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2"/>
  </p:notesMasterIdLst>
  <p:sldIdLst>
    <p:sldId id="318" r:id="rId2"/>
    <p:sldId id="264" r:id="rId3"/>
    <p:sldId id="533" r:id="rId4"/>
    <p:sldId id="371" r:id="rId5"/>
    <p:sldId id="319" r:id="rId6"/>
    <p:sldId id="320" r:id="rId7"/>
    <p:sldId id="321" r:id="rId8"/>
    <p:sldId id="368" r:id="rId9"/>
    <p:sldId id="322" r:id="rId10"/>
    <p:sldId id="369" r:id="rId11"/>
    <p:sldId id="365" r:id="rId12"/>
    <p:sldId id="328" r:id="rId13"/>
    <p:sldId id="329" r:id="rId14"/>
    <p:sldId id="330" r:id="rId15"/>
    <p:sldId id="331" r:id="rId16"/>
    <p:sldId id="332" r:id="rId17"/>
    <p:sldId id="335" r:id="rId18"/>
    <p:sldId id="336" r:id="rId19"/>
    <p:sldId id="337" r:id="rId20"/>
    <p:sldId id="338" r:id="rId21"/>
    <p:sldId id="334" r:id="rId22"/>
    <p:sldId id="339" r:id="rId23"/>
    <p:sldId id="340" r:id="rId24"/>
    <p:sldId id="341" r:id="rId25"/>
    <p:sldId id="342" r:id="rId26"/>
    <p:sldId id="343" r:id="rId27"/>
    <p:sldId id="550" r:id="rId28"/>
    <p:sldId id="542" r:id="rId29"/>
    <p:sldId id="543" r:id="rId30"/>
    <p:sldId id="492" r:id="rId31"/>
    <p:sldId id="493" r:id="rId32"/>
    <p:sldId id="344" r:id="rId33"/>
    <p:sldId id="545" r:id="rId34"/>
    <p:sldId id="544" r:id="rId35"/>
    <p:sldId id="345" r:id="rId36"/>
    <p:sldId id="498" r:id="rId37"/>
    <p:sldId id="499" r:id="rId38"/>
    <p:sldId id="500" r:id="rId39"/>
    <p:sldId id="501" r:id="rId40"/>
    <p:sldId id="502" r:id="rId41"/>
    <p:sldId id="503" r:id="rId42"/>
    <p:sldId id="346" r:id="rId43"/>
    <p:sldId id="495" r:id="rId44"/>
    <p:sldId id="347" r:id="rId45"/>
    <p:sldId id="348" r:id="rId46"/>
    <p:sldId id="379" r:id="rId47"/>
    <p:sldId id="349" r:id="rId48"/>
    <p:sldId id="378" r:id="rId49"/>
    <p:sldId id="376" r:id="rId50"/>
    <p:sldId id="377" r:id="rId51"/>
    <p:sldId id="380" r:id="rId52"/>
    <p:sldId id="350" r:id="rId53"/>
    <p:sldId id="351" r:id="rId54"/>
    <p:sldId id="373" r:id="rId55"/>
    <p:sldId id="374" r:id="rId56"/>
    <p:sldId id="381" r:id="rId57"/>
    <p:sldId id="382" r:id="rId58"/>
    <p:sldId id="383" r:id="rId59"/>
    <p:sldId id="384" r:id="rId60"/>
    <p:sldId id="385" r:id="rId61"/>
    <p:sldId id="386" r:id="rId62"/>
    <p:sldId id="387" r:id="rId63"/>
    <p:sldId id="354" r:id="rId64"/>
    <p:sldId id="355" r:id="rId65"/>
    <p:sldId id="564" r:id="rId66"/>
    <p:sldId id="565" r:id="rId67"/>
    <p:sldId id="566" r:id="rId68"/>
    <p:sldId id="567" r:id="rId69"/>
    <p:sldId id="356" r:id="rId70"/>
    <p:sldId id="551" r:id="rId71"/>
    <p:sldId id="553" r:id="rId72"/>
    <p:sldId id="504" r:id="rId73"/>
    <p:sldId id="505" r:id="rId74"/>
    <p:sldId id="357" r:id="rId75"/>
    <p:sldId id="358" r:id="rId76"/>
    <p:sldId id="554" r:id="rId77"/>
    <p:sldId id="555" r:id="rId78"/>
    <p:sldId id="534" r:id="rId79"/>
    <p:sldId id="535" r:id="rId80"/>
    <p:sldId id="537" r:id="rId81"/>
    <p:sldId id="512" r:id="rId82"/>
    <p:sldId id="556" r:id="rId83"/>
    <p:sldId id="557" r:id="rId84"/>
    <p:sldId id="558" r:id="rId85"/>
    <p:sldId id="559" r:id="rId86"/>
    <p:sldId id="560" r:id="rId87"/>
    <p:sldId id="561" r:id="rId88"/>
    <p:sldId id="562" r:id="rId89"/>
    <p:sldId id="563" r:id="rId90"/>
    <p:sldId id="508" r:id="rId91"/>
    <p:sldId id="509" r:id="rId92"/>
    <p:sldId id="510" r:id="rId93"/>
    <p:sldId id="298" r:id="rId94"/>
    <p:sldId id="299" r:id="rId95"/>
    <p:sldId id="300" r:id="rId96"/>
    <p:sldId id="372" r:id="rId97"/>
    <p:sldId id="375" r:id="rId98"/>
    <p:sldId id="302" r:id="rId99"/>
    <p:sldId id="301" r:id="rId100"/>
    <p:sldId id="303" r:id="rId101"/>
    <p:sldId id="304" r:id="rId102"/>
    <p:sldId id="305" r:id="rId103"/>
    <p:sldId id="306" r:id="rId104"/>
    <p:sldId id="307" r:id="rId105"/>
    <p:sldId id="389" r:id="rId106"/>
    <p:sldId id="390" r:id="rId107"/>
    <p:sldId id="392" r:id="rId108"/>
    <p:sldId id="393" r:id="rId109"/>
    <p:sldId id="397" r:id="rId110"/>
    <p:sldId id="400" r:id="rId111"/>
    <p:sldId id="403" r:id="rId112"/>
    <p:sldId id="404" r:id="rId113"/>
    <p:sldId id="406" r:id="rId114"/>
    <p:sldId id="407" r:id="rId115"/>
    <p:sldId id="419" r:id="rId116"/>
    <p:sldId id="411" r:id="rId117"/>
    <p:sldId id="408" r:id="rId118"/>
    <p:sldId id="417" r:id="rId119"/>
    <p:sldId id="421" r:id="rId120"/>
    <p:sldId id="448" r:id="rId121"/>
    <p:sldId id="422" r:id="rId122"/>
    <p:sldId id="423" r:id="rId123"/>
    <p:sldId id="424" r:id="rId124"/>
    <p:sldId id="425" r:id="rId125"/>
    <p:sldId id="415" r:id="rId126"/>
    <p:sldId id="416" r:id="rId127"/>
    <p:sldId id="587" r:id="rId128"/>
    <p:sldId id="426" r:id="rId129"/>
    <p:sldId id="427" r:id="rId130"/>
    <p:sldId id="428" r:id="rId131"/>
    <p:sldId id="429" r:id="rId132"/>
    <p:sldId id="430" r:id="rId133"/>
    <p:sldId id="431" r:id="rId134"/>
    <p:sldId id="432" r:id="rId135"/>
    <p:sldId id="433" r:id="rId136"/>
    <p:sldId id="409" r:id="rId137"/>
    <p:sldId id="434" r:id="rId138"/>
    <p:sldId id="435" r:id="rId139"/>
    <p:sldId id="436" r:id="rId140"/>
    <p:sldId id="437" r:id="rId141"/>
    <p:sldId id="438" r:id="rId142"/>
    <p:sldId id="414" r:id="rId143"/>
    <p:sldId id="439" r:id="rId144"/>
    <p:sldId id="308" r:id="rId145"/>
    <p:sldId id="441" r:id="rId146"/>
    <p:sldId id="310" r:id="rId147"/>
    <p:sldId id="311" r:id="rId148"/>
    <p:sldId id="312" r:id="rId149"/>
    <p:sldId id="313" r:id="rId150"/>
    <p:sldId id="315" r:id="rId151"/>
    <p:sldId id="314" r:id="rId152"/>
    <p:sldId id="316" r:id="rId153"/>
    <p:sldId id="317" r:id="rId154"/>
    <p:sldId id="440" r:id="rId155"/>
    <p:sldId id="442" r:id="rId156"/>
    <p:sldId id="443" r:id="rId157"/>
    <p:sldId id="445" r:id="rId158"/>
    <p:sldId id="444" r:id="rId159"/>
    <p:sldId id="446" r:id="rId160"/>
    <p:sldId id="447" r:id="rId161"/>
    <p:sldId id="449" r:id="rId162"/>
    <p:sldId id="450" r:id="rId163"/>
    <p:sldId id="451" r:id="rId164"/>
    <p:sldId id="452" r:id="rId165"/>
    <p:sldId id="453" r:id="rId166"/>
    <p:sldId id="454" r:id="rId167"/>
    <p:sldId id="455" r:id="rId168"/>
    <p:sldId id="456" r:id="rId169"/>
    <p:sldId id="457" r:id="rId170"/>
    <p:sldId id="458" r:id="rId171"/>
    <p:sldId id="459" r:id="rId172"/>
    <p:sldId id="460" r:id="rId173"/>
    <p:sldId id="464" r:id="rId174"/>
    <p:sldId id="465" r:id="rId175"/>
    <p:sldId id="468" r:id="rId176"/>
    <p:sldId id="469" r:id="rId177"/>
    <p:sldId id="470" r:id="rId178"/>
    <p:sldId id="471" r:id="rId179"/>
    <p:sldId id="472" r:id="rId180"/>
    <p:sldId id="473" r:id="rId181"/>
    <p:sldId id="474" r:id="rId182"/>
    <p:sldId id="481" r:id="rId183"/>
    <p:sldId id="482" r:id="rId184"/>
    <p:sldId id="484" r:id="rId185"/>
    <p:sldId id="487" r:id="rId186"/>
    <p:sldId id="488" r:id="rId187"/>
    <p:sldId id="489" r:id="rId188"/>
    <p:sldId id="490" r:id="rId189"/>
    <p:sldId id="513" r:id="rId190"/>
    <p:sldId id="531" r:id="rId191"/>
    <p:sldId id="521" r:id="rId192"/>
    <p:sldId id="514" r:id="rId193"/>
    <p:sldId id="515" r:id="rId194"/>
    <p:sldId id="516" r:id="rId195"/>
    <p:sldId id="517" r:id="rId196"/>
    <p:sldId id="518" r:id="rId197"/>
    <p:sldId id="519" r:id="rId198"/>
    <p:sldId id="520" r:id="rId199"/>
    <p:sldId id="583" r:id="rId200"/>
    <p:sldId id="584" r:id="rId201"/>
    <p:sldId id="585" r:id="rId202"/>
    <p:sldId id="582" r:id="rId203"/>
    <p:sldId id="571" r:id="rId204"/>
    <p:sldId id="572" r:id="rId205"/>
    <p:sldId id="574" r:id="rId206"/>
    <p:sldId id="575" r:id="rId207"/>
    <p:sldId id="576" r:id="rId208"/>
    <p:sldId id="577" r:id="rId209"/>
    <p:sldId id="578" r:id="rId210"/>
    <p:sldId id="579" r:id="rId211"/>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00FF"/>
    <a:srgbClr val="FFCC00"/>
    <a:srgbClr val="CC6600"/>
    <a:srgbClr val="FF9900"/>
    <a:srgbClr val="000099"/>
    <a:srgbClr val="00FF0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0868" autoAdjust="0"/>
  </p:normalViewPr>
  <p:slideViewPr>
    <p:cSldViewPr>
      <p:cViewPr varScale="1">
        <p:scale>
          <a:sx n="74" d="100"/>
          <a:sy n="74" d="100"/>
        </p:scale>
        <p:origin x="-1326" y="-96"/>
      </p:cViewPr>
      <p:guideLst>
        <p:guide orient="horz" pos="2160"/>
        <p:guide pos="2880"/>
      </p:guideLst>
    </p:cSldViewPr>
  </p:slideViewPr>
  <p:outlineViewPr>
    <p:cViewPr>
      <p:scale>
        <a:sx n="33" d="100"/>
        <a:sy n="33" d="100"/>
      </p:scale>
      <p:origin x="0" y="6030"/>
    </p:cViewPr>
  </p:outlin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notesMaster" Target="notesMasters/notesMaster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BCDEBEA-0C16-4CAA-A886-BC31A000130A}" type="datetimeFigureOut">
              <a:rPr lang="pl-PL"/>
              <a:pPr>
                <a:defRPr/>
              </a:pPr>
              <a:t>2015-06-16</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smtClean="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71D992E-CC43-4AA8-9013-1794B11CBA36}"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277507" name="Symbol zastępczy notatek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pl-PL" altLang="pl-PL" smtClean="0"/>
          </a:p>
        </p:txBody>
      </p:sp>
      <p:sp>
        <p:nvSpPr>
          <p:cNvPr id="277508"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558E5F-694F-46C4-8DD0-D7CD730FD044}" type="slidenum">
              <a:rPr lang="pl-PL" altLang="pl-PL" smtClean="0"/>
              <a:pPr/>
              <a:t>42</a:t>
            </a:fld>
            <a:endParaRPr lang="pl-PL" alt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1BE561AB-57C1-43B2-BF6F-D3B22E21E53C}" type="slidenum">
              <a:rPr lang="pl-PL"/>
              <a:pPr>
                <a:defRPr/>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F7230BF2-5F3E-4659-9878-697430BEFED3}"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15100" y="609600"/>
            <a:ext cx="1943100" cy="5486400"/>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85800" y="609600"/>
            <a:ext cx="5676900" cy="548640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F1B98FF1-E121-4368-95DC-6319C35664C0}"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8F03831F-A1E1-4E73-9D34-95141691F76A}"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B773743-FC3B-40FF-AB3F-270ED7326DF7}"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6755EEA-BAE2-4652-8F99-A50E9B8EC28A}"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EB8C012E-3E02-4910-8D09-96F6F93AC108}"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E899DDC6-AFBF-48AB-A7BB-8062C6364B81}"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FBB77590-00D4-4718-8E3D-CD9F54CC7BE0}"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3E6D444E-65AB-4DFB-974C-2793447ADC4D}"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8F258192-7DC3-4A20-9FEA-96D2D39F0189}"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pl-P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BA3F8FF-0AD2-4E40-B7D4-88CCC732615A}"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16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17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1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4" Type="http://schemas.openxmlformats.org/officeDocument/2006/relationships/image" Target="../media/image122.jpeg"/></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7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6.png"/><Relationship Id="rId1" Type="http://schemas.openxmlformats.org/officeDocument/2006/relationships/slideLayout" Target="../slideLayouts/slideLayout6.xml"/><Relationship Id="rId5" Type="http://schemas.openxmlformats.org/officeDocument/2006/relationships/image" Target="../media/image127.jpeg"/><Relationship Id="rId4" Type="http://schemas.openxmlformats.org/officeDocument/2006/relationships/image" Target="../media/image122.jpeg"/></Relationships>
</file>

<file path=ppt/slides/_rels/slide18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pl.wikipedia.org/wiki/Technika" TargetMode="External"/><Relationship Id="rId13" Type="http://schemas.openxmlformats.org/officeDocument/2006/relationships/hyperlink" Target="http://pl.wikipedia.org/wiki/Konstrukcja" TargetMode="External"/><Relationship Id="rId3" Type="http://schemas.openxmlformats.org/officeDocument/2006/relationships/image" Target="http://pl.wikipedia.org/wiki/" TargetMode="External"/><Relationship Id="rId7" Type="http://schemas.openxmlformats.org/officeDocument/2006/relationships/hyperlink" Target="http://pl.wikipedia.org/wiki/Metoda" TargetMode="External"/><Relationship Id="rId12" Type="http://schemas.openxmlformats.org/officeDocument/2006/relationships/hyperlink" Target="http://pl.wikipedia.org/w/index.php?title=Uzr%C4%85dzenie&amp;action=edit&amp;redlink=1" TargetMode="External"/><Relationship Id="rId17" Type="http://schemas.openxmlformats.org/officeDocument/2006/relationships/hyperlink" Target="http://pl.wikipedia.org/w/index.php?title=Maszyna_wytw%C3%B3rcza&amp;action=edit&amp;redlink=1" TargetMode="External"/><Relationship Id="rId2" Type="http://schemas.openxmlformats.org/officeDocument/2006/relationships/slideLayout" Target="../slideLayouts/slideLayout7.xml"/><Relationship Id="rId16" Type="http://schemas.openxmlformats.org/officeDocument/2006/relationships/hyperlink" Target="http://pl.wikipedia.org/wiki/Narz%C4%99dzie" TargetMode="External"/><Relationship Id="rId1" Type="http://schemas.openxmlformats.org/officeDocument/2006/relationships/themeOverride" Target="../theme/themeOverride1.xml"/><Relationship Id="rId6" Type="http://schemas.openxmlformats.org/officeDocument/2006/relationships/hyperlink" Target="http://pl.wikipedia.org/wiki/In%C5%BCynieria_mechaniczna" TargetMode="External"/><Relationship Id="rId11" Type="http://schemas.openxmlformats.org/officeDocument/2006/relationships/hyperlink" Target="http://pl.wikipedia.org/w/index.php?title=Instalacja_przemys%C5%82owa&amp;action=edit&amp;redlink=1" TargetMode="External"/><Relationship Id="rId5" Type="http://schemas.openxmlformats.org/officeDocument/2006/relationships/hyperlink" Target="http://pl.wikipedia.org/wiki/In%C5%BCynieria" TargetMode="External"/><Relationship Id="rId15" Type="http://schemas.openxmlformats.org/officeDocument/2006/relationships/hyperlink" Target="http://pl.wikipedia.org/wiki/Materia%C5%82" TargetMode="External"/><Relationship Id="rId10" Type="http://schemas.openxmlformats.org/officeDocument/2006/relationships/hyperlink" Target="http://pl.wikipedia.org/wiki/Mechanizm" TargetMode="External"/><Relationship Id="rId4" Type="http://schemas.openxmlformats.org/officeDocument/2006/relationships/hyperlink" Target="http://pl.wikipedia.org/wiki/Wiedza" TargetMode="External"/><Relationship Id="rId9" Type="http://schemas.openxmlformats.org/officeDocument/2006/relationships/hyperlink" Target="http://pl.wikipedia.org/wiki/Maszyna" TargetMode="External"/><Relationship Id="rId14" Type="http://schemas.openxmlformats.org/officeDocument/2006/relationships/hyperlink" Target="http://pl.wikipedia.org/wiki/Obr%C3%B3bk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C:\Schowek\Poczekalnia\reverse_engineering\pw.gif"/>
          <p:cNvPicPr>
            <a:picLocks noChangeAspect="1" noChangeArrowheads="1"/>
          </p:cNvPicPr>
          <p:nvPr/>
        </p:nvPicPr>
        <p:blipFill>
          <a:blip r:embed="rId2" cstate="print"/>
          <a:srcRect/>
          <a:stretch>
            <a:fillRect/>
          </a:stretch>
        </p:blipFill>
        <p:spPr bwMode="auto">
          <a:xfrm>
            <a:off x="0" y="0"/>
            <a:ext cx="1463675" cy="1450975"/>
          </a:xfrm>
          <a:prstGeom prst="rect">
            <a:avLst/>
          </a:prstGeom>
          <a:noFill/>
          <a:ln w="9525">
            <a:noFill/>
            <a:miter lim="800000"/>
            <a:headEnd/>
            <a:tailEnd/>
          </a:ln>
        </p:spPr>
      </p:pic>
      <p:pic>
        <p:nvPicPr>
          <p:cNvPr id="2051" name="Picture 5" descr="C:\Schowek\Poczekalnia\reverse_engineering\simr.gif"/>
          <p:cNvPicPr>
            <a:picLocks noChangeAspect="1" noChangeArrowheads="1"/>
          </p:cNvPicPr>
          <p:nvPr/>
        </p:nvPicPr>
        <p:blipFill>
          <a:blip r:embed="rId3" cstate="print"/>
          <a:srcRect/>
          <a:stretch>
            <a:fillRect/>
          </a:stretch>
        </p:blipFill>
        <p:spPr bwMode="auto">
          <a:xfrm>
            <a:off x="7589838" y="0"/>
            <a:ext cx="1554162" cy="1235075"/>
          </a:xfrm>
          <a:prstGeom prst="rect">
            <a:avLst/>
          </a:prstGeom>
          <a:noFill/>
          <a:ln w="9525">
            <a:noFill/>
            <a:miter lim="800000"/>
            <a:headEnd/>
            <a:tailEnd/>
          </a:ln>
        </p:spPr>
      </p:pic>
      <p:sp>
        <p:nvSpPr>
          <p:cNvPr id="2052" name="Rectangle 7"/>
          <p:cNvSpPr>
            <a:spLocks noChangeArrowheads="1"/>
          </p:cNvSpPr>
          <p:nvPr/>
        </p:nvSpPr>
        <p:spPr bwMode="auto">
          <a:xfrm>
            <a:off x="1447800" y="152400"/>
            <a:ext cx="6096000" cy="854075"/>
          </a:xfrm>
          <a:prstGeom prst="rect">
            <a:avLst/>
          </a:prstGeom>
          <a:noFill/>
          <a:ln w="9525">
            <a:noFill/>
            <a:miter lim="800000"/>
            <a:headEnd/>
            <a:tailEnd/>
          </a:ln>
        </p:spPr>
        <p:txBody>
          <a:bodyPr>
            <a:spAutoFit/>
          </a:bodyPr>
          <a:lstStyle/>
          <a:p>
            <a:pPr algn="ctr">
              <a:spcBef>
                <a:spcPct val="50000"/>
              </a:spcBef>
            </a:pPr>
            <a:r>
              <a:rPr lang="pl-PL" altLang="pl-PL" sz="2000" b="1">
                <a:latin typeface="Arial" charset="0"/>
                <a:cs typeface="Times New Roman" pitchFamily="18" charset="0"/>
              </a:rPr>
              <a:t>POLITECHNIKA WARSZAWSKA</a:t>
            </a:r>
            <a:endParaRPr lang="pl-PL" altLang="pl-PL" sz="3400" b="1">
              <a:latin typeface="Arial" charset="0"/>
              <a:cs typeface="Times New Roman" pitchFamily="18" charset="0"/>
            </a:endParaRPr>
          </a:p>
          <a:p>
            <a:pPr algn="ctr" eaLnBrk="0" hangingPunct="0">
              <a:spcBef>
                <a:spcPct val="50000"/>
              </a:spcBef>
            </a:pPr>
            <a:r>
              <a:rPr lang="pl-PL" altLang="pl-PL" sz="2000" b="1">
                <a:latin typeface="Arial" charset="0"/>
              </a:rPr>
              <a:t>Wydział Samochodów i Maszyn Roboczych</a:t>
            </a:r>
          </a:p>
        </p:txBody>
      </p:sp>
      <p:sp>
        <p:nvSpPr>
          <p:cNvPr id="2053" name="Rectangle 8"/>
          <p:cNvSpPr>
            <a:spLocks noChangeArrowheads="1"/>
          </p:cNvSpPr>
          <p:nvPr/>
        </p:nvSpPr>
        <p:spPr bwMode="auto">
          <a:xfrm>
            <a:off x="234950" y="2540000"/>
            <a:ext cx="8674100" cy="701675"/>
          </a:xfrm>
          <a:prstGeom prst="rect">
            <a:avLst/>
          </a:prstGeom>
          <a:noFill/>
          <a:ln w="9525">
            <a:noFill/>
            <a:miter lim="800000"/>
            <a:headEnd/>
            <a:tailEnd/>
          </a:ln>
        </p:spPr>
        <p:txBody>
          <a:bodyPr wrap="none">
            <a:spAutoFit/>
          </a:bodyPr>
          <a:lstStyle/>
          <a:p>
            <a:pPr algn="ctr"/>
            <a:r>
              <a:rPr lang="pl-PL" altLang="pl-PL" sz="4000" b="1">
                <a:latin typeface="Arial" charset="0"/>
              </a:rPr>
              <a:t>TECHNOLOGIA BUDOWY MASZYN</a:t>
            </a:r>
          </a:p>
        </p:txBody>
      </p:sp>
      <p:sp>
        <p:nvSpPr>
          <p:cNvPr id="2054" name="Rectangle 9"/>
          <p:cNvSpPr>
            <a:spLocks noChangeArrowheads="1"/>
          </p:cNvSpPr>
          <p:nvPr/>
        </p:nvSpPr>
        <p:spPr bwMode="auto">
          <a:xfrm>
            <a:off x="0" y="3501008"/>
            <a:ext cx="8844152" cy="1631216"/>
          </a:xfrm>
          <a:prstGeom prst="rect">
            <a:avLst/>
          </a:prstGeom>
          <a:noFill/>
          <a:ln w="9525">
            <a:noFill/>
            <a:miter lim="800000"/>
            <a:headEnd/>
            <a:tailEnd/>
          </a:ln>
        </p:spPr>
        <p:txBody>
          <a:bodyPr wrap="none">
            <a:spAutoFit/>
          </a:bodyPr>
          <a:lstStyle/>
          <a:p>
            <a:pPr algn="ctr"/>
            <a:r>
              <a:rPr lang="pl-PL" altLang="pl-PL" sz="2400" b="1" dirty="0">
                <a:latin typeface="Arial" charset="0"/>
              </a:rPr>
              <a:t>Prof. </a:t>
            </a:r>
            <a:r>
              <a:rPr lang="pl-PL" altLang="pl-PL" sz="2400" b="1" dirty="0" err="1">
                <a:latin typeface="Arial" charset="0"/>
              </a:rPr>
              <a:t>nzw</a:t>
            </a:r>
            <a:r>
              <a:rPr lang="pl-PL" altLang="pl-PL" sz="2400" b="1" dirty="0">
                <a:latin typeface="Arial" charset="0"/>
              </a:rPr>
              <a:t>. dr hab. inż. Piotr Skawiński</a:t>
            </a:r>
          </a:p>
          <a:p>
            <a:pPr algn="ctr"/>
            <a:r>
              <a:rPr lang="pl-PL" altLang="pl-PL" sz="1600" dirty="0">
                <a:latin typeface="Arial" charset="0"/>
              </a:rPr>
              <a:t>PW SiMR pok. 2.14.1</a:t>
            </a:r>
            <a:br>
              <a:rPr lang="pl-PL" altLang="pl-PL" sz="1600" dirty="0">
                <a:latin typeface="Arial" charset="0"/>
              </a:rPr>
            </a:br>
            <a:r>
              <a:rPr lang="pl-PL" altLang="pl-PL" sz="1600" dirty="0">
                <a:latin typeface="Arial" charset="0"/>
              </a:rPr>
              <a:t>tel. uczelnia: 22-234-82-66</a:t>
            </a:r>
            <a:br>
              <a:rPr lang="pl-PL" altLang="pl-PL" sz="1600" dirty="0">
                <a:latin typeface="Arial" charset="0"/>
              </a:rPr>
            </a:br>
            <a:r>
              <a:rPr lang="pl-PL" altLang="pl-PL" sz="1600" dirty="0">
                <a:latin typeface="Arial" charset="0"/>
              </a:rPr>
              <a:t>e-mail: </a:t>
            </a:r>
            <a:r>
              <a:rPr lang="pl-PL" altLang="pl-PL" sz="1600" dirty="0" err="1">
                <a:latin typeface="Arial" charset="0"/>
              </a:rPr>
              <a:t>psk@simr.pw.edu.pl</a:t>
            </a:r>
            <a:endParaRPr lang="pl-PL" altLang="pl-PL" sz="1600" dirty="0">
              <a:latin typeface="Arial" charset="0"/>
            </a:endParaRPr>
          </a:p>
          <a:p>
            <a:pPr algn="ctr"/>
            <a:endParaRPr lang="pl-PL" altLang="pl-PL" sz="1600" dirty="0">
              <a:latin typeface="Arial" charset="0"/>
            </a:endParaRPr>
          </a:p>
          <a:p>
            <a:pPr algn="ctr"/>
            <a:r>
              <a:rPr lang="pl-PL" altLang="pl-PL" sz="1200" dirty="0" smtClean="0">
                <a:latin typeface="Arial" charset="0"/>
              </a:rPr>
              <a:t>http://www.simr.pw.edu.pl/ipbm/Instytut-Podstaw-Budowy-Maszyn/Zaklady/Zaklad-Technik-Wytwarzania/Dydaktyka/Technologia</a:t>
            </a:r>
            <a:endParaRPr lang="pl-PL" altLang="pl-PL" sz="1200" dirty="0">
              <a:latin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sotw9_temp0"/>
          <p:cNvPicPr>
            <a:picLocks noChangeAspect="1" noChangeArrowheads="1"/>
          </p:cNvPicPr>
          <p:nvPr/>
        </p:nvPicPr>
        <p:blipFill>
          <a:blip r:embed="rId2" cstate="print"/>
          <a:srcRect/>
          <a:stretch>
            <a:fillRect/>
          </a:stretch>
        </p:blipFill>
        <p:spPr bwMode="auto">
          <a:xfrm rot="-60000">
            <a:off x="936625" y="1282700"/>
            <a:ext cx="7696200" cy="4311650"/>
          </a:xfrm>
          <a:prstGeom prst="rect">
            <a:avLst/>
          </a:prstGeom>
          <a:noFill/>
          <a:ln w="9525">
            <a:noFill/>
            <a:miter lim="800000"/>
            <a:headEnd/>
            <a:tailEnd/>
          </a:ln>
        </p:spPr>
      </p:pic>
      <p:sp>
        <p:nvSpPr>
          <p:cNvPr id="11267" name="Rectangle 3"/>
          <p:cNvSpPr>
            <a:spLocks noChangeArrowheads="1"/>
          </p:cNvSpPr>
          <p:nvPr/>
        </p:nvSpPr>
        <p:spPr bwMode="auto">
          <a:xfrm>
            <a:off x="2133600" y="304800"/>
            <a:ext cx="4752975" cy="396875"/>
          </a:xfrm>
          <a:prstGeom prst="rect">
            <a:avLst/>
          </a:prstGeom>
          <a:noFill/>
          <a:ln w="9525">
            <a:noFill/>
            <a:miter lim="800000"/>
            <a:headEnd/>
            <a:tailEnd/>
          </a:ln>
        </p:spPr>
        <p:txBody>
          <a:bodyPr wrap="none">
            <a:spAutoFit/>
          </a:bodyPr>
          <a:lstStyle/>
          <a:p>
            <a:r>
              <a:rPr lang="pl-PL" altLang="pl-PL" sz="2000" b="1">
                <a:latin typeface="Arial" charset="0"/>
              </a:rPr>
              <a:t>Obróbka wału w kolejnych zabiegach:</a:t>
            </a:r>
          </a:p>
        </p:txBody>
      </p:sp>
      <p:cxnSp>
        <p:nvCxnSpPr>
          <p:cNvPr id="7" name="Łącznik prosty 6"/>
          <p:cNvCxnSpPr/>
          <p:nvPr/>
        </p:nvCxnSpPr>
        <p:spPr>
          <a:xfrm rot="5400000">
            <a:off x="1871662" y="4329113"/>
            <a:ext cx="936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Łącznik prosty 8"/>
          <p:cNvCxnSpPr/>
          <p:nvPr/>
        </p:nvCxnSpPr>
        <p:spPr>
          <a:xfrm>
            <a:off x="2484438" y="4868863"/>
            <a:ext cx="4103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rot="5400000">
            <a:off x="3527425" y="4113213"/>
            <a:ext cx="647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DOCUME~1\ADMINI~1\USTAWI~1\Temp\\msotw9_temp0.bmp"/>
          <p:cNvPicPr>
            <a:picLocks noChangeAspect="1" noChangeArrowheads="1"/>
          </p:cNvPicPr>
          <p:nvPr/>
        </p:nvPicPr>
        <p:blipFill>
          <a:blip r:embed="rId2" cstate="print"/>
          <a:srcRect/>
          <a:stretch>
            <a:fillRect/>
          </a:stretch>
        </p:blipFill>
        <p:spPr bwMode="auto">
          <a:xfrm>
            <a:off x="685800" y="-63500"/>
            <a:ext cx="7772400" cy="69850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DOCUME~1\ADMINI~1\USTAWI~1\Temp\\msotw9_temp0.bmp"/>
          <p:cNvPicPr>
            <a:picLocks noChangeAspect="1" noChangeArrowheads="1"/>
          </p:cNvPicPr>
          <p:nvPr/>
        </p:nvPicPr>
        <p:blipFill>
          <a:blip r:embed="rId2" cstate="print"/>
          <a:srcRect/>
          <a:stretch>
            <a:fillRect/>
          </a:stretch>
        </p:blipFill>
        <p:spPr bwMode="auto">
          <a:xfrm>
            <a:off x="685800" y="469900"/>
            <a:ext cx="7772400" cy="59182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DOCUME~1\ADMINI~1\USTAWI~1\Temp\\msotw9_temp0.bmp"/>
          <p:cNvPicPr>
            <a:picLocks noChangeAspect="1" noChangeArrowheads="1"/>
          </p:cNvPicPr>
          <p:nvPr/>
        </p:nvPicPr>
        <p:blipFill>
          <a:blip r:embed="rId2" cstate="print"/>
          <a:srcRect/>
          <a:stretch>
            <a:fillRect/>
          </a:stretch>
        </p:blipFill>
        <p:spPr bwMode="auto">
          <a:xfrm>
            <a:off x="685800" y="107950"/>
            <a:ext cx="7772400" cy="66421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DOCUME~1\ADMINI~1\USTAWI~1\Temp\\msotw9_temp0.bmp"/>
          <p:cNvPicPr>
            <a:picLocks noChangeAspect="1" noChangeArrowheads="1"/>
          </p:cNvPicPr>
          <p:nvPr/>
        </p:nvPicPr>
        <p:blipFill>
          <a:blip r:embed="rId2" cstate="print"/>
          <a:srcRect/>
          <a:stretch>
            <a:fillRect/>
          </a:stretch>
        </p:blipFill>
        <p:spPr bwMode="auto">
          <a:xfrm>
            <a:off x="685800" y="412750"/>
            <a:ext cx="7772400" cy="6032500"/>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DOCUME~1\ADMINI~1\USTAWI~1\Temp\\msotw9_temp0.bmp"/>
          <p:cNvPicPr>
            <a:picLocks noChangeAspect="1" noChangeArrowheads="1"/>
          </p:cNvPicPr>
          <p:nvPr/>
        </p:nvPicPr>
        <p:blipFill>
          <a:blip r:embed="rId2" cstate="print"/>
          <a:srcRect/>
          <a:stretch>
            <a:fillRect/>
          </a:stretch>
        </p:blipFill>
        <p:spPr bwMode="auto">
          <a:xfrm>
            <a:off x="685800" y="88900"/>
            <a:ext cx="7772400" cy="6680200"/>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F:\TBM\TBM_wykład\Odkuwki\DSCN1426.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F:\TBM\TBM_wykład\Odkuwki\DSCN1430.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F:\TBM\TBM_wykład\Prezentacja_tbm\DSCN11.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D:\Dane\TBM\TBM_wykład\Prezentacja_tbm\zabieraki.jpg"/>
          <p:cNvPicPr>
            <a:picLocks noChangeAspect="1" noChangeArrowheads="1"/>
          </p:cNvPicPr>
          <p:nvPr/>
        </p:nvPicPr>
        <p:blipFill>
          <a:blip r:embed="rId2" cstate="print"/>
          <a:srcRect/>
          <a:stretch>
            <a:fillRect/>
          </a:stretch>
        </p:blipFill>
        <p:spPr bwMode="auto">
          <a:xfrm>
            <a:off x="1143000" y="685800"/>
            <a:ext cx="7315200" cy="5053013"/>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F:\TBM\TBM_wykład\Prezentacja_tbm_2\DSCN58.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914400" y="685800"/>
            <a:ext cx="8001000" cy="5478463"/>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cs typeface="Times New Roman" pitchFamily="18" charset="0"/>
              </a:rPr>
              <a:t>Rodzaje obróbki</a:t>
            </a:r>
            <a:endParaRPr lang="pl-PL" altLang="pl-PL" sz="2400" b="1">
              <a:latin typeface="Arial" charset="0"/>
            </a:endParaRPr>
          </a:p>
          <a:p>
            <a:pPr algn="just">
              <a:spcBef>
                <a:spcPct val="50000"/>
              </a:spcBef>
            </a:pPr>
            <a:endParaRPr lang="pl-PL" altLang="pl-PL" sz="2400" b="1">
              <a:latin typeface="Arial" charset="0"/>
            </a:endParaRPr>
          </a:p>
          <a:p>
            <a:pPr algn="just">
              <a:spcBef>
                <a:spcPct val="50000"/>
              </a:spcBef>
              <a:buFontTx/>
              <a:buChar char="•"/>
            </a:pPr>
            <a:r>
              <a:rPr lang="pl-PL" altLang="pl-PL" sz="2000" b="1">
                <a:latin typeface="Arial" charset="0"/>
              </a:rPr>
              <a:t> </a:t>
            </a:r>
            <a:r>
              <a:rPr lang="pl-PL" altLang="pl-PL" sz="2000" b="1">
                <a:latin typeface="Arial" charset="0"/>
                <a:cs typeface="Times New Roman" pitchFamily="18" charset="0"/>
              </a:rPr>
              <a:t>Obróbka zgrubna</a:t>
            </a:r>
            <a:r>
              <a:rPr lang="pl-PL" altLang="pl-PL" sz="2000">
                <a:latin typeface="Arial" charset="0"/>
                <a:cs typeface="Times New Roman" pitchFamily="18" charset="0"/>
              </a:rPr>
              <a:t> </a:t>
            </a:r>
            <a:endParaRPr lang="pl-PL" altLang="pl-PL" sz="2000">
              <a:latin typeface="Arial" charset="0"/>
            </a:endParaRPr>
          </a:p>
          <a:p>
            <a:pPr algn="just">
              <a:spcBef>
                <a:spcPct val="50000"/>
              </a:spcBef>
              <a:buFontTx/>
              <a:buChar char="•"/>
            </a:pPr>
            <a:endParaRPr lang="pl-PL" altLang="pl-PL" sz="2000">
              <a:latin typeface="Arial" charset="0"/>
            </a:endParaRPr>
          </a:p>
          <a:p>
            <a:pPr>
              <a:spcBef>
                <a:spcPct val="50000"/>
              </a:spcBef>
              <a:buFontTx/>
              <a:buChar char="•"/>
            </a:pPr>
            <a:r>
              <a:rPr lang="pl-PL" altLang="pl-PL" sz="2000" b="1">
                <a:latin typeface="Arial" charset="0"/>
              </a:rPr>
              <a:t> </a:t>
            </a:r>
            <a:r>
              <a:rPr lang="pl-PL" altLang="pl-PL" sz="2000" b="1">
                <a:latin typeface="Arial" charset="0"/>
                <a:cs typeface="Times New Roman" pitchFamily="18" charset="0"/>
              </a:rPr>
              <a:t>Obróbka kszta</a:t>
            </a:r>
            <a:r>
              <a:rPr lang="pl-PL" altLang="pl-PL" sz="2000" b="1">
                <a:latin typeface="Arial" charset="0"/>
              </a:rPr>
              <a:t>ł</a:t>
            </a:r>
            <a:r>
              <a:rPr lang="pl-PL" altLang="pl-PL" sz="2000" b="1">
                <a:latin typeface="Arial" charset="0"/>
                <a:cs typeface="Times New Roman" pitchFamily="18" charset="0"/>
              </a:rPr>
              <a:t>tuj</a:t>
            </a:r>
            <a:r>
              <a:rPr lang="pl-PL" altLang="pl-PL" sz="2000" b="1">
                <a:latin typeface="Arial" charset="0"/>
              </a:rPr>
              <a:t>ą</a:t>
            </a:r>
            <a:r>
              <a:rPr lang="pl-PL" altLang="pl-PL" sz="2000" b="1">
                <a:latin typeface="Arial" charset="0"/>
                <a:cs typeface="Times New Roman" pitchFamily="18" charset="0"/>
              </a:rPr>
              <a:t>ca (pó</a:t>
            </a:r>
            <a:r>
              <a:rPr lang="pl-PL" altLang="pl-PL" sz="2000" b="1">
                <a:latin typeface="Arial" charset="0"/>
              </a:rPr>
              <a:t>ł</a:t>
            </a:r>
            <a:r>
              <a:rPr lang="pl-PL" altLang="pl-PL" sz="2000" b="1">
                <a:latin typeface="Arial" charset="0"/>
                <a:cs typeface="Times New Roman" pitchFamily="18" charset="0"/>
              </a:rPr>
              <a:t>wykończeniowa, średniodokładna) </a:t>
            </a:r>
            <a:endParaRPr lang="pl-PL" altLang="pl-PL" sz="2000" b="1">
              <a:latin typeface="Arial" charset="0"/>
            </a:endParaRPr>
          </a:p>
          <a:p>
            <a:pPr>
              <a:spcBef>
                <a:spcPct val="50000"/>
              </a:spcBef>
              <a:buFontTx/>
              <a:buChar char="•"/>
            </a:pPr>
            <a:endParaRPr lang="pl-PL" altLang="pl-PL" sz="2000" b="1">
              <a:latin typeface="Arial" charset="0"/>
            </a:endParaRPr>
          </a:p>
          <a:p>
            <a:pPr>
              <a:spcBef>
                <a:spcPct val="50000"/>
              </a:spcBef>
              <a:buFontTx/>
              <a:buChar char="•"/>
            </a:pPr>
            <a:r>
              <a:rPr lang="pl-PL" altLang="pl-PL" sz="2000" b="1">
                <a:latin typeface="Arial" charset="0"/>
              </a:rPr>
              <a:t> </a:t>
            </a:r>
            <a:r>
              <a:rPr lang="pl-PL" altLang="pl-PL" sz="2000" b="1">
                <a:latin typeface="Arial" charset="0"/>
                <a:cs typeface="Times New Roman" pitchFamily="18" charset="0"/>
              </a:rPr>
              <a:t>Obróbka wykończeniowa</a:t>
            </a:r>
            <a:endParaRPr lang="pl-PL" altLang="pl-PL" sz="2000" b="1">
              <a:latin typeface="Arial" charset="0"/>
            </a:endParaRPr>
          </a:p>
          <a:p>
            <a:pPr>
              <a:spcBef>
                <a:spcPct val="50000"/>
              </a:spcBef>
              <a:buFontTx/>
              <a:buChar char="•"/>
            </a:pPr>
            <a:endParaRPr lang="pl-PL" altLang="pl-PL" sz="2000" b="1">
              <a:latin typeface="Arial" charset="0"/>
            </a:endParaRPr>
          </a:p>
          <a:p>
            <a:pPr>
              <a:spcBef>
                <a:spcPct val="50000"/>
              </a:spcBef>
              <a:buFontTx/>
              <a:buChar char="•"/>
            </a:pPr>
            <a:r>
              <a:rPr lang="pl-PL" altLang="pl-PL" sz="2000" b="1">
                <a:latin typeface="Arial" charset="0"/>
              </a:rPr>
              <a:t> </a:t>
            </a:r>
            <a:r>
              <a:rPr lang="pl-PL" altLang="pl-PL" sz="2000" b="1">
                <a:latin typeface="Arial" charset="0"/>
                <a:cs typeface="Times New Roman" pitchFamily="18" charset="0"/>
              </a:rPr>
              <a:t>Obróbk</a:t>
            </a:r>
            <a:r>
              <a:rPr lang="pl-PL" altLang="pl-PL" sz="2000" b="1">
                <a:latin typeface="Arial" charset="0"/>
              </a:rPr>
              <a:t>a</a:t>
            </a:r>
            <a:r>
              <a:rPr lang="pl-PL" altLang="pl-PL" sz="2000" b="1">
                <a:latin typeface="Arial" charset="0"/>
                <a:cs typeface="Times New Roman" pitchFamily="18" charset="0"/>
              </a:rPr>
              <a:t> b</a:t>
            </a:r>
            <a:r>
              <a:rPr lang="pl-PL" altLang="pl-PL" sz="2000" b="1">
                <a:latin typeface="Arial" charset="0"/>
              </a:rPr>
              <a:t>ardzo</a:t>
            </a:r>
            <a:r>
              <a:rPr lang="pl-PL" altLang="pl-PL" sz="2000" b="1">
                <a:latin typeface="Arial" charset="0"/>
                <a:cs typeface="Times New Roman" pitchFamily="18" charset="0"/>
              </a:rPr>
              <a:t> dok</a:t>
            </a:r>
            <a:r>
              <a:rPr lang="pl-PL" altLang="pl-PL" sz="2000" b="1">
                <a:latin typeface="Arial" charset="0"/>
              </a:rPr>
              <a:t>ładna</a:t>
            </a:r>
          </a:p>
          <a:p>
            <a:pPr>
              <a:spcBef>
                <a:spcPct val="50000"/>
              </a:spcBef>
              <a:buFontTx/>
              <a:buChar char="•"/>
            </a:pPr>
            <a:endParaRPr lang="pl-PL" altLang="pl-PL" sz="2000" b="1">
              <a:latin typeface="Arial" charset="0"/>
            </a:endParaRPr>
          </a:p>
          <a:p>
            <a:pPr>
              <a:spcBef>
                <a:spcPct val="50000"/>
              </a:spcBef>
            </a:pPr>
            <a:r>
              <a:rPr lang="pl-PL" altLang="pl-PL" sz="2000">
                <a:solidFill>
                  <a:srgbClr val="C00000"/>
                </a:solidFill>
                <a:latin typeface="Arial" charset="0"/>
                <a:cs typeface="Times New Roman" pitchFamily="18" charset="0"/>
              </a:rPr>
              <a:t>W procesach technologicznych obowi</a:t>
            </a:r>
            <a:r>
              <a:rPr lang="pl-PL" altLang="pl-PL" sz="2000">
                <a:solidFill>
                  <a:srgbClr val="C00000"/>
                </a:solidFill>
                <a:latin typeface="Arial" charset="0"/>
              </a:rPr>
              <a:t>ą</a:t>
            </a:r>
            <a:r>
              <a:rPr lang="pl-PL" altLang="pl-PL" sz="2000">
                <a:solidFill>
                  <a:srgbClr val="C00000"/>
                </a:solidFill>
                <a:latin typeface="Arial" charset="0"/>
                <a:cs typeface="Times New Roman" pitchFamily="18" charset="0"/>
              </a:rPr>
              <a:t>zuje zasada stosowania poszczególnych rodzajów obróbki w oddzielnych operacjach</a:t>
            </a:r>
            <a:r>
              <a:rPr lang="pl-PL" altLang="pl-PL" sz="2000">
                <a:latin typeface="Arial" charset="0"/>
                <a:cs typeface="Times New Roman" pitchFamily="18" charset="0"/>
              </a:rPr>
              <a:t>.</a:t>
            </a:r>
            <a:endParaRPr lang="pl-PL" altLang="pl-PL" sz="2000" b="1">
              <a:latin typeface="Arial"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TBM\TBM_wykład\Prezentacja_tbm_3\DSCN1420.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F:\TBM\TBM_wykład\Prezentacja_tbm_3\DSCN1438.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F:\TBM\TBM_wykład\Prezentacja_tbm_2\DSCN59.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F:\TBM\TBM_wykład\Prezentacja_tbm_2\DSCN62.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F:\TBM\TBM_wykład\Prezentacja_tbm\DSCN13.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D:\Dane\TBM\TBM_wykład\Prezentacja_tbm\Szlf_nak.jpg"/>
          <p:cNvPicPr>
            <a:picLocks noChangeAspect="1" noChangeArrowheads="1"/>
          </p:cNvPicPr>
          <p:nvPr/>
        </p:nvPicPr>
        <p:blipFill>
          <a:blip r:embed="rId2" cstate="print"/>
          <a:srcRect/>
          <a:stretch>
            <a:fillRect/>
          </a:stretch>
        </p:blipFill>
        <p:spPr bwMode="auto">
          <a:xfrm>
            <a:off x="3302000" y="304800"/>
            <a:ext cx="2540000" cy="6248400"/>
          </a:xfrm>
          <a:prstGeom prst="rect">
            <a:avLst/>
          </a:prstGeom>
          <a:noFill/>
          <a:ln w="9525">
            <a:noFill/>
            <a:miter lim="800000"/>
            <a:headEnd/>
            <a:tailEnd/>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F:\TBM\TBM_wykład\Prezentacja_tbm\DSCN22.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TBM\TBM_wykład\Prezentacja_tbm\DSCN26.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F:\TBM\TBM_wykład\Prezentacja_tbm_3\DSCN1419.JPG"/>
          <p:cNvPicPr>
            <a:picLocks noChangeAspect="1" noChangeArrowheads="1"/>
          </p:cNvPicPr>
          <p:nvPr/>
        </p:nvPicPr>
        <p:blipFill>
          <a:blip r:embed="rId2" cstate="print"/>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066800" y="304800"/>
            <a:ext cx="7010400" cy="6145213"/>
          </a:xfrm>
          <a:prstGeom prst="rect">
            <a:avLst/>
          </a:prstGeom>
          <a:noFill/>
          <a:ln w="9525">
            <a:noFill/>
            <a:miter lim="800000"/>
            <a:headEnd/>
            <a:tailEnd/>
          </a:ln>
        </p:spPr>
        <p:txBody>
          <a:bodyPr>
            <a:spAutoFit/>
          </a:bodyPr>
          <a:lstStyle/>
          <a:p>
            <a:pPr algn="ctr">
              <a:spcBef>
                <a:spcPct val="50000"/>
              </a:spcBef>
            </a:pPr>
            <a:r>
              <a:rPr lang="pl-PL" altLang="pl-PL" b="1" u="sng">
                <a:cs typeface="Times New Roman" pitchFamily="18" charset="0"/>
              </a:rPr>
              <a:t>Ramowy proces wału stopniowanego bez O.C.</a:t>
            </a:r>
            <a:endParaRPr lang="pl-PL" altLang="pl-PL" b="1">
              <a:cs typeface="Times New Roman" pitchFamily="18" charset="0"/>
            </a:endParaRPr>
          </a:p>
          <a:p>
            <a:pPr algn="just">
              <a:spcBef>
                <a:spcPct val="50000"/>
              </a:spcBef>
            </a:pPr>
            <a:r>
              <a:rPr lang="pl-PL" altLang="pl-PL" b="1">
                <a:cs typeface="Times New Roman" pitchFamily="18" charset="0"/>
              </a:rPr>
              <a:t>1.    przecinanie materiału</a:t>
            </a:r>
          </a:p>
          <a:p>
            <a:pPr algn="just">
              <a:spcBef>
                <a:spcPct val="50000"/>
              </a:spcBef>
            </a:pPr>
            <a:r>
              <a:rPr lang="pl-PL" altLang="pl-PL" b="1">
                <a:cs typeface="Times New Roman" pitchFamily="18" charset="0"/>
              </a:rPr>
              <a:t>2.    prostowanie</a:t>
            </a:r>
          </a:p>
          <a:p>
            <a:pPr algn="just">
              <a:spcBef>
                <a:spcPct val="50000"/>
              </a:spcBef>
            </a:pPr>
            <a:r>
              <a:rPr lang="pl-PL" altLang="pl-PL" b="1">
                <a:cs typeface="Times New Roman" pitchFamily="18" charset="0"/>
              </a:rPr>
              <a:t>3.    nakiełkowanie</a:t>
            </a:r>
          </a:p>
          <a:p>
            <a:pPr algn="just">
              <a:spcBef>
                <a:spcPct val="50000"/>
              </a:spcBef>
            </a:pPr>
            <a:r>
              <a:rPr lang="pl-PL" altLang="pl-PL" b="1">
                <a:cs typeface="Times New Roman" pitchFamily="18" charset="0"/>
              </a:rPr>
              <a:t>4.    obróbka zgrubna</a:t>
            </a:r>
          </a:p>
          <a:p>
            <a:pPr algn="just">
              <a:spcBef>
                <a:spcPct val="50000"/>
              </a:spcBef>
            </a:pPr>
            <a:r>
              <a:rPr lang="pl-PL" altLang="pl-PL" b="1">
                <a:cs typeface="Times New Roman" pitchFamily="18" charset="0"/>
              </a:rPr>
              <a:t>5.    obróbka kształtująca</a:t>
            </a:r>
          </a:p>
          <a:p>
            <a:pPr algn="just">
              <a:spcBef>
                <a:spcPct val="50000"/>
              </a:spcBef>
            </a:pPr>
            <a:r>
              <a:rPr lang="pl-PL" altLang="pl-PL" b="1">
                <a:cs typeface="Times New Roman" pitchFamily="18" charset="0"/>
              </a:rPr>
              <a:t>6.    obr. pow. stożkowych i kształtowych</a:t>
            </a:r>
          </a:p>
          <a:p>
            <a:pPr algn="just">
              <a:spcBef>
                <a:spcPct val="50000"/>
              </a:spcBef>
            </a:pPr>
            <a:r>
              <a:rPr lang="pl-PL" altLang="pl-PL" b="1">
                <a:cs typeface="Times New Roman" pitchFamily="18" charset="0"/>
              </a:rPr>
              <a:t>7.    frezowanie rowków wpustowych</a:t>
            </a:r>
          </a:p>
          <a:p>
            <a:pPr algn="just">
              <a:spcBef>
                <a:spcPct val="50000"/>
              </a:spcBef>
            </a:pPr>
            <a:r>
              <a:rPr lang="pl-PL" altLang="pl-PL" b="1">
                <a:cs typeface="Times New Roman" pitchFamily="18" charset="0"/>
              </a:rPr>
              <a:t>8.    frezowanie wielowypustów</a:t>
            </a:r>
          </a:p>
          <a:p>
            <a:pPr algn="just">
              <a:spcBef>
                <a:spcPct val="50000"/>
              </a:spcBef>
            </a:pPr>
            <a:r>
              <a:rPr lang="pl-PL" altLang="pl-PL" b="1">
                <a:cs typeface="Times New Roman" pitchFamily="18" charset="0"/>
              </a:rPr>
              <a:t>9.    wyk. gwintów na zewn. pow. walcowych</a:t>
            </a:r>
          </a:p>
          <a:p>
            <a:pPr algn="just">
              <a:spcBef>
                <a:spcPct val="50000"/>
              </a:spcBef>
            </a:pPr>
            <a:r>
              <a:rPr lang="pl-PL" altLang="pl-PL" b="1">
                <a:cs typeface="Times New Roman" pitchFamily="18" charset="0"/>
              </a:rPr>
              <a:t>10.          wyk. otworów poprzecznych</a:t>
            </a:r>
          </a:p>
          <a:p>
            <a:pPr algn="just">
              <a:spcBef>
                <a:spcPct val="50000"/>
              </a:spcBef>
            </a:pPr>
            <a:r>
              <a:rPr lang="pl-PL" altLang="pl-PL" b="1">
                <a:cs typeface="Times New Roman" pitchFamily="18" charset="0"/>
              </a:rPr>
              <a:t>11.          obróbka wykańczająca</a:t>
            </a:r>
          </a:p>
          <a:p>
            <a:pPr algn="just">
              <a:spcBef>
                <a:spcPct val="50000"/>
              </a:spcBef>
            </a:pPr>
            <a:r>
              <a:rPr lang="pl-PL" altLang="pl-PL" b="1">
                <a:cs typeface="Times New Roman" pitchFamily="18" charset="0"/>
              </a:rPr>
              <a:t>12.          obróbka b. dokł.</a:t>
            </a:r>
          </a:p>
          <a:p>
            <a:pPr algn="just">
              <a:spcBef>
                <a:spcPct val="50000"/>
              </a:spcBef>
            </a:pPr>
            <a:r>
              <a:rPr lang="pl-PL" altLang="pl-PL" b="1">
                <a:cs typeface="Times New Roman" pitchFamily="18" charset="0"/>
              </a:rPr>
              <a:t>13.          kontrola jakości</a:t>
            </a:r>
          </a:p>
          <a:p>
            <a:pPr>
              <a:spcBef>
                <a:spcPct val="50000"/>
              </a:spcBef>
            </a:pPr>
            <a:r>
              <a:rPr lang="pl-PL" altLang="pl-PL" b="1">
                <a:cs typeface="Times New Roman" pitchFamily="18" charset="0"/>
              </a:rPr>
              <a:t>wyk. otworu  (otworów) osiowego.</a:t>
            </a:r>
            <a:r>
              <a:rPr lang="pl-PL" altLang="pl-PL" b="1"/>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236538" y="476250"/>
            <a:ext cx="8761412" cy="5448300"/>
          </a:xfrm>
          <a:prstGeom prst="rect">
            <a:avLst/>
          </a:prstGeom>
          <a:noFill/>
          <a:ln w="9525">
            <a:noFill/>
            <a:miter lim="800000"/>
            <a:headEnd/>
            <a:tailEnd/>
          </a:ln>
        </p:spPr>
        <p:txBody>
          <a:bodyPr>
            <a:spAutoFit/>
          </a:bodyPr>
          <a:lstStyle/>
          <a:p>
            <a:pPr algn="ctr">
              <a:spcBef>
                <a:spcPct val="50000"/>
              </a:spcBef>
              <a:defRPr/>
            </a:pPr>
            <a:r>
              <a:rPr lang="pl-PL" sz="2400" b="1" dirty="0">
                <a:latin typeface="Arial" charset="0"/>
                <a:cs typeface="Times New Roman" pitchFamily="18" charset="0"/>
              </a:rPr>
              <a:t>Obróbka zgrubna</a:t>
            </a:r>
            <a:endParaRPr lang="pl-PL" sz="2400" b="1" dirty="0">
              <a:latin typeface="Arial" charset="0"/>
            </a:endParaRPr>
          </a:p>
          <a:p>
            <a:pPr algn="just">
              <a:spcBef>
                <a:spcPct val="50000"/>
              </a:spcBef>
              <a:defRPr/>
            </a:pPr>
            <a:r>
              <a:rPr lang="pl-PL" sz="2400" b="1" dirty="0">
                <a:latin typeface="Arial" charset="0"/>
                <a:cs typeface="Times New Roman" pitchFamily="18" charset="0"/>
              </a:rPr>
              <a:t>Obróbka zgrubna </a:t>
            </a:r>
            <a:r>
              <a:rPr lang="pl-PL" sz="2400" b="1" dirty="0">
                <a:latin typeface="Arial" charset="0"/>
              </a:rPr>
              <a:t>zapewnia w zależności od P.O.:</a:t>
            </a:r>
          </a:p>
          <a:p>
            <a:pPr>
              <a:spcBef>
                <a:spcPct val="50000"/>
              </a:spcBef>
              <a:defRPr/>
            </a:pPr>
            <a:r>
              <a:rPr lang="pl-PL" sz="2400" b="1" dirty="0">
                <a:latin typeface="Arial" charset="0"/>
                <a:cs typeface="Times New Roman" pitchFamily="18" charset="0"/>
              </a:rPr>
              <a:t>– odlewy, odkuwki</a:t>
            </a:r>
            <a:r>
              <a:rPr lang="pl-PL" sz="2400" b="1" dirty="0">
                <a:latin typeface="Arial" charset="0"/>
              </a:rPr>
              <a:t>: </a:t>
            </a:r>
            <a:r>
              <a:rPr lang="pl-PL" sz="2400" b="1" dirty="0">
                <a:latin typeface="Arial" charset="0"/>
                <a:cs typeface="Times New Roman" pitchFamily="18" charset="0"/>
              </a:rPr>
              <a:t>usuni</a:t>
            </a:r>
            <a:r>
              <a:rPr lang="pl-PL" sz="2400" b="1" dirty="0">
                <a:latin typeface="Arial" charset="0"/>
              </a:rPr>
              <a:t>ę</a:t>
            </a:r>
            <a:r>
              <a:rPr lang="pl-PL" sz="2400" b="1" dirty="0">
                <a:latin typeface="Arial" charset="0"/>
                <a:cs typeface="Times New Roman" pitchFamily="18" charset="0"/>
              </a:rPr>
              <a:t>cie zewn. warstw materia</a:t>
            </a:r>
            <a:r>
              <a:rPr lang="pl-PL" sz="2400" b="1" dirty="0">
                <a:latin typeface="Arial" charset="0"/>
              </a:rPr>
              <a:t>ł</a:t>
            </a:r>
            <a:r>
              <a:rPr lang="pl-PL" sz="2400" b="1" dirty="0">
                <a:latin typeface="Arial" charset="0"/>
                <a:cs typeface="Times New Roman" pitchFamily="18" charset="0"/>
              </a:rPr>
              <a:t>u</a:t>
            </a:r>
            <a:r>
              <a:rPr lang="pl-PL" sz="2400" b="1" dirty="0">
                <a:latin typeface="Arial" charset="0"/>
              </a:rPr>
              <a:t>,</a:t>
            </a:r>
          </a:p>
          <a:p>
            <a:pPr marL="273050" indent="-273050">
              <a:spcBef>
                <a:spcPct val="50000"/>
              </a:spcBef>
              <a:defRPr/>
            </a:pPr>
            <a:r>
              <a:rPr lang="pl-PL" sz="2400" b="1" dirty="0">
                <a:latin typeface="Arial" charset="0"/>
                <a:cs typeface="Times New Roman" pitchFamily="18" charset="0"/>
              </a:rPr>
              <a:t>– mat</a:t>
            </a:r>
            <a:r>
              <a:rPr lang="pl-PL" sz="2400" b="1" dirty="0">
                <a:latin typeface="Arial" charset="0"/>
              </a:rPr>
              <a:t>eriały</a:t>
            </a:r>
            <a:r>
              <a:rPr lang="pl-PL" sz="2400" b="1" dirty="0">
                <a:latin typeface="Arial" charset="0"/>
                <a:cs typeface="Times New Roman" pitchFamily="18" charset="0"/>
              </a:rPr>
              <a:t> pr</a:t>
            </a:r>
            <a:r>
              <a:rPr lang="pl-PL" sz="2400" b="1" dirty="0">
                <a:latin typeface="Arial" charset="0"/>
              </a:rPr>
              <a:t>ę</a:t>
            </a:r>
            <a:r>
              <a:rPr lang="pl-PL" sz="2400" b="1" dirty="0">
                <a:latin typeface="Arial" charset="0"/>
                <a:cs typeface="Times New Roman" pitchFamily="18" charset="0"/>
              </a:rPr>
              <a:t>tow</a:t>
            </a:r>
            <a:r>
              <a:rPr lang="pl-PL" sz="2400" b="1" dirty="0">
                <a:latin typeface="Arial" charset="0"/>
              </a:rPr>
              <a:t>e:</a:t>
            </a:r>
            <a:r>
              <a:rPr lang="pl-PL" sz="2400" b="1" dirty="0">
                <a:latin typeface="Arial" charset="0"/>
                <a:cs typeface="Times New Roman" pitchFamily="18" charset="0"/>
              </a:rPr>
              <a:t> zapewnienie mo</a:t>
            </a:r>
            <a:r>
              <a:rPr lang="pl-PL" sz="2400" b="1" dirty="0">
                <a:latin typeface="Arial" charset="0"/>
              </a:rPr>
              <a:t>ż</a:t>
            </a:r>
            <a:r>
              <a:rPr lang="pl-PL" sz="2400" b="1" dirty="0">
                <a:latin typeface="Arial" charset="0"/>
                <a:cs typeface="Times New Roman" pitchFamily="18" charset="0"/>
              </a:rPr>
              <a:t>liwie równomiernego     </a:t>
            </a:r>
            <a:r>
              <a:rPr lang="pl-PL" sz="2400" b="1" dirty="0">
                <a:latin typeface="Arial" charset="0"/>
              </a:rPr>
              <a:t>        </a:t>
            </a:r>
            <a:r>
              <a:rPr lang="pl-PL" sz="2400" b="1" dirty="0">
                <a:latin typeface="Arial" charset="0"/>
                <a:cs typeface="Times New Roman" pitchFamily="18" charset="0"/>
              </a:rPr>
              <a:t>naddatku na dalsz</a:t>
            </a:r>
            <a:r>
              <a:rPr lang="pl-PL" sz="2400" b="1" dirty="0">
                <a:latin typeface="Arial" charset="0"/>
              </a:rPr>
              <a:t>ą</a:t>
            </a:r>
            <a:r>
              <a:rPr lang="pl-PL" sz="2400" b="1" dirty="0">
                <a:latin typeface="Arial" charset="0"/>
                <a:cs typeface="Times New Roman" pitchFamily="18" charset="0"/>
              </a:rPr>
              <a:t> obróbk</a:t>
            </a:r>
            <a:r>
              <a:rPr lang="pl-PL" sz="2400" b="1" dirty="0">
                <a:latin typeface="Arial" charset="0"/>
              </a:rPr>
              <a:t>ę</a:t>
            </a:r>
            <a:r>
              <a:rPr lang="pl-PL" sz="2400" b="1" dirty="0">
                <a:latin typeface="Arial" charset="0"/>
                <a:cs typeface="Times New Roman" pitchFamily="18" charset="0"/>
              </a:rPr>
              <a:t>.</a:t>
            </a:r>
            <a:endParaRPr lang="pl-PL" sz="2400" b="1" dirty="0">
              <a:latin typeface="Arial" charset="0"/>
            </a:endParaRPr>
          </a:p>
          <a:p>
            <a:pPr algn="just">
              <a:spcBef>
                <a:spcPct val="50000"/>
              </a:spcBef>
              <a:defRPr/>
            </a:pPr>
            <a:r>
              <a:rPr lang="pl-PL" sz="2400" b="1" dirty="0">
                <a:solidFill>
                  <a:srgbClr val="C00000"/>
                </a:solidFill>
                <a:latin typeface="Arial" charset="0"/>
                <a:cs typeface="Times New Roman" pitchFamily="18" charset="0"/>
              </a:rPr>
              <a:t>Celem </a:t>
            </a:r>
            <a:r>
              <a:rPr lang="pl-PL" sz="2400" b="1" dirty="0">
                <a:solidFill>
                  <a:srgbClr val="C00000"/>
                </a:solidFill>
                <a:latin typeface="Arial" charset="0"/>
              </a:rPr>
              <a:t>obróbki zgrubnej </a:t>
            </a:r>
            <a:r>
              <a:rPr lang="pl-PL" sz="2400" b="1" dirty="0">
                <a:solidFill>
                  <a:srgbClr val="C00000"/>
                </a:solidFill>
                <a:latin typeface="Arial" charset="0"/>
                <a:cs typeface="Times New Roman" pitchFamily="18" charset="0"/>
              </a:rPr>
              <a:t>jest maks</a:t>
            </a:r>
            <a:r>
              <a:rPr lang="pl-PL" sz="2400" b="1" dirty="0">
                <a:solidFill>
                  <a:srgbClr val="C00000"/>
                </a:solidFill>
                <a:latin typeface="Arial" charset="0"/>
              </a:rPr>
              <a:t>ymalna</a:t>
            </a:r>
            <a:r>
              <a:rPr lang="pl-PL" sz="2400" b="1" dirty="0">
                <a:solidFill>
                  <a:srgbClr val="C00000"/>
                </a:solidFill>
                <a:latin typeface="Arial" charset="0"/>
                <a:cs typeface="Times New Roman" pitchFamily="18" charset="0"/>
              </a:rPr>
              <a:t> wydajno</a:t>
            </a:r>
            <a:r>
              <a:rPr lang="pl-PL" sz="2400" b="1" dirty="0">
                <a:solidFill>
                  <a:srgbClr val="C00000"/>
                </a:solidFill>
                <a:latin typeface="Arial" charset="0"/>
              </a:rPr>
              <a:t>ść</a:t>
            </a:r>
            <a:r>
              <a:rPr lang="pl-PL" sz="2400" b="1" dirty="0">
                <a:solidFill>
                  <a:srgbClr val="C00000"/>
                </a:solidFill>
                <a:latin typeface="Arial" charset="0"/>
                <a:cs typeface="Times New Roman" pitchFamily="18" charset="0"/>
              </a:rPr>
              <a:t>: du</a:t>
            </a:r>
            <a:r>
              <a:rPr lang="pl-PL" sz="2400" b="1" dirty="0">
                <a:solidFill>
                  <a:srgbClr val="C00000"/>
                </a:solidFill>
                <a:latin typeface="Arial" charset="0"/>
              </a:rPr>
              <a:t>ż</a:t>
            </a:r>
            <a:r>
              <a:rPr lang="pl-PL" sz="2400" b="1" dirty="0">
                <a:solidFill>
                  <a:srgbClr val="C00000"/>
                </a:solidFill>
                <a:latin typeface="Arial" charset="0"/>
                <a:cs typeface="Times New Roman" pitchFamily="18" charset="0"/>
              </a:rPr>
              <a:t>a g</a:t>
            </a:r>
            <a:r>
              <a:rPr lang="pl-PL" sz="2400" b="1" dirty="0">
                <a:solidFill>
                  <a:srgbClr val="C00000"/>
                </a:solidFill>
                <a:latin typeface="Arial" charset="0"/>
              </a:rPr>
              <a:t>łę</a:t>
            </a:r>
            <a:r>
              <a:rPr lang="pl-PL" sz="2400" b="1" dirty="0">
                <a:solidFill>
                  <a:srgbClr val="C00000"/>
                </a:solidFill>
                <a:latin typeface="Arial" charset="0"/>
                <a:cs typeface="Times New Roman" pitchFamily="18" charset="0"/>
              </a:rPr>
              <a:t>boko</a:t>
            </a:r>
            <a:r>
              <a:rPr lang="pl-PL" sz="2400" b="1" dirty="0">
                <a:solidFill>
                  <a:srgbClr val="C00000"/>
                </a:solidFill>
                <a:latin typeface="Arial" charset="0"/>
              </a:rPr>
              <a:t>ść</a:t>
            </a:r>
            <a:r>
              <a:rPr lang="pl-PL" sz="2400" b="1" dirty="0">
                <a:solidFill>
                  <a:srgbClr val="C00000"/>
                </a:solidFill>
                <a:latin typeface="Arial" charset="0"/>
                <a:cs typeface="Times New Roman" pitchFamily="18" charset="0"/>
              </a:rPr>
              <a:t> skrawania, du</a:t>
            </a:r>
            <a:r>
              <a:rPr lang="pl-PL" sz="2400" b="1" dirty="0">
                <a:solidFill>
                  <a:srgbClr val="C00000"/>
                </a:solidFill>
                <a:latin typeface="Arial" charset="0"/>
              </a:rPr>
              <a:t>ż</a:t>
            </a:r>
            <a:r>
              <a:rPr lang="pl-PL" sz="2400" b="1" dirty="0">
                <a:solidFill>
                  <a:srgbClr val="C00000"/>
                </a:solidFill>
                <a:latin typeface="Arial" charset="0"/>
                <a:cs typeface="Times New Roman" pitchFamily="18" charset="0"/>
              </a:rPr>
              <a:t>y posuw. Oznacza to du</a:t>
            </a:r>
            <a:r>
              <a:rPr lang="pl-PL" sz="2400" b="1" dirty="0">
                <a:solidFill>
                  <a:srgbClr val="C00000"/>
                </a:solidFill>
                <a:latin typeface="Arial" charset="0"/>
              </a:rPr>
              <a:t>ż</a:t>
            </a:r>
            <a:r>
              <a:rPr lang="pl-PL" sz="2400" b="1" dirty="0">
                <a:solidFill>
                  <a:srgbClr val="C00000"/>
                </a:solidFill>
                <a:latin typeface="Arial" charset="0"/>
                <a:cs typeface="Times New Roman" pitchFamily="18" charset="0"/>
              </a:rPr>
              <a:t>e si</a:t>
            </a:r>
            <a:r>
              <a:rPr lang="pl-PL" sz="2400" b="1" dirty="0">
                <a:solidFill>
                  <a:srgbClr val="C00000"/>
                </a:solidFill>
                <a:latin typeface="Arial" charset="0"/>
              </a:rPr>
              <a:t>ł</a:t>
            </a:r>
            <a:r>
              <a:rPr lang="pl-PL" sz="2400" b="1" dirty="0">
                <a:solidFill>
                  <a:srgbClr val="C00000"/>
                </a:solidFill>
                <a:latin typeface="Arial" charset="0"/>
                <a:cs typeface="Times New Roman" pitchFamily="18" charset="0"/>
              </a:rPr>
              <a:t>y skrawania i wydzielanie du</a:t>
            </a:r>
            <a:r>
              <a:rPr lang="pl-PL" sz="2400" b="1" dirty="0">
                <a:solidFill>
                  <a:srgbClr val="C00000"/>
                </a:solidFill>
                <a:latin typeface="Arial" charset="0"/>
              </a:rPr>
              <a:t>ż</a:t>
            </a:r>
            <a:r>
              <a:rPr lang="pl-PL" sz="2400" b="1" dirty="0">
                <a:solidFill>
                  <a:srgbClr val="C00000"/>
                </a:solidFill>
                <a:latin typeface="Arial" charset="0"/>
                <a:cs typeface="Times New Roman" pitchFamily="18" charset="0"/>
              </a:rPr>
              <a:t>ej ilo</a:t>
            </a:r>
            <a:r>
              <a:rPr lang="pl-PL" sz="2400" b="1" dirty="0">
                <a:solidFill>
                  <a:srgbClr val="C00000"/>
                </a:solidFill>
                <a:latin typeface="Arial" charset="0"/>
              </a:rPr>
              <a:t>ś</a:t>
            </a:r>
            <a:r>
              <a:rPr lang="pl-PL" sz="2400" b="1" dirty="0">
                <a:solidFill>
                  <a:srgbClr val="C00000"/>
                </a:solidFill>
                <a:latin typeface="Arial" charset="0"/>
                <a:cs typeface="Times New Roman" pitchFamily="18" charset="0"/>
              </a:rPr>
              <a:t>ci ciep</a:t>
            </a:r>
            <a:r>
              <a:rPr lang="pl-PL" sz="2400" b="1" dirty="0">
                <a:solidFill>
                  <a:srgbClr val="C00000"/>
                </a:solidFill>
                <a:latin typeface="Arial" charset="0"/>
              </a:rPr>
              <a:t>ł</a:t>
            </a:r>
            <a:r>
              <a:rPr lang="pl-PL" sz="2400" b="1" dirty="0">
                <a:solidFill>
                  <a:srgbClr val="C00000"/>
                </a:solidFill>
                <a:latin typeface="Arial" charset="0"/>
                <a:cs typeface="Times New Roman" pitchFamily="18" charset="0"/>
              </a:rPr>
              <a:t>a, czasami drgania. </a:t>
            </a:r>
            <a:endParaRPr lang="pl-PL" sz="2400" b="1" dirty="0">
              <a:solidFill>
                <a:srgbClr val="C00000"/>
              </a:solidFill>
              <a:latin typeface="Arial" charset="0"/>
            </a:endParaRPr>
          </a:p>
          <a:p>
            <a:pPr>
              <a:spcBef>
                <a:spcPct val="50000"/>
              </a:spcBef>
              <a:defRPr/>
            </a:pPr>
            <a:r>
              <a:rPr lang="pl-PL" sz="2400" i="1" dirty="0">
                <a:latin typeface="Arial" charset="0"/>
                <a:cs typeface="Times New Roman" pitchFamily="18" charset="0"/>
              </a:rPr>
              <a:t>Jest to ma</a:t>
            </a:r>
            <a:r>
              <a:rPr lang="pl-PL" sz="2400" i="1" dirty="0">
                <a:latin typeface="Arial" charset="0"/>
              </a:rPr>
              <a:t>ł</a:t>
            </a:r>
            <a:r>
              <a:rPr lang="pl-PL" sz="2400" i="1" dirty="0">
                <a:latin typeface="Arial" charset="0"/>
                <a:cs typeface="Times New Roman" pitchFamily="18" charset="0"/>
              </a:rPr>
              <a:t>o dok</a:t>
            </a:r>
            <a:r>
              <a:rPr lang="pl-PL" sz="2400" i="1" dirty="0">
                <a:latin typeface="Arial" charset="0"/>
              </a:rPr>
              <a:t>ł</a:t>
            </a:r>
            <a:r>
              <a:rPr lang="pl-PL" sz="2400" i="1" dirty="0">
                <a:latin typeface="Arial" charset="0"/>
                <a:cs typeface="Times New Roman" pitchFamily="18" charset="0"/>
              </a:rPr>
              <a:t>adna obróbka: </a:t>
            </a:r>
            <a:r>
              <a:rPr lang="pl-PL" sz="2400" i="1" dirty="0">
                <a:latin typeface="Arial" charset="0"/>
              </a:rPr>
              <a:t/>
            </a:r>
            <a:br>
              <a:rPr lang="pl-PL" sz="2400" i="1" dirty="0">
                <a:latin typeface="Arial" charset="0"/>
              </a:rPr>
            </a:br>
            <a:r>
              <a:rPr lang="pl-PL" sz="2400" i="1" dirty="0">
                <a:latin typeface="Arial" charset="0"/>
              </a:rPr>
              <a:t>	</a:t>
            </a:r>
            <a:r>
              <a:rPr lang="pl-PL" sz="2400" i="1" dirty="0">
                <a:latin typeface="Arial" charset="0"/>
                <a:cs typeface="Times New Roman" pitchFamily="18" charset="0"/>
              </a:rPr>
              <a:t>14 kl. </a:t>
            </a:r>
            <a:r>
              <a:rPr lang="pl-PL" sz="2400" i="1" dirty="0">
                <a:latin typeface="Arial" charset="0"/>
              </a:rPr>
              <a:t>d</a:t>
            </a:r>
            <a:r>
              <a:rPr lang="pl-PL" sz="2400" i="1" dirty="0">
                <a:latin typeface="Arial" charset="0"/>
                <a:cs typeface="Times New Roman" pitchFamily="18" charset="0"/>
              </a:rPr>
              <a:t>ok</a:t>
            </a:r>
            <a:r>
              <a:rPr lang="pl-PL" sz="2400" i="1" dirty="0">
                <a:latin typeface="Arial" charset="0"/>
              </a:rPr>
              <a:t>ładności, </a:t>
            </a:r>
            <a:br>
              <a:rPr lang="pl-PL" sz="2400" i="1" dirty="0">
                <a:latin typeface="Arial" charset="0"/>
              </a:rPr>
            </a:br>
            <a:r>
              <a:rPr lang="pl-PL" sz="2400" i="1" dirty="0">
                <a:latin typeface="Arial" charset="0"/>
              </a:rPr>
              <a:t>	Chropowatość: </a:t>
            </a:r>
            <a:r>
              <a:rPr lang="pl-PL" sz="2400" i="1" dirty="0">
                <a:latin typeface="Arial" charset="0"/>
                <a:cs typeface="Times New Roman" pitchFamily="18" charset="0"/>
              </a:rPr>
              <a:t>R</a:t>
            </a:r>
            <a:r>
              <a:rPr lang="pl-PL" sz="2400" i="1" baseline="-25000" dirty="0">
                <a:latin typeface="Arial" charset="0"/>
                <a:cs typeface="Times New Roman" pitchFamily="18" charset="0"/>
              </a:rPr>
              <a:t>a</a:t>
            </a:r>
            <a:r>
              <a:rPr lang="pl-PL" sz="2400" i="1" dirty="0">
                <a:latin typeface="Arial" charset="0"/>
              </a:rPr>
              <a:t> =</a:t>
            </a:r>
            <a:r>
              <a:rPr lang="pl-PL" sz="2400" i="1" dirty="0">
                <a:latin typeface="Arial" charset="0"/>
                <a:cs typeface="Times New Roman" pitchFamily="18" charset="0"/>
              </a:rPr>
              <a:t> 10 – 40 </a:t>
            </a:r>
            <a:r>
              <a:rPr lang="pl-PL" sz="2400" i="1" dirty="0" err="1">
                <a:latin typeface="Arial" charset="0"/>
                <a:cs typeface="Times New Roman" pitchFamily="18" charset="0"/>
                <a:sym typeface="Symbol" pitchFamily="18" charset="2"/>
              </a:rPr>
              <a:t></a:t>
            </a:r>
            <a:r>
              <a:rPr lang="pl-PL" sz="2400" i="1" dirty="0" err="1">
                <a:latin typeface="Arial" charset="0"/>
                <a:cs typeface="Times New Roman" pitchFamily="18" charset="0"/>
              </a:rPr>
              <a:t>m</a:t>
            </a:r>
            <a:r>
              <a:rPr lang="pl-PL" sz="2400" i="1" dirty="0">
                <a:latin typeface="Arial" charset="0"/>
                <a:cs typeface="Times New Roman" pitchFamily="18" charset="0"/>
              </a:rPr>
              <a:t>, najcz</a:t>
            </a:r>
            <a:r>
              <a:rPr lang="pl-PL" sz="2400" i="1" dirty="0">
                <a:latin typeface="Arial" charset="0"/>
              </a:rPr>
              <a:t>ęś</a:t>
            </a:r>
            <a:r>
              <a:rPr lang="pl-PL" sz="2400" i="1" dirty="0">
                <a:latin typeface="Arial" charset="0"/>
                <a:cs typeface="Times New Roman" pitchFamily="18" charset="0"/>
              </a:rPr>
              <a:t>ciej R</a:t>
            </a:r>
            <a:r>
              <a:rPr lang="pl-PL" sz="2400" i="1" baseline="-25000" dirty="0">
                <a:latin typeface="Arial" charset="0"/>
                <a:cs typeface="Times New Roman" pitchFamily="18" charset="0"/>
              </a:rPr>
              <a:t>a</a:t>
            </a:r>
            <a:r>
              <a:rPr lang="pl-PL" sz="2400" i="1" dirty="0">
                <a:latin typeface="Arial" charset="0"/>
                <a:cs typeface="Times New Roman" pitchFamily="18" charset="0"/>
              </a:rPr>
              <a:t> =</a:t>
            </a:r>
            <a:r>
              <a:rPr lang="pl-PL" sz="2400" i="1" dirty="0">
                <a:latin typeface="Arial" charset="0"/>
              </a:rPr>
              <a:t> </a:t>
            </a:r>
            <a:r>
              <a:rPr lang="pl-PL" sz="2400" i="1" dirty="0">
                <a:latin typeface="Arial" charset="0"/>
                <a:cs typeface="Times New Roman" pitchFamily="18" charset="0"/>
              </a:rPr>
              <a:t>20</a:t>
            </a:r>
            <a:r>
              <a:rPr lang="pl-PL" sz="2400" i="1" dirty="0">
                <a:latin typeface="Arial" charset="0"/>
                <a:cs typeface="Times New Roman" pitchFamily="18" charset="0"/>
                <a:sym typeface="Symbol" pitchFamily="18" charset="2"/>
              </a:rPr>
              <a:t></a:t>
            </a:r>
            <a:r>
              <a:rPr lang="pl-PL" sz="2400" i="1" dirty="0">
                <a:latin typeface="Arial" charset="0"/>
                <a:cs typeface="Times New Roman" pitchFamily="18" charset="0"/>
              </a:rPr>
              <a:t>m.</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723900" y="1328738"/>
            <a:ext cx="7696200" cy="2100262"/>
          </a:xfrm>
          <a:prstGeom prst="rect">
            <a:avLst/>
          </a:prstGeom>
          <a:noFill/>
          <a:ln w="9525">
            <a:noFill/>
            <a:miter lim="800000"/>
            <a:headEnd/>
            <a:tailEnd/>
          </a:ln>
        </p:spPr>
        <p:txBody>
          <a:bodyPr>
            <a:spAutoFit/>
          </a:bodyPr>
          <a:lstStyle/>
          <a:p>
            <a:pPr algn="just">
              <a:spcBef>
                <a:spcPct val="50000"/>
              </a:spcBef>
            </a:pPr>
            <a:r>
              <a:rPr lang="pl-PL" altLang="pl-PL" sz="2400" b="1" u="sng">
                <a:cs typeface="Times New Roman" pitchFamily="18" charset="0"/>
              </a:rPr>
              <a:t>Sposoby ustalenia i zamocowania:</a:t>
            </a:r>
            <a:endParaRPr lang="pl-PL" altLang="pl-PL" sz="2400" b="1">
              <a:cs typeface="Times New Roman" pitchFamily="18" charset="0"/>
            </a:endParaRPr>
          </a:p>
          <a:p>
            <a:pPr algn="just">
              <a:spcBef>
                <a:spcPct val="50000"/>
              </a:spcBef>
            </a:pPr>
            <a:r>
              <a:rPr lang="pl-PL" altLang="pl-PL" sz="2400">
                <a:cs typeface="Times New Roman" pitchFamily="18" charset="0"/>
              </a:rPr>
              <a:t>-   </a:t>
            </a:r>
            <a:r>
              <a:rPr lang="pl-PL" altLang="pl-PL" sz="2400" b="1">
                <a:cs typeface="Times New Roman" pitchFamily="18" charset="0"/>
              </a:rPr>
              <a:t>w uchwycie tok. samocentrującym 3-szczękowym</a:t>
            </a:r>
          </a:p>
          <a:p>
            <a:pPr algn="just">
              <a:spcBef>
                <a:spcPct val="50000"/>
              </a:spcBef>
            </a:pPr>
            <a:r>
              <a:rPr lang="pl-PL" altLang="pl-PL" sz="2400">
                <a:cs typeface="Times New Roman" pitchFamily="18" charset="0"/>
              </a:rPr>
              <a:t>-  </a:t>
            </a:r>
            <a:r>
              <a:rPr lang="pl-PL" altLang="pl-PL" sz="2400" b="1">
                <a:cs typeface="Times New Roman" pitchFamily="18" charset="0"/>
              </a:rPr>
              <a:t>w uchwycie tok. samocentrującym 3-szczękowym + kieł</a:t>
            </a:r>
          </a:p>
          <a:p>
            <a:pPr>
              <a:spcBef>
                <a:spcPct val="50000"/>
              </a:spcBef>
            </a:pPr>
            <a:r>
              <a:rPr lang="pl-PL" altLang="pl-PL" sz="2400" b="1"/>
              <a:t> </a:t>
            </a:r>
            <a:r>
              <a:rPr lang="pl-PL" altLang="pl-PL" sz="2400" b="1">
                <a:cs typeface="Times New Roman" pitchFamily="18" charset="0"/>
              </a:rPr>
              <a:t>w kłach z zabierakiem</a:t>
            </a:r>
            <a:r>
              <a:rPr lang="pl-PL" altLang="pl-PL" sz="2400">
                <a:cs typeface="Times New Roman" pitchFamily="18" charset="0"/>
              </a:rPr>
              <a:t>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228600" y="457200"/>
            <a:ext cx="8686800" cy="5021263"/>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Ad. 4, 5 – tok. uniwersalne, produkcyjne, wielonarzędziowe, kopiarki, automaty i półautomaty tok. wzdłużne, centra tokarskie.</a:t>
            </a:r>
          </a:p>
          <a:p>
            <a:pPr algn="just">
              <a:spcBef>
                <a:spcPct val="50000"/>
              </a:spcBef>
            </a:pPr>
            <a:r>
              <a:rPr lang="pl-PL" altLang="pl-PL" sz="2400" b="1">
                <a:cs typeface="Times New Roman" pitchFamily="18" charset="0"/>
              </a:rPr>
              <a:t>Parametry skrawania: najczęściej głębokość = naddatkowi (zgr.)</a:t>
            </a:r>
          </a:p>
          <a:p>
            <a:pPr algn="just">
              <a:spcBef>
                <a:spcPct val="50000"/>
              </a:spcBef>
            </a:pPr>
            <a:r>
              <a:rPr lang="pl-PL" altLang="pl-PL" sz="2400" b="1">
                <a:cs typeface="Times New Roman" pitchFamily="18" charset="0"/>
              </a:rPr>
              <a:t>możliwie największy posuw,  V skr. w odniesieniu do T i mocy  tokarki.</a:t>
            </a:r>
          </a:p>
          <a:p>
            <a:pPr algn="just">
              <a:spcBef>
                <a:spcPct val="50000"/>
              </a:spcBef>
            </a:pPr>
            <a:r>
              <a:rPr lang="pl-PL" altLang="pl-PL" sz="2400" b="1">
                <a:cs typeface="Times New Roman" pitchFamily="18" charset="0"/>
              </a:rPr>
              <a:t>Toczenie kształtujące: małe g, posuw w funkcji chropowatości, możliwie największe  V skr. (chropowatość). Ograniczenie to T i ewent. drgania układu OUPN.</a:t>
            </a:r>
          </a:p>
          <a:p>
            <a:pPr algn="just">
              <a:spcBef>
                <a:spcPct val="50000"/>
              </a:spcBef>
            </a:pPr>
            <a:r>
              <a:rPr lang="pl-PL" altLang="pl-PL" sz="2400" b="1">
                <a:cs typeface="Times New Roman" pitchFamily="18" charset="0"/>
              </a:rPr>
              <a:t>Frezotoczenie.  Obróbka w stanie twardym. Obróbka na sucho.</a:t>
            </a:r>
          </a:p>
          <a:p>
            <a:pPr>
              <a:spcBef>
                <a:spcPct val="50000"/>
              </a:spcBef>
            </a:pPr>
            <a:endParaRPr lang="pl-PL" altLang="pl-PL"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1333500" y="838200"/>
            <a:ext cx="6477000" cy="4108450"/>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Ad. 6 – Sposoby obróbki powierzchni stożkowych:</a:t>
            </a:r>
          </a:p>
          <a:p>
            <a:pPr algn="just">
              <a:spcBef>
                <a:spcPct val="50000"/>
              </a:spcBef>
            </a:pPr>
            <a:r>
              <a:rPr lang="pl-PL" altLang="pl-PL" sz="2400">
                <a:cs typeface="Times New Roman" pitchFamily="18" charset="0"/>
              </a:rPr>
              <a:t>-         </a:t>
            </a:r>
            <a:r>
              <a:rPr lang="pl-PL" altLang="pl-PL" sz="2400" b="1">
                <a:cs typeface="Times New Roman" pitchFamily="18" charset="0"/>
              </a:rPr>
              <a:t>toczenie przez skręcenie suportu,</a:t>
            </a:r>
          </a:p>
          <a:p>
            <a:pPr algn="just">
              <a:spcBef>
                <a:spcPct val="50000"/>
              </a:spcBef>
            </a:pPr>
            <a:r>
              <a:rPr lang="pl-PL" altLang="pl-PL" sz="2400">
                <a:cs typeface="Times New Roman" pitchFamily="18" charset="0"/>
              </a:rPr>
              <a:t>-         </a:t>
            </a:r>
            <a:r>
              <a:rPr lang="pl-PL" altLang="pl-PL" sz="2400" b="1">
                <a:cs typeface="Times New Roman" pitchFamily="18" charset="0"/>
              </a:rPr>
              <a:t>toczenie przez przestawienie osi konika,</a:t>
            </a:r>
          </a:p>
          <a:p>
            <a:pPr algn="just">
              <a:spcBef>
                <a:spcPct val="50000"/>
              </a:spcBef>
            </a:pPr>
            <a:r>
              <a:rPr lang="pl-PL" altLang="pl-PL" sz="2400">
                <a:cs typeface="Times New Roman" pitchFamily="18" charset="0"/>
              </a:rPr>
              <a:t>-         </a:t>
            </a:r>
            <a:r>
              <a:rPr lang="pl-PL" altLang="pl-PL" sz="2400" b="1">
                <a:cs typeface="Times New Roman" pitchFamily="18" charset="0"/>
              </a:rPr>
              <a:t>toczenie wg liniału,</a:t>
            </a:r>
          </a:p>
          <a:p>
            <a:pPr algn="just">
              <a:spcBef>
                <a:spcPct val="50000"/>
              </a:spcBef>
            </a:pPr>
            <a:r>
              <a:rPr lang="pl-PL" altLang="pl-PL" sz="2400">
                <a:cs typeface="Times New Roman" pitchFamily="18" charset="0"/>
              </a:rPr>
              <a:t>-         </a:t>
            </a:r>
            <a:r>
              <a:rPr lang="pl-PL" altLang="pl-PL" sz="2400" b="1">
                <a:cs typeface="Times New Roman" pitchFamily="18" charset="0"/>
              </a:rPr>
              <a:t>toczenie na tokarkach kopiarkach i OSN,</a:t>
            </a:r>
          </a:p>
          <a:p>
            <a:pPr algn="just">
              <a:spcBef>
                <a:spcPct val="50000"/>
              </a:spcBef>
            </a:pPr>
            <a:r>
              <a:rPr lang="pl-PL" altLang="pl-PL" sz="2400">
                <a:cs typeface="Times New Roman" pitchFamily="18" charset="0"/>
              </a:rPr>
              <a:t>-         </a:t>
            </a:r>
            <a:r>
              <a:rPr lang="pl-PL" altLang="pl-PL" sz="2400" b="1">
                <a:cs typeface="Times New Roman" pitchFamily="18" charset="0"/>
              </a:rPr>
              <a:t>toczenie nożem ksztaltowym.</a:t>
            </a:r>
          </a:p>
          <a:p>
            <a:pPr>
              <a:spcBef>
                <a:spcPct val="50000"/>
              </a:spcBef>
            </a:pPr>
            <a:endParaRPr lang="pl-PL" altLang="pl-PL" sz="24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609600" y="1676400"/>
            <a:ext cx="7696200" cy="2282825"/>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a:cs typeface="Times New Roman" pitchFamily="18" charset="0"/>
              </a:rPr>
              <a:t>Ad. 7 – Rowki wykonuje się metodą frezowania frezem do rowków na frezarce pionowej lub frezem tarczowym na frezarce poziomej.  9 kl. dokładności ISO/PN.</a:t>
            </a:r>
          </a:p>
          <a:p>
            <a:pPr>
              <a:spcBef>
                <a:spcPct val="50000"/>
              </a:spcBef>
            </a:pPr>
            <a:endParaRPr lang="pl-PL" altLang="pl-PL" sz="240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495300" y="279400"/>
            <a:ext cx="8153400" cy="6299200"/>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Ad. 8 -  Wielowypusty:</a:t>
            </a:r>
          </a:p>
          <a:p>
            <a:pPr algn="just">
              <a:spcBef>
                <a:spcPct val="50000"/>
              </a:spcBef>
            </a:pPr>
            <a:r>
              <a:rPr lang="pl-PL" altLang="pl-PL" sz="2400">
                <a:cs typeface="Times New Roman" pitchFamily="18" charset="0"/>
              </a:rPr>
              <a:t>-         </a:t>
            </a:r>
            <a:r>
              <a:rPr lang="pl-PL" altLang="pl-PL" sz="2400" b="1">
                <a:cs typeface="Times New Roman" pitchFamily="18" charset="0"/>
              </a:rPr>
              <a:t>prostokątne, ewolwentowe i trójkątne – obr. skrawaniem i  plastyczna</a:t>
            </a:r>
          </a:p>
          <a:p>
            <a:pPr algn="just">
              <a:spcBef>
                <a:spcPct val="50000"/>
              </a:spcBef>
            </a:pPr>
            <a:r>
              <a:rPr lang="pl-PL" altLang="pl-PL" sz="2400" b="1">
                <a:cs typeface="Times New Roman" pitchFamily="18" charset="0"/>
              </a:rPr>
              <a:t> Obr. skrawaniem: frezowanie obwiedniowe, frezami tarczowymi i tarczowymi kształtowymi na frezarce poziomej (prod. małoseryjna i jednostkowa). Obr. wykańczająca (6-7 kl.) przez szlifowanie: pow. walcowa zewn. na szlifierkach do wałków, pow. wewn. na szlifierkach do wielowypustów bądź na szlifierkach do płaszczyzn z wykorzystaniem specjalnego oprzyrządowania.</a:t>
            </a:r>
          </a:p>
          <a:p>
            <a:pPr algn="just">
              <a:spcBef>
                <a:spcPct val="50000"/>
              </a:spcBef>
            </a:pPr>
            <a:r>
              <a:rPr lang="pl-PL" altLang="pl-PL" sz="2400" b="1">
                <a:cs typeface="Times New Roman" pitchFamily="18" charset="0"/>
              </a:rPr>
              <a:t>Obr. plastyczna – walcowanie profilowo-mimośrodowe  (metodą WPM), walcowanie na walcarkach planetarnych (m. f-my Grob), walcowanie dwiema przeciwbieżnymi szczękami (m. Roto-Flow).</a:t>
            </a:r>
          </a:p>
          <a:p>
            <a:pPr>
              <a:spcBef>
                <a:spcPct val="50000"/>
              </a:spcBef>
            </a:pPr>
            <a:endParaRPr lang="pl-PL" altLang="pl-PL" sz="24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D:\Dane\TBM\TBM_wykład\Prezentacja_tbm\Walcowanie1.jpg"/>
          <p:cNvPicPr>
            <a:picLocks noChangeAspect="1" noChangeArrowheads="1"/>
          </p:cNvPicPr>
          <p:nvPr/>
        </p:nvPicPr>
        <p:blipFill>
          <a:blip r:embed="rId2" cstate="print"/>
          <a:srcRect/>
          <a:stretch>
            <a:fillRect/>
          </a:stretch>
        </p:blipFill>
        <p:spPr bwMode="auto">
          <a:xfrm>
            <a:off x="1995488" y="381000"/>
            <a:ext cx="5151437" cy="6096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descr="D:\Dane\TBM\TBM_wykład\Prezentacja_tbm\Walcowanie2.jpg"/>
          <p:cNvPicPr>
            <a:picLocks noChangeAspect="1" noChangeArrowheads="1"/>
          </p:cNvPicPr>
          <p:nvPr/>
        </p:nvPicPr>
        <p:blipFill>
          <a:blip r:embed="rId2" cstate="print"/>
          <a:srcRect/>
          <a:stretch>
            <a:fillRect/>
          </a:stretch>
        </p:blipFill>
        <p:spPr bwMode="auto">
          <a:xfrm>
            <a:off x="2024063" y="457200"/>
            <a:ext cx="5307012" cy="5715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Obraz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990600" y="1100138"/>
            <a:ext cx="7543800" cy="4656137"/>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Ad. 9 – Obróbka gwintów skrawaniem:</a:t>
            </a:r>
          </a:p>
          <a:p>
            <a:pPr algn="just">
              <a:spcBef>
                <a:spcPct val="50000"/>
              </a:spcBef>
            </a:pPr>
            <a:r>
              <a:rPr lang="pl-PL" altLang="pl-PL" sz="2400">
                <a:cs typeface="Times New Roman" pitchFamily="18" charset="0"/>
              </a:rPr>
              <a:t>-         </a:t>
            </a:r>
            <a:r>
              <a:rPr lang="pl-PL" altLang="pl-PL" sz="2400" b="1">
                <a:cs typeface="Times New Roman" pitchFamily="18" charset="0"/>
              </a:rPr>
              <a:t>nacinanie gwintów narzynkami (gwinty średniodokł. i zgrubne)</a:t>
            </a:r>
          </a:p>
          <a:p>
            <a:pPr algn="just">
              <a:spcBef>
                <a:spcPct val="50000"/>
              </a:spcBef>
            </a:pPr>
            <a:r>
              <a:rPr lang="pl-PL" altLang="pl-PL" sz="2400">
                <a:cs typeface="Times New Roman" pitchFamily="18" charset="0"/>
              </a:rPr>
              <a:t>-         </a:t>
            </a:r>
            <a:r>
              <a:rPr lang="pl-PL" altLang="pl-PL" sz="2400" b="1">
                <a:cs typeface="Times New Roman" pitchFamily="18" charset="0"/>
              </a:rPr>
              <a:t>nacinanie gwintów głowicami gwinciarskimi (gł. z </a:t>
            </a:r>
            <a:r>
              <a:rPr lang="pl-PL" altLang="pl-PL" sz="2400" b="1"/>
              <a:t> </a:t>
            </a:r>
            <a:r>
              <a:rPr lang="pl-PL" altLang="pl-PL" sz="2400" b="1">
                <a:cs typeface="Times New Roman" pitchFamily="18" charset="0"/>
              </a:rPr>
              <a:t>nożami promieniowymi, słupkowymi, krążkowymi),</a:t>
            </a:r>
          </a:p>
          <a:p>
            <a:pPr algn="just">
              <a:spcBef>
                <a:spcPct val="50000"/>
              </a:spcBef>
            </a:pPr>
            <a:r>
              <a:rPr lang="pl-PL" altLang="pl-PL" sz="2400">
                <a:cs typeface="Times New Roman" pitchFamily="18" charset="0"/>
              </a:rPr>
              <a:t>-         </a:t>
            </a:r>
            <a:r>
              <a:rPr lang="pl-PL" altLang="pl-PL" sz="2400" b="1">
                <a:cs typeface="Times New Roman" pitchFamily="18" charset="0"/>
              </a:rPr>
              <a:t>nacinanie gwintów nożami,</a:t>
            </a:r>
          </a:p>
          <a:p>
            <a:pPr algn="just">
              <a:spcBef>
                <a:spcPct val="50000"/>
              </a:spcBef>
            </a:pPr>
            <a:r>
              <a:rPr lang="pl-PL" altLang="pl-PL" sz="2400">
                <a:cs typeface="Times New Roman" pitchFamily="18" charset="0"/>
              </a:rPr>
              <a:t>-         </a:t>
            </a:r>
            <a:r>
              <a:rPr lang="pl-PL" altLang="pl-PL" sz="2400" b="1">
                <a:cs typeface="Times New Roman" pitchFamily="18" charset="0"/>
              </a:rPr>
              <a:t>frezowanie gwintów (na frezarkach do gwintów krótkich frezami wielokrotnymi i na frezarkach do gwintów długich za pomocą frezów pojedyńczych),</a:t>
            </a:r>
          </a:p>
          <a:p>
            <a:pPr>
              <a:spcBef>
                <a:spcPct val="50000"/>
              </a:spcBef>
            </a:pPr>
            <a:endParaRPr lang="pl-PL" altLang="pl-PL" sz="24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762000" y="381000"/>
            <a:ext cx="7696200" cy="5021263"/>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a:cs typeface="Times New Roman" pitchFamily="18" charset="0"/>
              </a:rPr>
              <a:t>-         </a:t>
            </a:r>
            <a:r>
              <a:rPr lang="pl-PL" altLang="pl-PL" sz="2400" b="1">
                <a:cs typeface="Times New Roman" pitchFamily="18" charset="0"/>
              </a:rPr>
              <a:t>frezowanie obrotowe gwintów (dla gwintów długich najbardziej wydajny sposób nacinania – 4 do 6 razy skrócenie czasu obróbki w stosunku do toczenia, ok. 3 razy w stosunku do frezowania pojedyńczym frezem); Frezowanie odbywa się na tokarce przy pomocy specjalnej głowicy zamontowanej na suporcie tokarki. Liczba ostrzy od 4-12. Vskr.=300-400 m/minn., posuwy na ostrze 0,6-0,8 mm/ostrze, Ra=1,25-0,63.</a:t>
            </a:r>
          </a:p>
          <a:p>
            <a:pPr>
              <a:spcBef>
                <a:spcPct val="50000"/>
              </a:spcBef>
            </a:pPr>
            <a:endParaRPr lang="pl-PL" altLang="pl-PL" sz="2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304800" y="188913"/>
            <a:ext cx="8610600" cy="6370637"/>
          </a:xfrm>
          <a:prstGeom prst="rect">
            <a:avLst/>
          </a:prstGeom>
          <a:noFill/>
          <a:ln w="9525">
            <a:noFill/>
            <a:miter lim="800000"/>
            <a:headEnd/>
            <a:tailEnd/>
          </a:ln>
        </p:spPr>
        <p:txBody>
          <a:bodyPr>
            <a:spAutoFit/>
          </a:bodyPr>
          <a:lstStyle/>
          <a:p>
            <a:pPr algn="just">
              <a:spcBef>
                <a:spcPct val="50000"/>
              </a:spcBef>
            </a:pPr>
            <a:r>
              <a:rPr lang="pl-PL" altLang="pl-PL" sz="2400" b="1">
                <a:latin typeface="Arial" charset="0"/>
                <a:cs typeface="Times New Roman" pitchFamily="18" charset="0"/>
              </a:rPr>
              <a:t>Obróbka kszta</a:t>
            </a:r>
            <a:r>
              <a:rPr lang="pl-PL" altLang="pl-PL" sz="2400" b="1">
                <a:latin typeface="Arial" charset="0"/>
              </a:rPr>
              <a:t>ł</a:t>
            </a:r>
            <a:r>
              <a:rPr lang="pl-PL" altLang="pl-PL" sz="2400" b="1">
                <a:latin typeface="Arial" charset="0"/>
                <a:cs typeface="Times New Roman" pitchFamily="18" charset="0"/>
              </a:rPr>
              <a:t>tuj</a:t>
            </a:r>
            <a:r>
              <a:rPr lang="pl-PL" altLang="pl-PL" sz="2400" b="1">
                <a:latin typeface="Arial" charset="0"/>
              </a:rPr>
              <a:t>ą</a:t>
            </a:r>
            <a:r>
              <a:rPr lang="pl-PL" altLang="pl-PL" sz="2400" b="1">
                <a:latin typeface="Arial" charset="0"/>
                <a:cs typeface="Times New Roman" pitchFamily="18" charset="0"/>
              </a:rPr>
              <a:t>ca (pó</a:t>
            </a:r>
            <a:r>
              <a:rPr lang="pl-PL" altLang="pl-PL" sz="2400" b="1">
                <a:latin typeface="Arial" charset="0"/>
              </a:rPr>
              <a:t>ł</a:t>
            </a:r>
            <a:r>
              <a:rPr lang="pl-PL" altLang="pl-PL" sz="2400" b="1">
                <a:latin typeface="Arial" charset="0"/>
                <a:cs typeface="Times New Roman" pitchFamily="18" charset="0"/>
              </a:rPr>
              <a:t>wyko</a:t>
            </a:r>
            <a:r>
              <a:rPr lang="pl-PL" altLang="pl-PL" sz="2400" b="1">
                <a:latin typeface="Arial" charset="0"/>
              </a:rPr>
              <a:t>ń</a:t>
            </a:r>
            <a:r>
              <a:rPr lang="pl-PL" altLang="pl-PL" sz="2400" b="1">
                <a:latin typeface="Arial" charset="0"/>
                <a:cs typeface="Times New Roman" pitchFamily="18" charset="0"/>
              </a:rPr>
              <a:t>czeniowa)</a:t>
            </a:r>
            <a:r>
              <a:rPr lang="pl-PL" altLang="pl-PL" sz="2400">
                <a:latin typeface="Arial" charset="0"/>
                <a:cs typeface="Times New Roman" pitchFamily="18" charset="0"/>
              </a:rPr>
              <a:t> – </a:t>
            </a:r>
            <a:r>
              <a:rPr lang="pl-PL" altLang="pl-PL" sz="2400">
                <a:solidFill>
                  <a:srgbClr val="C00000"/>
                </a:solidFill>
                <a:latin typeface="Arial" charset="0"/>
                <a:cs typeface="Times New Roman" pitchFamily="18" charset="0"/>
              </a:rPr>
              <a:t>s</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u</a:t>
            </a:r>
            <a:r>
              <a:rPr lang="pl-PL" altLang="pl-PL" sz="2400">
                <a:solidFill>
                  <a:srgbClr val="C00000"/>
                </a:solidFill>
                <a:latin typeface="Arial" charset="0"/>
              </a:rPr>
              <a:t>ż</a:t>
            </a:r>
            <a:r>
              <a:rPr lang="pl-PL" altLang="pl-PL" sz="2400">
                <a:solidFill>
                  <a:srgbClr val="C00000"/>
                </a:solidFill>
                <a:latin typeface="Arial" charset="0"/>
                <a:cs typeface="Times New Roman" pitchFamily="18" charset="0"/>
              </a:rPr>
              <a:t>y do kszta</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towania P.O., do nadania mu kszta</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tu zgodnego z rysunkiem. Niewielkie naddatki pozostawia si</a:t>
            </a:r>
            <a:r>
              <a:rPr lang="pl-PL" altLang="pl-PL" sz="2400">
                <a:solidFill>
                  <a:srgbClr val="C00000"/>
                </a:solidFill>
                <a:latin typeface="Arial" charset="0"/>
              </a:rPr>
              <a:t>ę</a:t>
            </a:r>
            <a:r>
              <a:rPr lang="pl-PL" altLang="pl-PL" sz="2400">
                <a:solidFill>
                  <a:srgbClr val="C00000"/>
                </a:solidFill>
                <a:latin typeface="Arial" charset="0"/>
                <a:cs typeface="Times New Roman" pitchFamily="18" charset="0"/>
              </a:rPr>
              <a:t> na powierzchniach, które b</a:t>
            </a:r>
            <a:r>
              <a:rPr lang="pl-PL" altLang="pl-PL" sz="2400">
                <a:solidFill>
                  <a:srgbClr val="C00000"/>
                </a:solidFill>
                <a:latin typeface="Arial" charset="0"/>
              </a:rPr>
              <a:t>ę</a:t>
            </a:r>
            <a:r>
              <a:rPr lang="pl-PL" altLang="pl-PL" sz="2400">
                <a:solidFill>
                  <a:srgbClr val="C00000"/>
                </a:solidFill>
                <a:latin typeface="Arial" charset="0"/>
                <a:cs typeface="Times New Roman" pitchFamily="18" charset="0"/>
              </a:rPr>
              <a:t>d</a:t>
            </a:r>
            <a:r>
              <a:rPr lang="pl-PL" altLang="pl-PL" sz="2400">
                <a:solidFill>
                  <a:srgbClr val="C00000"/>
                </a:solidFill>
                <a:latin typeface="Arial" charset="0"/>
              </a:rPr>
              <a:t>ą</a:t>
            </a:r>
            <a:r>
              <a:rPr lang="pl-PL" altLang="pl-PL" sz="2400">
                <a:solidFill>
                  <a:srgbClr val="C00000"/>
                </a:solidFill>
                <a:latin typeface="Arial" charset="0"/>
                <a:cs typeface="Times New Roman" pitchFamily="18" charset="0"/>
              </a:rPr>
              <a:t> dalej obrabiane.</a:t>
            </a:r>
          </a:p>
          <a:p>
            <a:pPr algn="just">
              <a:spcBef>
                <a:spcPct val="50000"/>
              </a:spcBef>
            </a:pPr>
            <a:r>
              <a:rPr lang="pl-PL" altLang="pl-PL" sz="2400" i="1">
                <a:latin typeface="Arial" charset="0"/>
                <a:cs typeface="Times New Roman" pitchFamily="18" charset="0"/>
              </a:rPr>
              <a:t>Kl. dok</a:t>
            </a:r>
            <a:r>
              <a:rPr lang="pl-PL" altLang="pl-PL" sz="2400" i="1">
                <a:latin typeface="Arial" charset="0"/>
              </a:rPr>
              <a:t>ł</a:t>
            </a:r>
            <a:r>
              <a:rPr lang="pl-PL" altLang="pl-PL" sz="2400" i="1">
                <a:latin typeface="Arial" charset="0"/>
                <a:cs typeface="Times New Roman" pitchFamily="18" charset="0"/>
              </a:rPr>
              <a:t>. 9 – 11, chropowato</a:t>
            </a:r>
            <a:r>
              <a:rPr lang="pl-PL" altLang="pl-PL" sz="2400" i="1">
                <a:latin typeface="Arial" charset="0"/>
              </a:rPr>
              <a:t>ść</a:t>
            </a:r>
            <a:r>
              <a:rPr lang="pl-PL" altLang="pl-PL" sz="2400" i="1">
                <a:latin typeface="Arial" charset="0"/>
                <a:cs typeface="Times New Roman" pitchFamily="18" charset="0"/>
              </a:rPr>
              <a:t> R</a:t>
            </a:r>
            <a:r>
              <a:rPr lang="pl-PL" altLang="pl-PL" sz="2400" i="1" baseline="-25000">
                <a:latin typeface="Arial" charset="0"/>
                <a:cs typeface="Times New Roman" pitchFamily="18" charset="0"/>
              </a:rPr>
              <a:t>a</a:t>
            </a:r>
            <a:r>
              <a:rPr lang="pl-PL" altLang="pl-PL" sz="2400" i="1">
                <a:latin typeface="Arial" charset="0"/>
                <a:cs typeface="Times New Roman" pitchFamily="18" charset="0"/>
              </a:rPr>
              <a:t> = 2,5 – 5 </a:t>
            </a:r>
            <a:r>
              <a:rPr lang="pl-PL" altLang="pl-PL" sz="2400" i="1">
                <a:latin typeface="Arial" charset="0"/>
                <a:cs typeface="Times New Roman" pitchFamily="18" charset="0"/>
                <a:sym typeface="Symbol" pitchFamily="18" charset="2"/>
              </a:rPr>
              <a:t></a:t>
            </a:r>
            <a:r>
              <a:rPr lang="pl-PL" altLang="pl-PL" sz="2400" i="1">
                <a:latin typeface="Arial" charset="0"/>
                <a:cs typeface="Times New Roman" pitchFamily="18" charset="0"/>
              </a:rPr>
              <a:t>m.</a:t>
            </a:r>
            <a:endParaRPr lang="pl-PL" altLang="pl-PL" sz="2400">
              <a:latin typeface="Arial" charset="0"/>
              <a:cs typeface="Times New Roman" pitchFamily="18" charset="0"/>
            </a:endParaRPr>
          </a:p>
          <a:p>
            <a:pPr algn="just">
              <a:spcBef>
                <a:spcPct val="50000"/>
              </a:spcBef>
            </a:pPr>
            <a:r>
              <a:rPr lang="pl-PL" altLang="pl-PL" sz="2400" b="1">
                <a:latin typeface="Arial" charset="0"/>
                <a:cs typeface="Times New Roman" pitchFamily="18" charset="0"/>
              </a:rPr>
              <a:t>Obróbka wykończeniowa</a:t>
            </a:r>
            <a:r>
              <a:rPr lang="pl-PL" altLang="pl-PL" sz="2400">
                <a:latin typeface="Arial" charset="0"/>
                <a:cs typeface="Times New Roman" pitchFamily="18" charset="0"/>
              </a:rPr>
              <a:t> – </a:t>
            </a:r>
            <a:r>
              <a:rPr lang="pl-PL" altLang="pl-PL" sz="2400">
                <a:solidFill>
                  <a:srgbClr val="C00000"/>
                </a:solidFill>
                <a:latin typeface="Arial" charset="0"/>
                <a:cs typeface="Times New Roman" pitchFamily="18" charset="0"/>
              </a:rPr>
              <a:t>ostateczne usuni</a:t>
            </a:r>
            <a:r>
              <a:rPr lang="pl-PL" altLang="pl-PL" sz="2400">
                <a:solidFill>
                  <a:srgbClr val="C00000"/>
                </a:solidFill>
                <a:latin typeface="Arial" charset="0"/>
              </a:rPr>
              <a:t>ę</a:t>
            </a:r>
            <a:r>
              <a:rPr lang="pl-PL" altLang="pl-PL" sz="2400">
                <a:solidFill>
                  <a:srgbClr val="C00000"/>
                </a:solidFill>
                <a:latin typeface="Arial" charset="0"/>
                <a:cs typeface="Times New Roman" pitchFamily="18" charset="0"/>
              </a:rPr>
              <a:t>cie pozostawionych naddatków z poprzednich obróbek. Prowadzi si</a:t>
            </a:r>
            <a:r>
              <a:rPr lang="pl-PL" altLang="pl-PL" sz="2400">
                <a:solidFill>
                  <a:srgbClr val="C00000"/>
                </a:solidFill>
                <a:latin typeface="Arial" charset="0"/>
              </a:rPr>
              <a:t>ę</a:t>
            </a:r>
            <a:r>
              <a:rPr lang="pl-PL" altLang="pl-PL" sz="2400">
                <a:solidFill>
                  <a:srgbClr val="C00000"/>
                </a:solidFill>
                <a:latin typeface="Arial" charset="0"/>
                <a:cs typeface="Times New Roman" pitchFamily="18" charset="0"/>
              </a:rPr>
              <a:t> tylko za pomoc</a:t>
            </a:r>
            <a:r>
              <a:rPr lang="pl-PL" altLang="pl-PL" sz="2400">
                <a:solidFill>
                  <a:srgbClr val="C00000"/>
                </a:solidFill>
                <a:latin typeface="Arial" charset="0"/>
              </a:rPr>
              <a:t>ą</a:t>
            </a:r>
            <a:r>
              <a:rPr lang="pl-PL" altLang="pl-PL" sz="2400">
                <a:solidFill>
                  <a:srgbClr val="C00000"/>
                </a:solidFill>
                <a:latin typeface="Arial" charset="0"/>
                <a:cs typeface="Times New Roman" pitchFamily="18" charset="0"/>
              </a:rPr>
              <a:t> niektórych sposobów obróbki: dok</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adne toczenie, frezowanie, wytaczanie, szlifowanie, przeci</a:t>
            </a:r>
            <a:r>
              <a:rPr lang="pl-PL" altLang="pl-PL" sz="2400">
                <a:solidFill>
                  <a:srgbClr val="C00000"/>
                </a:solidFill>
                <a:latin typeface="Arial" charset="0"/>
              </a:rPr>
              <a:t>ą</a:t>
            </a:r>
            <a:r>
              <a:rPr lang="pl-PL" altLang="pl-PL" sz="2400">
                <a:solidFill>
                  <a:srgbClr val="C00000"/>
                </a:solidFill>
                <a:latin typeface="Arial" charset="0"/>
                <a:cs typeface="Times New Roman" pitchFamily="18" charset="0"/>
              </a:rPr>
              <a:t>ganie, docieranie, g</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adzenie, dog</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adzanie.</a:t>
            </a:r>
          </a:p>
          <a:p>
            <a:pPr algn="just">
              <a:spcBef>
                <a:spcPct val="50000"/>
              </a:spcBef>
            </a:pPr>
            <a:r>
              <a:rPr lang="pl-PL" altLang="pl-PL" sz="2400" i="1">
                <a:latin typeface="Arial" charset="0"/>
                <a:cs typeface="Times New Roman" pitchFamily="18" charset="0"/>
              </a:rPr>
              <a:t>Kl. dok</a:t>
            </a:r>
            <a:r>
              <a:rPr lang="pl-PL" altLang="pl-PL" sz="2400" i="1">
                <a:latin typeface="Arial" charset="0"/>
              </a:rPr>
              <a:t>ł</a:t>
            </a:r>
            <a:r>
              <a:rPr lang="pl-PL" altLang="pl-PL" sz="2400" i="1">
                <a:latin typeface="Arial" charset="0"/>
                <a:cs typeface="Times New Roman" pitchFamily="18" charset="0"/>
              </a:rPr>
              <a:t>. 5 – 8, chropowato</a:t>
            </a:r>
            <a:r>
              <a:rPr lang="pl-PL" altLang="pl-PL" sz="2400" i="1">
                <a:latin typeface="Arial" charset="0"/>
              </a:rPr>
              <a:t>ść</a:t>
            </a:r>
            <a:r>
              <a:rPr lang="pl-PL" altLang="pl-PL" sz="2400" i="1">
                <a:latin typeface="Arial" charset="0"/>
                <a:cs typeface="Times New Roman" pitchFamily="18" charset="0"/>
              </a:rPr>
              <a:t> R</a:t>
            </a:r>
            <a:r>
              <a:rPr lang="pl-PL" altLang="pl-PL" sz="2400" i="1" baseline="-25000">
                <a:latin typeface="Arial" charset="0"/>
                <a:cs typeface="Times New Roman" pitchFamily="18" charset="0"/>
              </a:rPr>
              <a:t>a</a:t>
            </a:r>
            <a:r>
              <a:rPr lang="pl-PL" altLang="pl-PL" sz="2400" i="1">
                <a:latin typeface="Arial" charset="0"/>
                <a:cs typeface="Times New Roman" pitchFamily="18" charset="0"/>
              </a:rPr>
              <a:t> = 0,63 </a:t>
            </a:r>
            <a:r>
              <a:rPr lang="pl-PL" altLang="pl-PL" sz="2400" i="1">
                <a:latin typeface="Arial" charset="0"/>
                <a:cs typeface="Times New Roman" pitchFamily="18" charset="0"/>
                <a:sym typeface="Symbol" pitchFamily="18" charset="2"/>
              </a:rPr>
              <a:t></a:t>
            </a:r>
            <a:r>
              <a:rPr lang="pl-PL" altLang="pl-PL" sz="2400" i="1">
                <a:latin typeface="Arial" charset="0"/>
                <a:cs typeface="Times New Roman" pitchFamily="18" charset="0"/>
              </a:rPr>
              <a:t>m.</a:t>
            </a:r>
            <a:endParaRPr lang="pl-PL" altLang="pl-PL" sz="2400" i="1">
              <a:latin typeface="Arial" charset="0"/>
            </a:endParaRPr>
          </a:p>
          <a:p>
            <a:pPr algn="just">
              <a:spcBef>
                <a:spcPct val="50000"/>
              </a:spcBef>
            </a:pPr>
            <a:r>
              <a:rPr lang="pl-PL" altLang="pl-PL" sz="2400" b="1">
                <a:latin typeface="Arial" charset="0"/>
                <a:cs typeface="Times New Roman" pitchFamily="18" charset="0"/>
              </a:rPr>
              <a:t>Obróbk</a:t>
            </a:r>
            <a:r>
              <a:rPr lang="pl-PL" altLang="pl-PL" sz="2400" b="1">
                <a:latin typeface="Arial" charset="0"/>
              </a:rPr>
              <a:t>ę</a:t>
            </a:r>
            <a:r>
              <a:rPr lang="pl-PL" altLang="pl-PL" sz="2400" b="1">
                <a:latin typeface="Arial" charset="0"/>
                <a:cs typeface="Times New Roman" pitchFamily="18" charset="0"/>
              </a:rPr>
              <a:t> b</a:t>
            </a:r>
            <a:r>
              <a:rPr lang="pl-PL" altLang="pl-PL" sz="2400" b="1">
                <a:latin typeface="Arial" charset="0"/>
              </a:rPr>
              <a:t>ardzo</a:t>
            </a:r>
            <a:r>
              <a:rPr lang="pl-PL" altLang="pl-PL" sz="2400" b="1">
                <a:latin typeface="Arial" charset="0"/>
                <a:cs typeface="Times New Roman" pitchFamily="18" charset="0"/>
              </a:rPr>
              <a:t> dok</a:t>
            </a:r>
            <a:r>
              <a:rPr lang="pl-PL" altLang="pl-PL" sz="2400" b="1">
                <a:latin typeface="Arial" charset="0"/>
              </a:rPr>
              <a:t>ładną</a:t>
            </a:r>
            <a:r>
              <a:rPr lang="pl-PL" altLang="pl-PL" sz="2400">
                <a:latin typeface="Arial" charset="0"/>
                <a:cs typeface="Times New Roman" pitchFamily="18" charset="0"/>
              </a:rPr>
              <a:t> </a:t>
            </a:r>
            <a:r>
              <a:rPr lang="pl-PL" altLang="pl-PL" sz="2400">
                <a:solidFill>
                  <a:srgbClr val="C00000"/>
                </a:solidFill>
                <a:latin typeface="Arial" charset="0"/>
                <a:cs typeface="Times New Roman" pitchFamily="18" charset="0"/>
              </a:rPr>
              <a:t>stosuje si</a:t>
            </a:r>
            <a:r>
              <a:rPr lang="pl-PL" altLang="pl-PL" sz="2400">
                <a:solidFill>
                  <a:srgbClr val="C00000"/>
                </a:solidFill>
                <a:latin typeface="Arial" charset="0"/>
              </a:rPr>
              <a:t>ę</a:t>
            </a:r>
            <a:r>
              <a:rPr lang="pl-PL" altLang="pl-PL" sz="2400">
                <a:solidFill>
                  <a:srgbClr val="C00000"/>
                </a:solidFill>
                <a:latin typeface="Arial" charset="0"/>
                <a:cs typeface="Times New Roman" pitchFamily="18" charset="0"/>
              </a:rPr>
              <a:t> tylko do tych powierzchni dla których konstruktor </a:t>
            </a:r>
            <a:r>
              <a:rPr lang="pl-PL" altLang="pl-PL" sz="2400">
                <a:solidFill>
                  <a:srgbClr val="C00000"/>
                </a:solidFill>
                <a:latin typeface="Arial" charset="0"/>
              </a:rPr>
              <a:t>żą</a:t>
            </a:r>
            <a:r>
              <a:rPr lang="pl-PL" altLang="pl-PL" sz="2400">
                <a:solidFill>
                  <a:srgbClr val="C00000"/>
                </a:solidFill>
                <a:latin typeface="Arial" charset="0"/>
                <a:cs typeface="Times New Roman" pitchFamily="18" charset="0"/>
              </a:rPr>
              <a:t>da wysokich klas dok</a:t>
            </a:r>
            <a:r>
              <a:rPr lang="pl-PL" altLang="pl-PL" sz="2400">
                <a:solidFill>
                  <a:srgbClr val="C00000"/>
                </a:solidFill>
                <a:latin typeface="Arial" charset="0"/>
              </a:rPr>
              <a:t>ł</a:t>
            </a:r>
            <a:r>
              <a:rPr lang="pl-PL" altLang="pl-PL" sz="2400">
                <a:solidFill>
                  <a:srgbClr val="C00000"/>
                </a:solidFill>
                <a:latin typeface="Arial" charset="0"/>
                <a:cs typeface="Times New Roman" pitchFamily="18" charset="0"/>
              </a:rPr>
              <a:t>adno</a:t>
            </a:r>
            <a:r>
              <a:rPr lang="pl-PL" altLang="pl-PL" sz="2400">
                <a:solidFill>
                  <a:srgbClr val="C00000"/>
                </a:solidFill>
                <a:latin typeface="Arial" charset="0"/>
              </a:rPr>
              <a:t>ś</a:t>
            </a:r>
            <a:r>
              <a:rPr lang="pl-PL" altLang="pl-PL" sz="2400">
                <a:solidFill>
                  <a:srgbClr val="C00000"/>
                </a:solidFill>
                <a:latin typeface="Arial" charset="0"/>
                <a:cs typeface="Times New Roman" pitchFamily="18" charset="0"/>
              </a:rPr>
              <a:t>ci  </a:t>
            </a:r>
            <a:r>
              <a:rPr lang="pl-PL" altLang="pl-PL" sz="2400" i="1">
                <a:solidFill>
                  <a:srgbClr val="C00000"/>
                </a:solidFill>
                <a:latin typeface="Arial" charset="0"/>
                <a:cs typeface="Times New Roman" pitchFamily="18" charset="0"/>
              </a:rPr>
              <a:t>(3 – 5 kl.)</a:t>
            </a:r>
            <a:r>
              <a:rPr lang="pl-PL" altLang="pl-PL" sz="2400">
                <a:solidFill>
                  <a:srgbClr val="C00000"/>
                </a:solidFill>
                <a:latin typeface="Arial" charset="0"/>
                <a:cs typeface="Times New Roman" pitchFamily="18" charset="0"/>
              </a:rPr>
              <a:t> oraz minimalnych chropowato</a:t>
            </a:r>
            <a:r>
              <a:rPr lang="pl-PL" altLang="pl-PL" sz="2400">
                <a:solidFill>
                  <a:srgbClr val="C00000"/>
                </a:solidFill>
                <a:latin typeface="Arial" charset="0"/>
              </a:rPr>
              <a:t>ś</a:t>
            </a:r>
            <a:r>
              <a:rPr lang="pl-PL" altLang="pl-PL" sz="2400">
                <a:solidFill>
                  <a:srgbClr val="C00000"/>
                </a:solidFill>
                <a:latin typeface="Arial" charset="0"/>
                <a:cs typeface="Times New Roman" pitchFamily="18" charset="0"/>
              </a:rPr>
              <a:t>ci </a:t>
            </a:r>
            <a:r>
              <a:rPr lang="pl-PL" altLang="pl-PL" sz="2400" i="1">
                <a:solidFill>
                  <a:srgbClr val="C00000"/>
                </a:solidFill>
                <a:latin typeface="Arial" charset="0"/>
                <a:cs typeface="Times New Roman" pitchFamily="18" charset="0"/>
              </a:rPr>
              <a:t>R</a:t>
            </a:r>
            <a:r>
              <a:rPr lang="pl-PL" altLang="pl-PL" sz="2400" i="1" baseline="-25000">
                <a:solidFill>
                  <a:srgbClr val="C00000"/>
                </a:solidFill>
                <a:latin typeface="Arial" charset="0"/>
                <a:cs typeface="Times New Roman" pitchFamily="18" charset="0"/>
              </a:rPr>
              <a:t>a</a:t>
            </a:r>
            <a:r>
              <a:rPr lang="pl-PL" altLang="pl-PL" sz="2400" i="1">
                <a:solidFill>
                  <a:srgbClr val="C00000"/>
                </a:solidFill>
                <a:latin typeface="Arial" charset="0"/>
                <a:cs typeface="Times New Roman" pitchFamily="18" charset="0"/>
              </a:rPr>
              <a:t> = 0,01 – 0,16</a:t>
            </a:r>
            <a:r>
              <a:rPr lang="pl-PL" altLang="pl-PL" sz="2400">
                <a:solidFill>
                  <a:srgbClr val="C00000"/>
                </a:solidFill>
                <a:latin typeface="Arial" charset="0"/>
                <a:cs typeface="Times New Roman" pitchFamily="18" charset="0"/>
              </a:rPr>
              <a:t> </a:t>
            </a:r>
            <a:r>
              <a:rPr lang="pl-PL" altLang="pl-PL" sz="2400" i="1">
                <a:solidFill>
                  <a:srgbClr val="C00000"/>
                </a:solidFill>
                <a:latin typeface="Arial" charset="0"/>
                <a:cs typeface="Times New Roman" pitchFamily="18" charset="0"/>
                <a:sym typeface="Symbol" pitchFamily="18" charset="2"/>
              </a:rPr>
              <a:t></a:t>
            </a:r>
            <a:r>
              <a:rPr lang="pl-PL" altLang="pl-PL" sz="2400" i="1">
                <a:solidFill>
                  <a:srgbClr val="C00000"/>
                </a:solidFill>
                <a:latin typeface="Arial" charset="0"/>
                <a:cs typeface="Times New Roman" pitchFamily="18" charset="0"/>
              </a:rPr>
              <a:t>m</a:t>
            </a:r>
            <a:r>
              <a:rPr lang="pl-PL" altLang="pl-PL" sz="2400" i="1">
                <a:solidFill>
                  <a:srgbClr val="C00000"/>
                </a:solidFill>
                <a:latin typeface="Arial" charset="0"/>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1219200" y="47625"/>
            <a:ext cx="6972300" cy="7285038"/>
          </a:xfrm>
          <a:prstGeom prst="rect">
            <a:avLst/>
          </a:prstGeom>
          <a:noFill/>
          <a:ln w="9525">
            <a:noFill/>
            <a:miter lim="800000"/>
            <a:headEnd/>
            <a:tailEnd/>
          </a:ln>
        </p:spPr>
        <p:txBody>
          <a:bodyPr>
            <a:spAutoFit/>
          </a:bodyPr>
          <a:lstStyle/>
          <a:p>
            <a:pPr algn="just">
              <a:lnSpc>
                <a:spcPct val="130000"/>
              </a:lnSpc>
              <a:spcBef>
                <a:spcPct val="50000"/>
              </a:spcBef>
            </a:pPr>
            <a:r>
              <a:rPr lang="pl-PL" altLang="pl-PL" sz="2400">
                <a:cs typeface="Times New Roman" pitchFamily="18" charset="0"/>
              </a:rPr>
              <a:t>-         </a:t>
            </a:r>
            <a:r>
              <a:rPr lang="pl-PL" altLang="pl-PL" sz="2400" b="1">
                <a:cs typeface="Times New Roman" pitchFamily="18" charset="0"/>
              </a:rPr>
              <a:t>szlifowanie gwintów: z posuwem wzdłużnym (ściernicą o profilu pojedyńczym lub wielokrotnym i szlifowanie dwukierunkowe: zgr. + wyk.) i poprzecznym (najbardziej wydajny sposób – 1,25 obr. PO + przesunięcie o wielkość skoku; ograniczenia to dł. gwintu 40-50 mm i skok  0,75&lt;p&lt;4,0.</a:t>
            </a:r>
          </a:p>
          <a:p>
            <a:pPr algn="just">
              <a:lnSpc>
                <a:spcPct val="130000"/>
              </a:lnSpc>
              <a:spcBef>
                <a:spcPct val="50000"/>
              </a:spcBef>
            </a:pPr>
            <a:r>
              <a:rPr lang="pl-PL" altLang="pl-PL" sz="2400" b="1">
                <a:cs typeface="Times New Roman" pitchFamily="18" charset="0"/>
              </a:rPr>
              <a:t>Gwinty drobnozwojne – ściernica o 2-krotnie większym skoku i wtedy PO wykona 2,25 obrotu. Gwinty wielokrotne – ściernica pojedyńcza + podział lub ściernica wielokrotna.</a:t>
            </a:r>
          </a:p>
          <a:p>
            <a:pPr algn="just">
              <a:lnSpc>
                <a:spcPct val="130000"/>
              </a:lnSpc>
              <a:spcBef>
                <a:spcPct val="50000"/>
              </a:spcBef>
            </a:pPr>
            <a:r>
              <a:rPr lang="pl-PL" altLang="pl-PL" sz="2400" b="1">
                <a:cs typeface="Times New Roman" pitchFamily="18" charset="0"/>
              </a:rPr>
              <a:t>Ściernice przygotowuje się: pojedyńcze metodą obciągania, wielokrotne metodą wygniatania.</a:t>
            </a:r>
          </a:p>
          <a:p>
            <a:pPr>
              <a:lnSpc>
                <a:spcPct val="130000"/>
              </a:lnSpc>
              <a:spcBef>
                <a:spcPct val="50000"/>
              </a:spcBef>
            </a:pPr>
            <a:endParaRPr lang="pl-PL" altLang="pl-PL" sz="240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571500" y="138113"/>
            <a:ext cx="8001000" cy="6581775"/>
          </a:xfrm>
          <a:prstGeom prst="rect">
            <a:avLst/>
          </a:prstGeom>
          <a:noFill/>
          <a:ln w="9525">
            <a:noFill/>
            <a:miter lim="800000"/>
            <a:headEnd/>
            <a:tailEnd/>
          </a:ln>
        </p:spPr>
        <p:txBody>
          <a:bodyPr>
            <a:spAutoFit/>
          </a:bodyPr>
          <a:lstStyle/>
          <a:p>
            <a:pPr algn="just">
              <a:lnSpc>
                <a:spcPct val="125000"/>
              </a:lnSpc>
              <a:spcBef>
                <a:spcPct val="50000"/>
              </a:spcBef>
            </a:pPr>
            <a:r>
              <a:rPr lang="pl-PL" altLang="pl-PL" sz="2400" b="1">
                <a:cs typeface="Times New Roman" pitchFamily="18" charset="0"/>
              </a:rPr>
              <a:t>-  Obróbka plastyczna gwintów:</a:t>
            </a:r>
          </a:p>
          <a:p>
            <a:pPr algn="just">
              <a:lnSpc>
                <a:spcPct val="125000"/>
              </a:lnSpc>
              <a:spcBef>
                <a:spcPct val="50000"/>
              </a:spcBef>
            </a:pPr>
            <a:r>
              <a:rPr lang="pl-PL" altLang="pl-PL" sz="2400" b="1">
                <a:cs typeface="Times New Roman" pitchFamily="18" charset="0"/>
              </a:rPr>
              <a:t>   walcowanie gwintów na walcarce szczękowej,</a:t>
            </a:r>
          </a:p>
          <a:p>
            <a:pPr algn="just">
              <a:lnSpc>
                <a:spcPct val="125000"/>
              </a:lnSpc>
              <a:spcBef>
                <a:spcPct val="50000"/>
              </a:spcBef>
            </a:pPr>
            <a:r>
              <a:rPr lang="pl-PL" altLang="pl-PL" sz="2400" b="1">
                <a:cs typeface="Times New Roman" pitchFamily="18" charset="0"/>
              </a:rPr>
              <a:t>   walcowanie gwintów na walcarce rolkowej,</a:t>
            </a:r>
          </a:p>
          <a:p>
            <a:pPr algn="just">
              <a:lnSpc>
                <a:spcPct val="125000"/>
              </a:lnSpc>
              <a:spcBef>
                <a:spcPct val="50000"/>
              </a:spcBef>
            </a:pPr>
            <a:r>
              <a:rPr lang="pl-PL" altLang="pl-PL" sz="2400" b="1">
                <a:cs typeface="Times New Roman" pitchFamily="18" charset="0"/>
              </a:rPr>
              <a:t>   walcowanie gwintów za pomocą głowic (najczęściej stosowane     na tokarkach kłowych wielonożowych i automatach tokarskich jako głowice samootwierające się),</a:t>
            </a:r>
          </a:p>
          <a:p>
            <a:pPr algn="just">
              <a:lnSpc>
                <a:spcPct val="125000"/>
              </a:lnSpc>
              <a:spcBef>
                <a:spcPct val="50000"/>
              </a:spcBef>
            </a:pPr>
            <a:r>
              <a:rPr lang="pl-PL" altLang="pl-PL" sz="2400" b="1">
                <a:cs typeface="Times New Roman" pitchFamily="18" charset="0"/>
              </a:rPr>
              <a:t>    wygniatanie gwintu za pomocą rolki (rolka w oprawce na suporcie poprzecznym tokarki).</a:t>
            </a:r>
          </a:p>
          <a:p>
            <a:pPr algn="just">
              <a:lnSpc>
                <a:spcPct val="125000"/>
              </a:lnSpc>
              <a:spcBef>
                <a:spcPct val="50000"/>
              </a:spcBef>
            </a:pPr>
            <a:r>
              <a:rPr lang="pl-PL" altLang="pl-PL" sz="2400" b="1">
                <a:cs typeface="Times New Roman" pitchFamily="18" charset="0"/>
              </a:rPr>
              <a:t>O jakości gwintów w obróbkach plastycznych decyduje poprawny dobór mat. wejściowego (średnica) i przygotowanie materiału.</a:t>
            </a:r>
          </a:p>
          <a:p>
            <a:pPr>
              <a:spcBef>
                <a:spcPct val="50000"/>
              </a:spcBef>
            </a:pPr>
            <a:endParaRPr lang="pl-PL" altLang="pl-PL" sz="24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762000" y="1146175"/>
            <a:ext cx="7543800" cy="3013075"/>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u="sng">
                <a:cs typeface="Times New Roman" pitchFamily="18" charset="0"/>
              </a:rPr>
              <a:t>Wykonywanie otworów poprzecznych</a:t>
            </a:r>
            <a:endParaRPr lang="pl-PL" altLang="pl-PL" sz="2400" b="1">
              <a:cs typeface="Times New Roman" pitchFamily="18" charset="0"/>
            </a:endParaRPr>
          </a:p>
          <a:p>
            <a:pPr algn="just">
              <a:lnSpc>
                <a:spcPct val="150000"/>
              </a:lnSpc>
              <a:spcBef>
                <a:spcPct val="50000"/>
              </a:spcBef>
            </a:pPr>
            <a:r>
              <a:rPr lang="pl-PL" altLang="pl-PL" sz="2400" b="1">
                <a:cs typeface="Times New Roman" pitchFamily="18" charset="0"/>
              </a:rPr>
              <a:t>Na wiertarkach w przyrządach wiertarskich  z prowadzeniem narzędzia w tulejach wiertarskich. Czasami bez uchwytu pod trasę.</a:t>
            </a:r>
          </a:p>
          <a:p>
            <a:pPr>
              <a:spcBef>
                <a:spcPct val="50000"/>
              </a:spcBef>
            </a:pPr>
            <a:endParaRPr lang="pl-PL" altLang="pl-PL" sz="24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104900" y="1447800"/>
            <a:ext cx="6934200" cy="3013075"/>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a:cs typeface="Times New Roman" pitchFamily="18" charset="0"/>
              </a:rPr>
              <a:t>Ad. 11 -  Jeśli wymaga się 5 – 8 kl. dokł. i Ra = 0,63 – 0,325 </a:t>
            </a:r>
            <a:r>
              <a:rPr lang="pl-PL" altLang="pl-PL" sz="2400" b="1">
                <a:cs typeface="Times New Roman" pitchFamily="18" charset="0"/>
                <a:sym typeface="Symbol" pitchFamily="18" charset="2"/>
              </a:rPr>
              <a:t></a:t>
            </a:r>
            <a:r>
              <a:rPr lang="pl-PL" altLang="pl-PL" sz="2400" b="1">
                <a:cs typeface="Times New Roman" pitchFamily="18" charset="0"/>
              </a:rPr>
              <a:t>m.</a:t>
            </a:r>
          </a:p>
          <a:p>
            <a:pPr algn="just">
              <a:lnSpc>
                <a:spcPct val="150000"/>
              </a:lnSpc>
              <a:spcBef>
                <a:spcPct val="50000"/>
              </a:spcBef>
            </a:pPr>
            <a:r>
              <a:rPr lang="pl-PL" altLang="pl-PL" sz="2400" b="1">
                <a:cs typeface="Times New Roman" pitchFamily="18" charset="0"/>
              </a:rPr>
              <a:t>Obróbkę prowadzi się z reguły na szlifierkach; czasami zastępuje się szlifowanie toczeniem.</a:t>
            </a:r>
          </a:p>
          <a:p>
            <a:pPr>
              <a:spcBef>
                <a:spcPct val="50000"/>
              </a:spcBef>
            </a:pPr>
            <a:endParaRPr lang="pl-PL" altLang="pl-PL" sz="24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609600" y="609600"/>
            <a:ext cx="7543800" cy="6116638"/>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Szlifowanie wyk. zewn. powierzchni walcowych:</a:t>
            </a:r>
          </a:p>
          <a:p>
            <a:pPr algn="just">
              <a:spcBef>
                <a:spcPct val="50000"/>
              </a:spcBef>
            </a:pPr>
            <a:r>
              <a:rPr lang="pl-PL" altLang="pl-PL" sz="2400">
                <a:cs typeface="Times New Roman" pitchFamily="18" charset="0"/>
              </a:rPr>
              <a:t>-         </a:t>
            </a:r>
            <a:r>
              <a:rPr lang="pl-PL" altLang="pl-PL" sz="2400" b="1">
                <a:cs typeface="Times New Roman" pitchFamily="18" charset="0"/>
              </a:rPr>
              <a:t>kłowe z posuwem wzdłużnym. Zmiana ugięcia wału wzdłuż osi i zużycie obwodowe ściernicy. W efekcie uzyskanie  wysokiej dokł. geometrycznej jest możliwe przy małej głębokości i małym posuwie. W prod. seryjnej należy stosować oddzielne operacje </a:t>
            </a:r>
            <a:r>
              <a:rPr lang="pl-PL" altLang="pl-PL" sz="2400" b="1" i="1">
                <a:cs typeface="Times New Roman" pitchFamily="18" charset="0"/>
              </a:rPr>
              <a:t>.</a:t>
            </a:r>
            <a:r>
              <a:rPr lang="pl-PL" altLang="pl-PL" sz="2400" b="1">
                <a:cs typeface="Times New Roman" pitchFamily="18" charset="0"/>
              </a:rPr>
              <a:t> Jedynie szlifowanie na szlifierkach CNC pozwala na obróbkę w 1-nej operacji.</a:t>
            </a:r>
          </a:p>
          <a:p>
            <a:pPr algn="just">
              <a:spcBef>
                <a:spcPct val="50000"/>
              </a:spcBef>
            </a:pPr>
            <a:r>
              <a:rPr lang="pl-PL" altLang="pl-PL" sz="2400" b="1">
                <a:cs typeface="Times New Roman" pitchFamily="18" charset="0"/>
              </a:rPr>
              <a:t>Szlifowanie z posuwem wzdłużnym może odbywać się jako </a:t>
            </a:r>
            <a:r>
              <a:rPr lang="pl-PL" altLang="pl-PL" sz="2400" b="1" i="1">
                <a:cs typeface="Times New Roman" pitchFamily="18" charset="0"/>
              </a:rPr>
              <a:t>szlifowanie wielokrotne z małym dosuwem ściernicy </a:t>
            </a:r>
            <a:r>
              <a:rPr lang="pl-PL" altLang="pl-PL" sz="2400" b="1">
                <a:cs typeface="Times New Roman" pitchFamily="18" charset="0"/>
              </a:rPr>
              <a:t>(duży posuw wzdłużny od ½ do 2/3 szerokości ściernicy i dosuwie  2 – 3 </a:t>
            </a:r>
            <a:r>
              <a:rPr lang="pl-PL" altLang="pl-PL" sz="2400" b="1">
                <a:cs typeface="Times New Roman" pitchFamily="18" charset="0"/>
                <a:sym typeface="Symbol" pitchFamily="18" charset="2"/>
              </a:rPr>
              <a:t></a:t>
            </a:r>
            <a:r>
              <a:rPr lang="pl-PL" altLang="pl-PL" sz="2400" b="1">
                <a:cs typeface="Times New Roman" pitchFamily="18" charset="0"/>
              </a:rPr>
              <a:t>m + wyiskrzanie)</a:t>
            </a:r>
            <a:r>
              <a:rPr lang="pl-PL" altLang="pl-PL" sz="2400" b="1" i="1">
                <a:cs typeface="Times New Roman" pitchFamily="18" charset="0"/>
              </a:rPr>
              <a:t> </a:t>
            </a:r>
            <a:r>
              <a:rPr lang="pl-PL" altLang="pl-PL" sz="2400" b="1">
                <a:cs typeface="Times New Roman" pitchFamily="18" charset="0"/>
              </a:rPr>
              <a:t>i jako </a:t>
            </a:r>
            <a:r>
              <a:rPr lang="pl-PL" altLang="pl-PL" sz="2400" b="1" i="1">
                <a:cs typeface="Times New Roman" pitchFamily="18" charset="0"/>
              </a:rPr>
              <a:t>szlifowanie głębokie </a:t>
            </a:r>
            <a:r>
              <a:rPr lang="pl-PL" altLang="pl-PL" sz="2400" b="1">
                <a:cs typeface="Times New Roman" pitchFamily="18" charset="0"/>
              </a:rPr>
              <a:t>(mały posuw wzdłużny 1-5mm/obr. + wyiskrzanie). </a:t>
            </a:r>
          </a:p>
          <a:p>
            <a:pPr>
              <a:spcBef>
                <a:spcPct val="50000"/>
              </a:spcBef>
            </a:pPr>
            <a:endParaRPr lang="pl-PL" altLang="pl-PL" sz="24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28600" y="304800"/>
            <a:ext cx="8534400" cy="4291013"/>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a:cs typeface="Times New Roman" pitchFamily="18" charset="0"/>
              </a:rPr>
              <a:t>Szlifowanie kłowe punktowe – duża wydajność, V skr. ok. 140 m/s przy obrotach PO ok. 12 000 obr/min. Ściernice diamentowe i z CBN o szer. max 10 mm.</a:t>
            </a:r>
          </a:p>
          <a:p>
            <a:pPr algn="just">
              <a:lnSpc>
                <a:spcPct val="150000"/>
              </a:lnSpc>
              <a:spcBef>
                <a:spcPct val="50000"/>
              </a:spcBef>
            </a:pPr>
            <a:r>
              <a:rPr lang="pl-PL" altLang="pl-PL" sz="2400" b="1">
                <a:cs typeface="Times New Roman" pitchFamily="18" charset="0"/>
              </a:rPr>
              <a:t>Szlifowanie wysokowydajne (szybkościowe) -  Vskr. 0d 80 – 280 m/s. Wydajność może być porównywalna do toczenia.</a:t>
            </a:r>
          </a:p>
          <a:p>
            <a:pPr>
              <a:lnSpc>
                <a:spcPct val="150000"/>
              </a:lnSpc>
              <a:spcBef>
                <a:spcPct val="50000"/>
              </a:spcBef>
            </a:pPr>
            <a:r>
              <a:rPr lang="pl-PL" altLang="pl-PL" sz="2400" b="1">
                <a:cs typeface="Times New Roman" pitchFamily="18" charset="0"/>
              </a:rPr>
              <a:t>Szlifowanie kłowe z posuwem poprzecznym – stosowane do pow. krótkich (szer. ściernicy&gt;od dł. pow. szlifowanej).</a:t>
            </a:r>
            <a:r>
              <a:rPr lang="pl-PL" altLang="pl-PL" sz="2400">
                <a:cs typeface="Times New Roman" pitchFamily="18" charset="0"/>
              </a:rPr>
              <a:t>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4" descr="D:\Dane\TBM\TBM_wykład\Prezentacja_tbm\Szlif_punktowe.jpg"/>
          <p:cNvPicPr>
            <a:picLocks noChangeAspect="1" noChangeArrowheads="1"/>
          </p:cNvPicPr>
          <p:nvPr/>
        </p:nvPicPr>
        <p:blipFill>
          <a:blip r:embed="rId2" cstate="print"/>
          <a:srcRect/>
          <a:stretch>
            <a:fillRect/>
          </a:stretch>
        </p:blipFill>
        <p:spPr bwMode="auto">
          <a:xfrm>
            <a:off x="1524000" y="923925"/>
            <a:ext cx="6096000" cy="5008563"/>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762000" y="228600"/>
            <a:ext cx="7772400" cy="6216650"/>
          </a:xfrm>
          <a:prstGeom prst="rect">
            <a:avLst/>
          </a:prstGeom>
          <a:noFill/>
          <a:ln w="9525">
            <a:noFill/>
            <a:miter lim="800000"/>
            <a:headEnd/>
            <a:tailEnd/>
          </a:ln>
        </p:spPr>
        <p:txBody>
          <a:bodyPr>
            <a:spAutoFit/>
          </a:bodyPr>
          <a:lstStyle/>
          <a:p>
            <a:pPr algn="just">
              <a:lnSpc>
                <a:spcPct val="125000"/>
              </a:lnSpc>
              <a:spcBef>
                <a:spcPct val="50000"/>
              </a:spcBef>
            </a:pPr>
            <a:r>
              <a:rPr lang="pl-PL" altLang="pl-PL" sz="2400">
                <a:cs typeface="Times New Roman" pitchFamily="18" charset="0"/>
              </a:rPr>
              <a:t>-         </a:t>
            </a:r>
            <a:r>
              <a:rPr lang="pl-PL" altLang="pl-PL" sz="2400" b="1">
                <a:cs typeface="Times New Roman" pitchFamily="18" charset="0"/>
              </a:rPr>
              <a:t>Szlifowanie bezkłowe – stosuje się do tzw. wałów gładkich. Szlifowanie z posuwem wzdłużnym – skręcenie ściernicy prowadzącej ok. 1 – 5 st. przy odpowiednim ukształtowaniu tej ściernicy (hiperboloida obrotowa).</a:t>
            </a:r>
          </a:p>
          <a:p>
            <a:pPr algn="just">
              <a:lnSpc>
                <a:spcPct val="125000"/>
              </a:lnSpc>
              <a:spcBef>
                <a:spcPct val="50000"/>
              </a:spcBef>
            </a:pPr>
            <a:r>
              <a:rPr lang="pl-PL" altLang="pl-PL" sz="2400" b="1">
                <a:cs typeface="Times New Roman" pitchFamily="18" charset="0"/>
              </a:rPr>
              <a:t>Szlifowanie bezkłowe z posuwem poprzecznym. Ściernica prowadząca może być skręcona o kąt ok. 0,5 st.</a:t>
            </a:r>
          </a:p>
          <a:p>
            <a:pPr algn="just">
              <a:lnSpc>
                <a:spcPct val="125000"/>
              </a:lnSpc>
              <a:spcBef>
                <a:spcPct val="50000"/>
              </a:spcBef>
            </a:pPr>
            <a:r>
              <a:rPr lang="pl-PL" altLang="pl-PL" sz="2400" b="1">
                <a:cs typeface="Times New Roman" pitchFamily="18" charset="0"/>
              </a:rPr>
              <a:t>-  Szlifowanie bezkłowe taśmą ścierną.</a:t>
            </a:r>
          </a:p>
          <a:p>
            <a:pPr algn="just">
              <a:lnSpc>
                <a:spcPct val="125000"/>
              </a:lnSpc>
              <a:spcBef>
                <a:spcPct val="50000"/>
              </a:spcBef>
            </a:pPr>
            <a:r>
              <a:rPr lang="pl-PL" altLang="pl-PL" sz="2400" b="1">
                <a:cs typeface="Times New Roman" pitchFamily="18" charset="0"/>
              </a:rPr>
              <a:t>Parametry procesu szlifowania:  Vskr = 30 - 35 m/s, prędkość obwodowa PO 30 – 35 m/min., dosuw ściernicy 2 – 3 </a:t>
            </a:r>
            <a:r>
              <a:rPr lang="pl-PL" altLang="pl-PL" sz="2400" b="1">
                <a:cs typeface="Times New Roman" pitchFamily="18" charset="0"/>
                <a:sym typeface="Symbol" pitchFamily="18" charset="2"/>
              </a:rPr>
              <a:t></a:t>
            </a:r>
            <a:r>
              <a:rPr lang="pl-PL" altLang="pl-PL" sz="2400" b="1">
                <a:cs typeface="Times New Roman" pitchFamily="18" charset="0"/>
              </a:rPr>
              <a:t>m, prędkość posuwu ½ - 2/3 szer. ściernicy, liczba przejść wyiskrzających.</a:t>
            </a:r>
          </a:p>
          <a:p>
            <a:pPr>
              <a:spcBef>
                <a:spcPct val="50000"/>
              </a:spcBef>
            </a:pPr>
            <a:endParaRPr lang="pl-PL" altLang="pl-PL" sz="240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762000" y="1100138"/>
            <a:ext cx="7620000" cy="4656137"/>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a:cs typeface="Times New Roman" pitchFamily="18" charset="0"/>
              </a:rPr>
              <a:t>-         </a:t>
            </a:r>
            <a:r>
              <a:rPr lang="pl-PL" altLang="pl-PL" sz="2400" b="1">
                <a:cs typeface="Times New Roman" pitchFamily="18" charset="0"/>
              </a:rPr>
              <a:t>Toczenie wyk. zewn. pow. walcowych – dot. mat. miękkich jak i ulepszonych cieplnie max. HRC = 36 a także mat. twardych 62 – 64 HRC.</a:t>
            </a:r>
          </a:p>
          <a:p>
            <a:pPr algn="just">
              <a:lnSpc>
                <a:spcPct val="150000"/>
              </a:lnSpc>
              <a:spcBef>
                <a:spcPct val="50000"/>
              </a:spcBef>
            </a:pPr>
            <a:r>
              <a:rPr lang="pl-PL" altLang="pl-PL" sz="2400" b="1">
                <a:cs typeface="Times New Roman" pitchFamily="18" charset="0"/>
              </a:rPr>
              <a:t>Gł. zalety (w stosunku do szlifowania): zmn. kosztów inwestycyjnych, zmn. kosztów narzędziowych, eliminacja wad szlifierskich, zmn. ilości odpadów, energii i Tpz.</a:t>
            </a:r>
          </a:p>
          <a:p>
            <a:pPr>
              <a:spcBef>
                <a:spcPct val="50000"/>
              </a:spcBef>
            </a:pPr>
            <a:endParaRPr lang="pl-PL" altLang="pl-PL" sz="240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5250" y="717550"/>
            <a:ext cx="8953500" cy="5422900"/>
          </a:xfrm>
          <a:prstGeom prst="rect">
            <a:avLst/>
          </a:prstGeom>
          <a:noFill/>
          <a:ln w="9525">
            <a:noFill/>
            <a:miter lim="800000"/>
            <a:headEnd/>
            <a:tailEnd/>
          </a:ln>
        </p:spPr>
        <p:txBody>
          <a:bodyPr>
            <a:spAutoFit/>
          </a:bodyPr>
          <a:lstStyle/>
          <a:p>
            <a:pPr algn="just">
              <a:lnSpc>
                <a:spcPct val="140000"/>
              </a:lnSpc>
              <a:spcBef>
                <a:spcPct val="50000"/>
              </a:spcBef>
            </a:pPr>
            <a:r>
              <a:rPr lang="pl-PL" altLang="pl-PL" sz="2400" b="1">
                <a:cs typeface="Times New Roman" pitchFamily="18" charset="0"/>
              </a:rPr>
              <a:t>Toczenie wykańczające materiałów miękkich – dla wymagań Ra = 0,32 – 0,08 </a:t>
            </a:r>
            <a:r>
              <a:rPr lang="pl-PL" altLang="pl-PL" sz="2400" b="1">
                <a:cs typeface="Times New Roman" pitchFamily="18" charset="0"/>
                <a:sym typeface="Symbol" pitchFamily="18" charset="2"/>
              </a:rPr>
              <a:t></a:t>
            </a:r>
            <a:r>
              <a:rPr lang="pl-PL" altLang="pl-PL" sz="2400" b="1">
                <a:cs typeface="Times New Roman" pitchFamily="18" charset="0"/>
              </a:rPr>
              <a:t>m i 8 -7 kl. dokładności obróbkę można prowadzić na tokarkach CNC z uwagi na możliwość dysponowania dużymi Vskr. ( WS pokryte TiC, TiN, TiC/Al2O3/TiN; spieki ceramiczne) i małymi posuwami.</a:t>
            </a:r>
          </a:p>
          <a:p>
            <a:pPr algn="just">
              <a:lnSpc>
                <a:spcPct val="140000"/>
              </a:lnSpc>
              <a:spcBef>
                <a:spcPct val="50000"/>
              </a:spcBef>
            </a:pPr>
            <a:r>
              <a:rPr lang="pl-PL" altLang="pl-PL" sz="2400" b="1">
                <a:cs typeface="Times New Roman" pitchFamily="18" charset="0"/>
              </a:rPr>
              <a:t>Toczenie wyk. materiałów twardych – parametry skrawania: znacznie mniejsze Vskr. niż dla poprzedniego toczenia, te same posuwy, głębokości skrawania odpowiadają naddatkom na szlifowanie.</a:t>
            </a:r>
          </a:p>
          <a:p>
            <a:pPr>
              <a:spcBef>
                <a:spcPct val="50000"/>
              </a:spcBef>
            </a:pPr>
            <a:endParaRPr lang="pl-PL" altLang="pl-PL"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152400" y="1114425"/>
            <a:ext cx="8839200" cy="4678363"/>
          </a:xfrm>
          <a:prstGeom prst="rect">
            <a:avLst/>
          </a:prstGeom>
          <a:noFill/>
          <a:ln w="9525">
            <a:noFill/>
            <a:miter lim="800000"/>
            <a:headEnd/>
            <a:tailEnd/>
          </a:ln>
        </p:spPr>
        <p:txBody>
          <a:bodyPr>
            <a:spAutoFit/>
          </a:bodyPr>
          <a:lstStyle/>
          <a:p>
            <a:pPr algn="ctr">
              <a:spcBef>
                <a:spcPct val="50000"/>
              </a:spcBef>
              <a:defRPr/>
            </a:pPr>
            <a:r>
              <a:rPr lang="pl-PL" sz="2800" b="1" dirty="0">
                <a:latin typeface="Arial" charset="0"/>
                <a:cs typeface="Times New Roman" pitchFamily="18" charset="0"/>
              </a:rPr>
              <a:t>Najcz</a:t>
            </a:r>
            <a:r>
              <a:rPr lang="pl-PL" sz="2800" b="1" dirty="0">
                <a:latin typeface="Arial" charset="0"/>
              </a:rPr>
              <a:t>ęś</a:t>
            </a:r>
            <a:r>
              <a:rPr lang="pl-PL" sz="2800" b="1" dirty="0">
                <a:latin typeface="Arial" charset="0"/>
                <a:cs typeface="Times New Roman" pitchFamily="18" charset="0"/>
              </a:rPr>
              <a:t>ciej stosowane techniki wytwarzania:</a:t>
            </a:r>
            <a:r>
              <a:rPr lang="pl-PL" sz="2800" b="1" i="1" dirty="0">
                <a:latin typeface="Arial" charset="0"/>
                <a:cs typeface="Times New Roman" pitchFamily="18" charset="0"/>
              </a:rPr>
              <a:t> </a:t>
            </a:r>
            <a:endParaRPr lang="pl-PL" sz="2800" b="1" i="1" dirty="0">
              <a:latin typeface="Arial" charset="0"/>
            </a:endParaRPr>
          </a:p>
          <a:p>
            <a:pPr algn="ctr">
              <a:spcBef>
                <a:spcPct val="50000"/>
              </a:spcBef>
              <a:defRPr/>
            </a:pPr>
            <a:endParaRPr lang="pl-PL" sz="2800" b="1" i="1" dirty="0">
              <a:latin typeface="Arial" charset="0"/>
            </a:endParaRPr>
          </a:p>
          <a:p>
            <a:pPr marL="534988">
              <a:spcBef>
                <a:spcPct val="50000"/>
              </a:spcBef>
              <a:defRPr/>
            </a:pPr>
            <a:r>
              <a:rPr lang="pl-PL" sz="2400" b="1" dirty="0">
                <a:latin typeface="Arial" charset="0"/>
                <a:cs typeface="Times New Roman" pitchFamily="18" charset="0"/>
              </a:rPr>
              <a:t>–</a:t>
            </a:r>
            <a:r>
              <a:rPr lang="pl-PL" sz="2400" b="1" i="1" dirty="0">
                <a:latin typeface="Arial" charset="0"/>
              </a:rPr>
              <a:t> </a:t>
            </a:r>
            <a:r>
              <a:rPr lang="pl-PL" sz="2400" b="1" dirty="0">
                <a:latin typeface="Arial" charset="0"/>
                <a:cs typeface="Times New Roman" pitchFamily="18" charset="0"/>
              </a:rPr>
              <a:t>techniki </a:t>
            </a:r>
            <a:r>
              <a:rPr lang="pl-PL" sz="2400" b="1" dirty="0" err="1">
                <a:latin typeface="Arial" charset="0"/>
                <a:cs typeface="Times New Roman" pitchFamily="18" charset="0"/>
              </a:rPr>
              <a:t>bezubytkowe</a:t>
            </a:r>
            <a:r>
              <a:rPr lang="pl-PL" sz="2400" b="1" dirty="0">
                <a:latin typeface="Arial" charset="0"/>
                <a:cs typeface="Times New Roman" pitchFamily="18" charset="0"/>
              </a:rPr>
              <a:t> (odlewanie, </a:t>
            </a:r>
            <a:r>
              <a:rPr lang="pl-PL" sz="2400" b="1" dirty="0" err="1">
                <a:latin typeface="Arial" charset="0"/>
                <a:cs typeface="Times New Roman" pitchFamily="18" charset="0"/>
              </a:rPr>
              <a:t>obr.plastyczna</a:t>
            </a:r>
            <a:r>
              <a:rPr lang="pl-PL" sz="2400" b="1" dirty="0">
                <a:latin typeface="Arial" charset="0"/>
                <a:cs typeface="Times New Roman" pitchFamily="18" charset="0"/>
              </a:rPr>
              <a:t>, </a:t>
            </a:r>
            <a:r>
              <a:rPr lang="pl-PL" sz="2400" b="1" dirty="0">
                <a:latin typeface="Arial" charset="0"/>
              </a:rPr>
              <a:t>      	</a:t>
            </a:r>
            <a:r>
              <a:rPr lang="pl-PL" sz="2400" b="1" dirty="0">
                <a:latin typeface="Arial" charset="0"/>
                <a:cs typeface="Times New Roman" pitchFamily="18" charset="0"/>
              </a:rPr>
              <a:t>spiekanie), </a:t>
            </a:r>
            <a:endParaRPr lang="pl-PL" sz="2400" b="1" dirty="0">
              <a:latin typeface="Arial" charset="0"/>
            </a:endParaRPr>
          </a:p>
          <a:p>
            <a:pPr algn="just">
              <a:spcBef>
                <a:spcPct val="50000"/>
              </a:spcBef>
              <a:defRPr/>
            </a:pPr>
            <a:endParaRPr lang="pl-PL" sz="2400" b="1" dirty="0">
              <a:latin typeface="Arial" charset="0"/>
            </a:endParaRPr>
          </a:p>
          <a:p>
            <a:pPr indent="534988">
              <a:spcBef>
                <a:spcPct val="50000"/>
              </a:spcBef>
              <a:defRPr/>
            </a:pPr>
            <a:r>
              <a:rPr lang="pl-PL" sz="2400" b="1" dirty="0">
                <a:latin typeface="Arial" charset="0"/>
                <a:cs typeface="Times New Roman" pitchFamily="18" charset="0"/>
              </a:rPr>
              <a:t>–</a:t>
            </a:r>
            <a:r>
              <a:rPr lang="pl-PL" sz="2400" b="1" dirty="0">
                <a:latin typeface="Arial" charset="0"/>
              </a:rPr>
              <a:t> </a:t>
            </a:r>
            <a:r>
              <a:rPr lang="pl-PL" sz="2400" b="1" dirty="0">
                <a:latin typeface="Arial" charset="0"/>
                <a:cs typeface="Times New Roman" pitchFamily="18" charset="0"/>
              </a:rPr>
              <a:t>technika ubytkowa (skrawanie</a:t>
            </a:r>
            <a:r>
              <a:rPr lang="pl-PL" sz="2400" b="1" dirty="0">
                <a:latin typeface="Arial" charset="0"/>
              </a:rPr>
              <a:t>, </a:t>
            </a:r>
            <a:r>
              <a:rPr lang="pl-PL" sz="2400" b="1" dirty="0" err="1">
                <a:latin typeface="Arial" charset="0"/>
              </a:rPr>
              <a:t>obr</a:t>
            </a:r>
            <a:r>
              <a:rPr lang="pl-PL" sz="2400" b="1" dirty="0">
                <a:latin typeface="Arial" charset="0"/>
              </a:rPr>
              <a:t>. elektroiskrowa</a:t>
            </a:r>
            <a:r>
              <a:rPr lang="pl-PL" sz="2400" b="1" dirty="0">
                <a:latin typeface="Arial" charset="0"/>
                <a:cs typeface="Times New Roman" pitchFamily="18" charset="0"/>
              </a:rPr>
              <a:t>), </a:t>
            </a:r>
            <a:endParaRPr lang="pl-PL" sz="2400" b="1" dirty="0">
              <a:latin typeface="Arial" charset="0"/>
            </a:endParaRPr>
          </a:p>
          <a:p>
            <a:pPr algn="just">
              <a:spcBef>
                <a:spcPct val="50000"/>
              </a:spcBef>
              <a:defRPr/>
            </a:pPr>
            <a:endParaRPr lang="pl-PL" sz="2400" b="1" dirty="0">
              <a:latin typeface="Arial" charset="0"/>
            </a:endParaRPr>
          </a:p>
          <a:p>
            <a:pPr indent="534988">
              <a:spcBef>
                <a:spcPct val="50000"/>
              </a:spcBef>
              <a:defRPr/>
            </a:pPr>
            <a:r>
              <a:rPr lang="pl-PL" sz="2400" b="1" dirty="0">
                <a:latin typeface="Arial" charset="0"/>
                <a:cs typeface="Times New Roman" pitchFamily="18" charset="0"/>
              </a:rPr>
              <a:t>–</a:t>
            </a:r>
            <a:r>
              <a:rPr lang="pl-PL" sz="2400" b="1" dirty="0">
                <a:latin typeface="Arial" charset="0"/>
              </a:rPr>
              <a:t> </a:t>
            </a:r>
            <a:r>
              <a:rPr lang="pl-PL" sz="2400" b="1" dirty="0">
                <a:latin typeface="Arial" charset="0"/>
                <a:cs typeface="Times New Roman" pitchFamily="18" charset="0"/>
              </a:rPr>
              <a:t>obr</a:t>
            </a:r>
            <a:r>
              <a:rPr lang="pl-PL" sz="2400" b="1" dirty="0">
                <a:latin typeface="Arial" charset="0"/>
              </a:rPr>
              <a:t>óbka</a:t>
            </a:r>
            <a:r>
              <a:rPr lang="pl-PL" sz="2400" b="1" dirty="0">
                <a:latin typeface="Arial" charset="0"/>
                <a:cs typeface="Times New Roman" pitchFamily="18" charset="0"/>
              </a:rPr>
              <a:t> skoncentrowanymi strumieniami energii </a:t>
            </a:r>
            <a:r>
              <a:rPr lang="pl-PL" sz="2400" b="1" dirty="0" err="1">
                <a:latin typeface="Arial" charset="0"/>
                <a:cs typeface="Times New Roman" pitchFamily="18" charset="0"/>
              </a:rPr>
              <a:t>(ob</a:t>
            </a:r>
            <a:r>
              <a:rPr lang="pl-PL" sz="2400" b="1" dirty="0">
                <a:latin typeface="Arial" charset="0"/>
                <a:cs typeface="Times New Roman" pitchFamily="18" charset="0"/>
              </a:rPr>
              <a:t>r.  </a:t>
            </a:r>
            <a:r>
              <a:rPr lang="pl-PL" sz="2400" b="1" dirty="0">
                <a:latin typeface="Arial" charset="0"/>
              </a:rPr>
              <a:t>	</a:t>
            </a:r>
            <a:r>
              <a:rPr lang="pl-PL" sz="2400" b="1" dirty="0">
                <a:latin typeface="Arial" charset="0"/>
                <a:cs typeface="Times New Roman" pitchFamily="18" charset="0"/>
              </a:rPr>
              <a:t>laserowa, jonowa, </a:t>
            </a:r>
            <a:r>
              <a:rPr lang="pl-PL" sz="2400" b="1" dirty="0">
                <a:latin typeface="Arial" charset="0"/>
              </a:rPr>
              <a:t>	 </a:t>
            </a:r>
            <a:r>
              <a:rPr lang="pl-PL" sz="2400" b="1" dirty="0">
                <a:latin typeface="Arial" charset="0"/>
                <a:cs typeface="Times New Roman" pitchFamily="18" charset="0"/>
              </a:rPr>
              <a:t>strumieniem wody).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152400" y="304800"/>
            <a:ext cx="8839200" cy="6186488"/>
          </a:xfrm>
          <a:prstGeom prst="rect">
            <a:avLst/>
          </a:prstGeom>
          <a:noFill/>
          <a:ln w="9525">
            <a:noFill/>
            <a:miter lim="800000"/>
            <a:headEnd/>
            <a:tailEnd/>
          </a:ln>
        </p:spPr>
        <p:txBody>
          <a:bodyPr>
            <a:spAutoFit/>
          </a:bodyPr>
          <a:lstStyle/>
          <a:p>
            <a:pPr algn="just">
              <a:lnSpc>
                <a:spcPct val="130000"/>
              </a:lnSpc>
              <a:spcBef>
                <a:spcPct val="50000"/>
              </a:spcBef>
            </a:pPr>
            <a:r>
              <a:rPr lang="pl-PL" altLang="pl-PL" sz="2400" b="1">
                <a:cs typeface="Times New Roman" pitchFamily="18" charset="0"/>
              </a:rPr>
              <a:t>Ad. 12 – Ra = 0,16 – 0,01 </a:t>
            </a:r>
            <a:r>
              <a:rPr lang="pl-PL" altLang="pl-PL" sz="2400" b="1">
                <a:cs typeface="Times New Roman" pitchFamily="18" charset="0"/>
                <a:sym typeface="Symbol" pitchFamily="18" charset="2"/>
              </a:rPr>
              <a:t></a:t>
            </a:r>
            <a:r>
              <a:rPr lang="pl-PL" altLang="pl-PL" sz="2400" b="1">
                <a:cs typeface="Times New Roman" pitchFamily="18" charset="0"/>
              </a:rPr>
              <a:t>m + wysoka kl. dokładności.</a:t>
            </a:r>
          </a:p>
          <a:p>
            <a:pPr algn="just">
              <a:lnSpc>
                <a:spcPct val="130000"/>
              </a:lnSpc>
              <a:spcBef>
                <a:spcPct val="50000"/>
              </a:spcBef>
            </a:pPr>
            <a:r>
              <a:rPr lang="pl-PL" altLang="pl-PL" sz="2400" b="1">
                <a:cs typeface="Times New Roman" pitchFamily="18" charset="0"/>
              </a:rPr>
              <a:t>Sposoby: obróbki wiórowe - b. dokładne toczenie (Ra=0,32-0,04), Vskr. ok. 1000 m/min, p=0,01-0,06 mm/obr, CBN i diament.</a:t>
            </a:r>
          </a:p>
          <a:p>
            <a:pPr algn="just">
              <a:lnSpc>
                <a:spcPct val="130000"/>
              </a:lnSpc>
              <a:spcBef>
                <a:spcPct val="50000"/>
              </a:spcBef>
            </a:pPr>
            <a:r>
              <a:rPr lang="pl-PL" altLang="pl-PL" sz="2400" b="1">
                <a:cs typeface="Times New Roman" pitchFamily="18" charset="0"/>
              </a:rPr>
              <a:t>obróbki ścierne: dogładzanie oscylacyjne (Ra=0,8-0,01 </a:t>
            </a:r>
            <a:r>
              <a:rPr lang="pl-PL" altLang="pl-PL" sz="2400" b="1">
                <a:cs typeface="Times New Roman" pitchFamily="18" charset="0"/>
                <a:sym typeface="Symbol" pitchFamily="18" charset="2"/>
              </a:rPr>
              <a:t></a:t>
            </a:r>
            <a:r>
              <a:rPr lang="pl-PL" altLang="pl-PL" sz="2400" b="1">
                <a:cs typeface="Times New Roman" pitchFamily="18" charset="0"/>
              </a:rPr>
              <a:t>m, f= 500-3000 2xskok/min, h=2-5 mm, nacisk narzędzia (pilnik ścierny) ok. 0,15-0,50 N/mm2),</a:t>
            </a:r>
          </a:p>
          <a:p>
            <a:pPr algn="just">
              <a:lnSpc>
                <a:spcPct val="130000"/>
              </a:lnSpc>
              <a:spcBef>
                <a:spcPct val="50000"/>
              </a:spcBef>
            </a:pPr>
            <a:r>
              <a:rPr lang="pl-PL" altLang="pl-PL" sz="2400" b="1">
                <a:cs typeface="Times New Roman" pitchFamily="18" charset="0"/>
              </a:rPr>
              <a:t>docieranie (luźne ziarno ścierne w zawiesinie lub w paście, mikroziarno – mikroskrawanie, Ra=0,16-0,01 </a:t>
            </a:r>
            <a:r>
              <a:rPr lang="pl-PL" altLang="pl-PL" sz="2400" b="1">
                <a:cs typeface="Times New Roman" pitchFamily="18" charset="0"/>
                <a:sym typeface="Symbol" pitchFamily="18" charset="2"/>
              </a:rPr>
              <a:t></a:t>
            </a:r>
            <a:r>
              <a:rPr lang="pl-PL" altLang="pl-PL" sz="2400" b="1">
                <a:cs typeface="Times New Roman" pitchFamily="18" charset="0"/>
              </a:rPr>
              <a:t>m), </a:t>
            </a:r>
          </a:p>
          <a:p>
            <a:pPr algn="just">
              <a:lnSpc>
                <a:spcPct val="130000"/>
              </a:lnSpc>
              <a:spcBef>
                <a:spcPct val="50000"/>
              </a:spcBef>
            </a:pPr>
            <a:r>
              <a:rPr lang="pl-PL" altLang="pl-PL" sz="2400" b="1">
                <a:cs typeface="Times New Roman" pitchFamily="18" charset="0"/>
              </a:rPr>
              <a:t>szlifowanie b. dokładne (z wysokimi Vskr. ok. 80-160 a nawet 300 m/s, ściernicami diamentowymi lub z CBN, Ra=0,16-0,08 </a:t>
            </a:r>
            <a:r>
              <a:rPr lang="pl-PL" altLang="pl-PL" sz="2400" b="1">
                <a:cs typeface="Times New Roman" pitchFamily="18" charset="0"/>
                <a:sym typeface="Symbol" pitchFamily="18" charset="2"/>
              </a:rPr>
              <a:t></a:t>
            </a:r>
            <a:r>
              <a:rPr lang="pl-PL" altLang="pl-PL" sz="2400" b="1">
                <a:cs typeface="Times New Roman" pitchFamily="18" charset="0"/>
              </a:rPr>
              <a:t>m).</a:t>
            </a:r>
          </a:p>
          <a:p>
            <a:pPr>
              <a:spcBef>
                <a:spcPct val="50000"/>
              </a:spcBef>
            </a:pPr>
            <a:endParaRPr lang="pl-PL" altLang="pl-PL" sz="24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304800" y="1295400"/>
            <a:ext cx="8153400" cy="4340225"/>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a:cs typeface="Times New Roman" pitchFamily="18" charset="0"/>
              </a:rPr>
              <a:t> Obróbki plastyczne:</a:t>
            </a:r>
          </a:p>
          <a:p>
            <a:pPr algn="just">
              <a:lnSpc>
                <a:spcPct val="150000"/>
              </a:lnSpc>
              <a:spcBef>
                <a:spcPct val="50000"/>
              </a:spcBef>
            </a:pPr>
            <a:r>
              <a:rPr lang="pl-PL" altLang="pl-PL" sz="2400" b="1">
                <a:cs typeface="Times New Roman" pitchFamily="18" charset="0"/>
              </a:rPr>
              <a:t> – nagniatanie wygładzające – Ra=0,32-0,08 </a:t>
            </a:r>
            <a:r>
              <a:rPr lang="pl-PL" altLang="pl-PL" sz="2400" b="1">
                <a:cs typeface="Times New Roman" pitchFamily="18" charset="0"/>
                <a:sym typeface="Symbol" pitchFamily="18" charset="2"/>
              </a:rPr>
              <a:t></a:t>
            </a:r>
            <a:r>
              <a:rPr lang="pl-PL" altLang="pl-PL" sz="2400" b="1">
                <a:cs typeface="Times New Roman" pitchFamily="18" charset="0"/>
              </a:rPr>
              <a:t>m (przed nagniataniem Ra=5,0-2,5</a:t>
            </a:r>
            <a:r>
              <a:rPr lang="pl-PL" altLang="pl-PL" sz="2400" b="1">
                <a:cs typeface="Times New Roman" pitchFamily="18" charset="0"/>
                <a:sym typeface="Symbol" pitchFamily="18" charset="2"/>
              </a:rPr>
              <a:t></a:t>
            </a:r>
            <a:r>
              <a:rPr lang="pl-PL" altLang="pl-PL" sz="2400" b="1">
                <a:cs typeface="Times New Roman" pitchFamily="18" charset="0"/>
              </a:rPr>
              <a:t>m), docisk 200-3000 N, głębokość warstwy nagniatanej ok. 0.05d,</a:t>
            </a:r>
          </a:p>
          <a:p>
            <a:pPr algn="just">
              <a:lnSpc>
                <a:spcPct val="150000"/>
              </a:lnSpc>
              <a:spcBef>
                <a:spcPct val="50000"/>
              </a:spcBef>
            </a:pPr>
            <a:r>
              <a:rPr lang="pl-PL" altLang="pl-PL" sz="2400" b="1">
                <a:cs typeface="Times New Roman" pitchFamily="18" charset="0"/>
              </a:rPr>
              <a:t>-  nagniatanie umacniające 50 000 N, głębokość warstwy ok. 0.1d</a:t>
            </a:r>
          </a:p>
          <a:p>
            <a:pPr>
              <a:spcBef>
                <a:spcPct val="50000"/>
              </a:spcBef>
            </a:pPr>
            <a:r>
              <a:rPr lang="pl-PL" altLang="pl-PL" sz="2400" b="1">
                <a:cs typeface="Times New Roman" pitchFamily="18" charset="0"/>
              </a:rPr>
              <a:t>V=10-80 m/min, p=0,1-0,25 mm/obr, </a:t>
            </a:r>
            <a:endParaRPr lang="pl-PL" altLang="pl-PL" sz="240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3" descr="D:\Dane\TBM\TBM_wykład\Prezentacja_tbm\S_dogniatanie.jpg"/>
          <p:cNvPicPr>
            <a:picLocks noChangeAspect="1" noChangeArrowheads="1"/>
          </p:cNvPicPr>
          <p:nvPr/>
        </p:nvPicPr>
        <p:blipFill>
          <a:blip r:embed="rId2" cstate="print"/>
          <a:srcRect/>
          <a:stretch>
            <a:fillRect/>
          </a:stretch>
        </p:blipFill>
        <p:spPr bwMode="auto">
          <a:xfrm>
            <a:off x="685800" y="795338"/>
            <a:ext cx="7772400" cy="5265737"/>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762000" y="609600"/>
            <a:ext cx="7467600" cy="4838700"/>
          </a:xfrm>
          <a:prstGeom prst="rect">
            <a:avLst/>
          </a:prstGeom>
          <a:noFill/>
          <a:ln w="9525">
            <a:noFill/>
            <a:miter lim="800000"/>
            <a:headEnd/>
            <a:tailEnd/>
          </a:ln>
        </p:spPr>
        <p:txBody>
          <a:bodyPr>
            <a:spAutoFit/>
          </a:bodyPr>
          <a:lstStyle/>
          <a:p>
            <a:pPr algn="just">
              <a:lnSpc>
                <a:spcPct val="150000"/>
              </a:lnSpc>
              <a:spcBef>
                <a:spcPct val="50000"/>
              </a:spcBef>
            </a:pPr>
            <a:r>
              <a:rPr lang="pl-PL" altLang="pl-PL" sz="2400" b="1" u="sng">
                <a:cs typeface="Times New Roman" pitchFamily="18" charset="0"/>
              </a:rPr>
              <a:t>Wykonywanie otworu osiowego</a:t>
            </a:r>
            <a:endParaRPr lang="pl-PL" altLang="pl-PL" sz="2400" b="1">
              <a:cs typeface="Times New Roman" pitchFamily="18" charset="0"/>
            </a:endParaRPr>
          </a:p>
          <a:p>
            <a:pPr algn="just">
              <a:lnSpc>
                <a:spcPct val="150000"/>
              </a:lnSpc>
              <a:spcBef>
                <a:spcPct val="50000"/>
              </a:spcBef>
            </a:pPr>
            <a:r>
              <a:rPr lang="pl-PL" altLang="pl-PL" sz="2400" b="1">
                <a:cs typeface="Times New Roman" pitchFamily="18" charset="0"/>
              </a:rPr>
              <a:t>Zawsze na końcu procesu z uwagi na wykorzystanie nakiełków !</a:t>
            </a:r>
          </a:p>
          <a:p>
            <a:pPr algn="just">
              <a:lnSpc>
                <a:spcPct val="150000"/>
              </a:lnSpc>
              <a:spcBef>
                <a:spcPct val="50000"/>
              </a:spcBef>
            </a:pPr>
            <a:r>
              <a:rPr lang="pl-PL" altLang="pl-PL" sz="2400" b="1">
                <a:cs typeface="Times New Roman" pitchFamily="18" charset="0"/>
              </a:rPr>
              <a:t>Konieczność chronienia dokładnie obrobionych powierzchni zewnętrznych stanowiących bazę w tej operacji. Obróbka otworu na wiertarkach (prod. seryjna) lub na tokarkach.</a:t>
            </a:r>
          </a:p>
          <a:p>
            <a:pPr>
              <a:spcBef>
                <a:spcPct val="50000"/>
              </a:spcBef>
            </a:pPr>
            <a:endParaRPr lang="pl-PL" altLang="pl-PL" sz="24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3"/>
          <p:cNvSpPr txBox="1">
            <a:spLocks noChangeArrowheads="1"/>
          </p:cNvSpPr>
          <p:nvPr/>
        </p:nvSpPr>
        <p:spPr bwMode="auto">
          <a:xfrm>
            <a:off x="1600200" y="149225"/>
            <a:ext cx="7239000" cy="6557963"/>
          </a:xfrm>
          <a:prstGeom prst="rect">
            <a:avLst/>
          </a:prstGeom>
          <a:noFill/>
          <a:ln w="9525">
            <a:noFill/>
            <a:miter lim="800000"/>
            <a:headEnd/>
            <a:tailEnd/>
          </a:ln>
        </p:spPr>
        <p:txBody>
          <a:bodyPr>
            <a:spAutoFit/>
          </a:bodyPr>
          <a:lstStyle/>
          <a:p>
            <a:pPr algn="ctr">
              <a:spcBef>
                <a:spcPct val="50000"/>
              </a:spcBef>
            </a:pPr>
            <a:r>
              <a:rPr lang="pl-PL" altLang="pl-PL" b="1" u="sng">
                <a:cs typeface="Times New Roman" pitchFamily="18" charset="0"/>
              </a:rPr>
              <a:t>Ramowy proces wału stopniowanego nawęglanego i hartowanego</a:t>
            </a:r>
            <a:endParaRPr lang="pl-PL" altLang="pl-PL" b="1">
              <a:cs typeface="Times New Roman" pitchFamily="18" charset="0"/>
            </a:endParaRPr>
          </a:p>
          <a:p>
            <a:pPr algn="ctr">
              <a:spcBef>
                <a:spcPct val="50000"/>
              </a:spcBef>
            </a:pPr>
            <a:r>
              <a:rPr lang="pl-PL" altLang="pl-PL" b="1" i="1" u="sng">
                <a:cs typeface="Times New Roman" pitchFamily="18" charset="0"/>
              </a:rPr>
              <a:t>(usunięcie warstwy nawęglonej)</a:t>
            </a:r>
            <a:endParaRPr lang="pl-PL" altLang="pl-PL" b="1">
              <a:cs typeface="Times New Roman" pitchFamily="18" charset="0"/>
            </a:endParaRPr>
          </a:p>
          <a:p>
            <a:pPr algn="just">
              <a:spcBef>
                <a:spcPct val="50000"/>
              </a:spcBef>
            </a:pPr>
            <a:r>
              <a:rPr lang="pl-PL" altLang="pl-PL" b="1">
                <a:cs typeface="Times New Roman" pitchFamily="18" charset="0"/>
              </a:rPr>
              <a:t>1.    przecinanie materiału</a:t>
            </a:r>
          </a:p>
          <a:p>
            <a:pPr algn="just">
              <a:spcBef>
                <a:spcPct val="50000"/>
              </a:spcBef>
            </a:pPr>
            <a:r>
              <a:rPr lang="pl-PL" altLang="pl-PL" b="1">
                <a:cs typeface="Times New Roman" pitchFamily="18" charset="0"/>
              </a:rPr>
              <a:t>2.    prostowanie</a:t>
            </a:r>
          </a:p>
          <a:p>
            <a:pPr algn="just">
              <a:spcBef>
                <a:spcPct val="50000"/>
              </a:spcBef>
            </a:pPr>
            <a:r>
              <a:rPr lang="pl-PL" altLang="pl-PL" b="1">
                <a:cs typeface="Times New Roman" pitchFamily="18" charset="0"/>
              </a:rPr>
              <a:t>3.    nakiełkowanie</a:t>
            </a:r>
          </a:p>
          <a:p>
            <a:pPr algn="just">
              <a:spcBef>
                <a:spcPct val="50000"/>
              </a:spcBef>
            </a:pPr>
            <a:r>
              <a:rPr lang="pl-PL" altLang="pl-PL" b="1">
                <a:cs typeface="Times New Roman" pitchFamily="18" charset="0"/>
              </a:rPr>
              <a:t>4.    obróbka zgrubna</a:t>
            </a:r>
          </a:p>
          <a:p>
            <a:pPr algn="just">
              <a:spcBef>
                <a:spcPct val="50000"/>
              </a:spcBef>
            </a:pPr>
            <a:r>
              <a:rPr lang="pl-PL" altLang="pl-PL" b="1">
                <a:cs typeface="Times New Roman" pitchFamily="18" charset="0"/>
              </a:rPr>
              <a:t>5.    obróbka kształtująca powierzchni, które będą hartowane</a:t>
            </a:r>
          </a:p>
          <a:p>
            <a:pPr algn="just">
              <a:spcBef>
                <a:spcPct val="50000"/>
              </a:spcBef>
            </a:pPr>
            <a:r>
              <a:rPr lang="pl-PL" altLang="pl-PL" b="1">
                <a:cs typeface="Times New Roman" pitchFamily="18" charset="0"/>
              </a:rPr>
              <a:t>6.    nawęglanie</a:t>
            </a:r>
          </a:p>
          <a:p>
            <a:pPr algn="just">
              <a:spcBef>
                <a:spcPct val="50000"/>
              </a:spcBef>
            </a:pPr>
            <a:r>
              <a:rPr lang="pl-PL" altLang="pl-PL" b="1">
                <a:cs typeface="Times New Roman" pitchFamily="18" charset="0"/>
              </a:rPr>
              <a:t>7.    obróbka kształtująca pozostałych powierzchni</a:t>
            </a:r>
          </a:p>
          <a:p>
            <a:pPr algn="just">
              <a:spcBef>
                <a:spcPct val="50000"/>
              </a:spcBef>
            </a:pPr>
            <a:r>
              <a:rPr lang="pl-PL" altLang="pl-PL" b="1">
                <a:cs typeface="Times New Roman" pitchFamily="18" charset="0"/>
              </a:rPr>
              <a:t>8.    hartowanie i odpuszczanie</a:t>
            </a:r>
          </a:p>
          <a:p>
            <a:pPr algn="just">
              <a:spcBef>
                <a:spcPct val="50000"/>
              </a:spcBef>
            </a:pPr>
            <a:r>
              <a:rPr lang="pl-PL" altLang="pl-PL" b="1">
                <a:cs typeface="Times New Roman" pitchFamily="18" charset="0"/>
              </a:rPr>
              <a:t>9.    prostowanie</a:t>
            </a:r>
          </a:p>
          <a:p>
            <a:pPr algn="just">
              <a:spcBef>
                <a:spcPct val="50000"/>
              </a:spcBef>
            </a:pPr>
            <a:r>
              <a:rPr lang="pl-PL" altLang="pl-PL" b="1">
                <a:cs typeface="Times New Roman" pitchFamily="18" charset="0"/>
              </a:rPr>
              <a:t>10.          poprawianie nakiełków</a:t>
            </a:r>
          </a:p>
          <a:p>
            <a:pPr algn="just">
              <a:spcBef>
                <a:spcPct val="50000"/>
              </a:spcBef>
            </a:pPr>
            <a:r>
              <a:rPr lang="pl-PL" altLang="pl-PL" b="1">
                <a:cs typeface="Times New Roman" pitchFamily="18" charset="0"/>
              </a:rPr>
              <a:t>11.          obróbka wykańczająca</a:t>
            </a:r>
          </a:p>
          <a:p>
            <a:pPr algn="just">
              <a:spcBef>
                <a:spcPct val="50000"/>
              </a:spcBef>
            </a:pPr>
            <a:r>
              <a:rPr lang="pl-PL" altLang="pl-PL" b="1">
                <a:cs typeface="Times New Roman" pitchFamily="18" charset="0"/>
              </a:rPr>
              <a:t>12.          obróbka wykańczająca bardzo dokładna</a:t>
            </a:r>
          </a:p>
          <a:p>
            <a:pPr algn="just">
              <a:spcBef>
                <a:spcPct val="50000"/>
              </a:spcBef>
            </a:pPr>
            <a:r>
              <a:rPr lang="pl-PL" altLang="pl-PL" b="1">
                <a:cs typeface="Times New Roman" pitchFamily="18" charset="0"/>
              </a:rPr>
              <a:t>13.          kontrola jakości</a:t>
            </a:r>
          </a:p>
          <a:p>
            <a:pPr>
              <a:spcBef>
                <a:spcPct val="50000"/>
              </a:spcBef>
            </a:pPr>
            <a:endParaRPr lang="pl-PL" altLang="pl-PL"/>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952500" y="533400"/>
            <a:ext cx="7239000" cy="5021263"/>
          </a:xfrm>
          <a:prstGeom prst="rect">
            <a:avLst/>
          </a:prstGeom>
          <a:noFill/>
          <a:ln w="9525">
            <a:noFill/>
            <a:miter lim="800000"/>
            <a:headEnd/>
            <a:tailEnd/>
          </a:ln>
        </p:spPr>
        <p:txBody>
          <a:bodyPr>
            <a:spAutoFit/>
          </a:bodyPr>
          <a:lstStyle/>
          <a:p>
            <a:pPr algn="just">
              <a:spcBef>
                <a:spcPct val="50000"/>
              </a:spcBef>
            </a:pPr>
            <a:r>
              <a:rPr lang="pl-PL" altLang="pl-PL" sz="2400" b="1" u="sng">
                <a:cs typeface="Times New Roman" pitchFamily="18" charset="0"/>
              </a:rPr>
              <a:t>Obróbka zgrubna</a:t>
            </a:r>
            <a:r>
              <a:rPr lang="pl-PL" altLang="pl-PL" sz="2400" b="1">
                <a:cs typeface="Times New Roman" pitchFamily="18" charset="0"/>
              </a:rPr>
              <a:t> – prowadzi się na wszystkich powierzchniach z pozostawieniem naddatku na obr. kształtujące zaś dla powierzchni nawęglanych naddatku umożliwiającego całkowite usunięcie warstwy nawęglonej.</a:t>
            </a:r>
          </a:p>
          <a:p>
            <a:pPr algn="just">
              <a:spcBef>
                <a:spcPct val="50000"/>
              </a:spcBef>
            </a:pPr>
            <a:r>
              <a:rPr lang="pl-PL" altLang="pl-PL" sz="2400" b="1" u="sng">
                <a:cs typeface="Times New Roman" pitchFamily="18" charset="0"/>
              </a:rPr>
              <a:t>Obróbka kształtująca</a:t>
            </a:r>
            <a:r>
              <a:rPr lang="pl-PL" altLang="pl-PL" sz="2400" b="1">
                <a:cs typeface="Times New Roman" pitchFamily="18" charset="0"/>
              </a:rPr>
              <a:t> – prowadzi się na powierzchniach, które mają być hartowane z postawieniem nieco większych naddatków niż dla wałów miękkich (odkształcenia).</a:t>
            </a:r>
          </a:p>
          <a:p>
            <a:pPr algn="just">
              <a:spcBef>
                <a:spcPct val="50000"/>
              </a:spcBef>
            </a:pPr>
            <a:r>
              <a:rPr lang="pl-PL" altLang="pl-PL" sz="2400" b="1" u="sng">
                <a:cs typeface="Times New Roman" pitchFamily="18" charset="0"/>
              </a:rPr>
              <a:t>Obróbka cieplna</a:t>
            </a:r>
            <a:r>
              <a:rPr lang="pl-PL" altLang="pl-PL" sz="2400" b="1">
                <a:cs typeface="Times New Roman" pitchFamily="18" charset="0"/>
              </a:rPr>
              <a:t> – nawęglanie + hartowanie i odpuszczanie.</a:t>
            </a:r>
          </a:p>
          <a:p>
            <a:pPr>
              <a:spcBef>
                <a:spcPct val="50000"/>
              </a:spcBef>
            </a:pPr>
            <a:endParaRPr lang="pl-PL" altLang="pl-PL" sz="240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D:\Dane\TBM\TBM_wykład\Rysunki\wałek_nawęglany.jpg"/>
          <p:cNvPicPr>
            <a:picLocks noChangeAspect="1" noChangeArrowheads="1"/>
          </p:cNvPicPr>
          <p:nvPr/>
        </p:nvPicPr>
        <p:blipFill>
          <a:blip r:embed="rId2" cstate="print"/>
          <a:srcRect/>
          <a:stretch>
            <a:fillRect/>
          </a:stretch>
        </p:blipFill>
        <p:spPr bwMode="auto">
          <a:xfrm>
            <a:off x="762000" y="723900"/>
            <a:ext cx="7620000" cy="5410200"/>
          </a:xfrm>
          <a:prstGeom prst="rect">
            <a:avLst/>
          </a:prstGeom>
          <a:noFill/>
          <a:ln w="9525">
            <a:solidFill>
              <a:schemeClr val="tx1"/>
            </a:solid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descr="D:\Dane\TBM\TBM_wykład\Rysunki\karta_tech.jpg"/>
          <p:cNvPicPr>
            <a:picLocks noChangeAspect="1" noChangeArrowheads="1"/>
          </p:cNvPicPr>
          <p:nvPr/>
        </p:nvPicPr>
        <p:blipFill>
          <a:blip r:embed="rId2" cstate="print"/>
          <a:srcRect/>
          <a:stretch>
            <a:fillRect/>
          </a:stretch>
        </p:blipFill>
        <p:spPr bwMode="auto">
          <a:xfrm>
            <a:off x="1452563" y="147638"/>
            <a:ext cx="6238875" cy="6562725"/>
          </a:xfrm>
          <a:prstGeom prst="rect">
            <a:avLst/>
          </a:prstGeom>
          <a:noFill/>
          <a:ln w="9525">
            <a:solidFill>
              <a:schemeClr val="tx1"/>
            </a:solid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D:\Dane\TBM\TBM_wykład\Rysunki\op1.jpg"/>
          <p:cNvPicPr>
            <a:picLocks noChangeAspect="1" noChangeArrowheads="1"/>
          </p:cNvPicPr>
          <p:nvPr/>
        </p:nvPicPr>
        <p:blipFill>
          <a:blip r:embed="rId2" cstate="print"/>
          <a:srcRect/>
          <a:stretch>
            <a:fillRect/>
          </a:stretch>
        </p:blipFill>
        <p:spPr bwMode="auto">
          <a:xfrm>
            <a:off x="1290638" y="552450"/>
            <a:ext cx="6562725" cy="5753100"/>
          </a:xfrm>
          <a:prstGeom prst="rect">
            <a:avLst/>
          </a:prstGeom>
          <a:noFill/>
          <a:ln w="9525">
            <a:solidFill>
              <a:schemeClr val="tx1"/>
            </a:solid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descr="D:\Dane\TBM\TBM_wykład\Rysunki\op2.jpg"/>
          <p:cNvPicPr>
            <a:picLocks noChangeAspect="1" noChangeArrowheads="1"/>
          </p:cNvPicPr>
          <p:nvPr/>
        </p:nvPicPr>
        <p:blipFill>
          <a:blip r:embed="rId2" cstate="print"/>
          <a:srcRect/>
          <a:stretch>
            <a:fillRect/>
          </a:stretch>
        </p:blipFill>
        <p:spPr bwMode="auto">
          <a:xfrm>
            <a:off x="900113" y="214313"/>
            <a:ext cx="7343775" cy="6429375"/>
          </a:xfrm>
          <a:prstGeom prst="rect">
            <a:avLst/>
          </a:prstGeom>
          <a:noFill/>
          <a:ln w="9525">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57200" y="381000"/>
            <a:ext cx="8382000" cy="6057900"/>
          </a:xfrm>
          <a:prstGeom prst="rect">
            <a:avLst/>
          </a:prstGeom>
          <a:noFill/>
          <a:ln w="9525">
            <a:noFill/>
            <a:miter lim="800000"/>
            <a:headEnd/>
            <a:tailEnd/>
          </a:ln>
        </p:spPr>
        <p:txBody>
          <a:bodyPr>
            <a:spAutoFit/>
          </a:bodyPr>
          <a:lstStyle/>
          <a:p>
            <a:pPr marL="457200" indent="-457200" algn="ctr">
              <a:spcBef>
                <a:spcPct val="50000"/>
              </a:spcBef>
            </a:pPr>
            <a:r>
              <a:rPr lang="pl-PL" altLang="pl-PL" sz="2800" b="1">
                <a:latin typeface="Arial" charset="0"/>
                <a:cs typeface="Times New Roman" pitchFamily="18" charset="0"/>
              </a:rPr>
              <a:t>Dane wej</a:t>
            </a:r>
            <a:r>
              <a:rPr lang="pl-PL" altLang="pl-PL" sz="2800" b="1">
                <a:latin typeface="Arial" charset="0"/>
              </a:rPr>
              <a:t>ś</a:t>
            </a:r>
            <a:r>
              <a:rPr lang="pl-PL" altLang="pl-PL" sz="2800" b="1">
                <a:latin typeface="Arial" charset="0"/>
                <a:cs typeface="Times New Roman" pitchFamily="18" charset="0"/>
              </a:rPr>
              <a:t>ciowe do projektowania </a:t>
            </a:r>
            <a:r>
              <a:rPr lang="pl-PL" altLang="pl-PL" sz="2800" b="1">
                <a:latin typeface="Arial" charset="0"/>
              </a:rPr>
              <a:t/>
            </a:r>
            <a:br>
              <a:rPr lang="pl-PL" altLang="pl-PL" sz="2800" b="1">
                <a:latin typeface="Arial" charset="0"/>
              </a:rPr>
            </a:br>
            <a:r>
              <a:rPr lang="pl-PL" altLang="pl-PL" sz="2800" b="1">
                <a:latin typeface="Arial" charset="0"/>
                <a:cs typeface="Times New Roman" pitchFamily="18" charset="0"/>
              </a:rPr>
              <a:t>procesu technologicznego</a:t>
            </a:r>
          </a:p>
          <a:p>
            <a:pPr marL="457200" indent="-457200" algn="just">
              <a:spcBef>
                <a:spcPct val="50000"/>
              </a:spcBef>
            </a:pPr>
            <a:r>
              <a:rPr lang="pl-PL" altLang="pl-PL" sz="2400" b="1">
                <a:latin typeface="Arial" charset="0"/>
                <a:cs typeface="Times New Roman" pitchFamily="18" charset="0"/>
              </a:rPr>
              <a:t>Dokumentacja konstrukcyjna: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rys. ofertowy,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rys. z</a:t>
            </a:r>
            <a:r>
              <a:rPr lang="pl-PL" altLang="pl-PL" sz="2400" b="1">
                <a:latin typeface="Arial" charset="0"/>
              </a:rPr>
              <a:t>ł</a:t>
            </a:r>
            <a:r>
              <a:rPr lang="pl-PL" altLang="pl-PL" sz="2400" b="1">
                <a:latin typeface="Arial" charset="0"/>
                <a:cs typeface="Times New Roman" pitchFamily="18" charset="0"/>
              </a:rPr>
              <a:t>o</a:t>
            </a:r>
            <a:r>
              <a:rPr lang="pl-PL" altLang="pl-PL" sz="2400" b="1">
                <a:latin typeface="Arial" charset="0"/>
              </a:rPr>
              <a:t>ż</a:t>
            </a:r>
            <a:r>
              <a:rPr lang="pl-PL" altLang="pl-PL" sz="2400" b="1">
                <a:latin typeface="Arial" charset="0"/>
                <a:cs typeface="Times New Roman" pitchFamily="18" charset="0"/>
              </a:rPr>
              <a:t>eniowy wyrobu,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rys. z</a:t>
            </a:r>
            <a:r>
              <a:rPr lang="pl-PL" altLang="pl-PL" sz="2400" b="1">
                <a:latin typeface="Arial" charset="0"/>
              </a:rPr>
              <a:t>ł</a:t>
            </a:r>
            <a:r>
              <a:rPr lang="pl-PL" altLang="pl-PL" sz="2400" b="1">
                <a:latin typeface="Arial" charset="0"/>
                <a:cs typeface="Times New Roman" pitchFamily="18" charset="0"/>
              </a:rPr>
              <a:t>o</a:t>
            </a:r>
            <a:r>
              <a:rPr lang="pl-PL" altLang="pl-PL" sz="2400" b="1">
                <a:latin typeface="Arial" charset="0"/>
              </a:rPr>
              <a:t>ż</a:t>
            </a:r>
            <a:r>
              <a:rPr lang="pl-PL" altLang="pl-PL" sz="2400" b="1">
                <a:latin typeface="Arial" charset="0"/>
                <a:cs typeface="Times New Roman" pitchFamily="18" charset="0"/>
              </a:rPr>
              <a:t>eniowe zespołów, podzespołów,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rys. wykonawcze cz</a:t>
            </a:r>
            <a:r>
              <a:rPr lang="pl-PL" altLang="pl-PL" sz="2400" b="1">
                <a:latin typeface="Arial" charset="0"/>
              </a:rPr>
              <a:t>ęś</a:t>
            </a:r>
            <a:r>
              <a:rPr lang="pl-PL" altLang="pl-PL" sz="2400" b="1">
                <a:latin typeface="Arial" charset="0"/>
                <a:cs typeface="Times New Roman" pitchFamily="18" charset="0"/>
              </a:rPr>
              <a:t>ci,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warunki techniczne, </a:t>
            </a:r>
            <a:endParaRPr lang="pl-PL" altLang="pl-PL" sz="2400" b="1">
              <a:latin typeface="Arial" charset="0"/>
            </a:endParaRPr>
          </a:p>
          <a:p>
            <a:pPr marL="457200" indent="-457200" algn="just">
              <a:spcBef>
                <a:spcPct val="50000"/>
              </a:spcBef>
              <a:buFontTx/>
              <a:buChar char="•"/>
            </a:pPr>
            <a:r>
              <a:rPr lang="pl-PL" altLang="pl-PL" sz="2400" b="1">
                <a:latin typeface="Arial" charset="0"/>
                <a:cs typeface="Times New Roman" pitchFamily="18" charset="0"/>
              </a:rPr>
              <a:t>dokumentacja techniczno-ruchowa</a:t>
            </a:r>
            <a:r>
              <a:rPr lang="pl-PL" altLang="pl-PL" sz="2400" b="1">
                <a:latin typeface="Arial" charset="0"/>
              </a:rPr>
              <a:t>,</a:t>
            </a:r>
            <a:r>
              <a:rPr lang="pl-PL" altLang="pl-PL" sz="2400" b="1">
                <a:latin typeface="Arial" charset="0"/>
                <a:cs typeface="Times New Roman" pitchFamily="18" charset="0"/>
              </a:rPr>
              <a:t> </a:t>
            </a:r>
            <a:endParaRPr lang="pl-PL" altLang="pl-PL" sz="2400" b="1">
              <a:latin typeface="Arial" charset="0"/>
            </a:endParaRPr>
          </a:p>
          <a:p>
            <a:pPr marL="457200" indent="-457200">
              <a:spcBef>
                <a:spcPct val="50000"/>
              </a:spcBef>
              <a:buFontTx/>
              <a:buChar char="•"/>
            </a:pPr>
            <a:r>
              <a:rPr lang="pl-PL" altLang="pl-PL" sz="2400" b="1">
                <a:latin typeface="Arial" charset="0"/>
                <a:cs typeface="Times New Roman" pitchFamily="18" charset="0"/>
              </a:rPr>
              <a:t>ewent</a:t>
            </a:r>
            <a:r>
              <a:rPr lang="pl-PL" altLang="pl-PL" sz="2400" b="1">
                <a:latin typeface="Arial" charset="0"/>
              </a:rPr>
              <a:t>ualnie</a:t>
            </a:r>
            <a:r>
              <a:rPr lang="pl-PL" altLang="pl-PL" sz="2400" b="1">
                <a:latin typeface="Arial" charset="0"/>
                <a:cs typeface="Times New Roman" pitchFamily="18" charset="0"/>
              </a:rPr>
              <a:t> dokumentacja uzupełniaj</a:t>
            </a:r>
            <a:r>
              <a:rPr lang="pl-PL" altLang="pl-PL" sz="2400" b="1">
                <a:latin typeface="Arial" charset="0"/>
              </a:rPr>
              <a:t>ą</a:t>
            </a:r>
            <a:r>
              <a:rPr lang="pl-PL" altLang="pl-PL" sz="2400" b="1">
                <a:latin typeface="Arial" charset="0"/>
                <a:cs typeface="Times New Roman" pitchFamily="18" charset="0"/>
              </a:rPr>
              <a:t>ca jak np. schematy kinematyczne, elektryczne, hydrauliczne, itd.</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D:\Dane\TBM\TBM_wykład\Rysunki\op3.jpg"/>
          <p:cNvPicPr>
            <a:picLocks noChangeAspect="1" noChangeArrowheads="1"/>
          </p:cNvPicPr>
          <p:nvPr/>
        </p:nvPicPr>
        <p:blipFill>
          <a:blip r:embed="rId2" cstate="print"/>
          <a:srcRect/>
          <a:stretch>
            <a:fillRect/>
          </a:stretch>
        </p:blipFill>
        <p:spPr bwMode="auto">
          <a:xfrm>
            <a:off x="900113" y="142875"/>
            <a:ext cx="7343775" cy="6572250"/>
          </a:xfrm>
          <a:prstGeom prst="rect">
            <a:avLst/>
          </a:prstGeom>
          <a:noFill/>
          <a:ln w="9525">
            <a:solidFill>
              <a:schemeClr val="tx1"/>
            </a:solid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descr="D:\Dane\TBM\TBM_wykład\Rysunki\op4.jpg"/>
          <p:cNvPicPr>
            <a:picLocks noChangeAspect="1" noChangeArrowheads="1"/>
          </p:cNvPicPr>
          <p:nvPr/>
        </p:nvPicPr>
        <p:blipFill>
          <a:blip r:embed="rId2" cstate="print"/>
          <a:srcRect/>
          <a:stretch>
            <a:fillRect/>
          </a:stretch>
        </p:blipFill>
        <p:spPr bwMode="auto">
          <a:xfrm>
            <a:off x="900113" y="909638"/>
            <a:ext cx="7343775" cy="5038725"/>
          </a:xfrm>
          <a:prstGeom prst="rect">
            <a:avLst/>
          </a:prstGeom>
          <a:noFill/>
          <a:ln w="9525">
            <a:solidFill>
              <a:schemeClr val="tx1"/>
            </a:solid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3" descr="D:\Dane\TBM\TBM_wykład\Rysunki\op5.jpg"/>
          <p:cNvPicPr>
            <a:picLocks noChangeAspect="1" noChangeArrowheads="1"/>
          </p:cNvPicPr>
          <p:nvPr/>
        </p:nvPicPr>
        <p:blipFill>
          <a:blip r:embed="rId2" cstate="print"/>
          <a:srcRect/>
          <a:stretch>
            <a:fillRect/>
          </a:stretch>
        </p:blipFill>
        <p:spPr bwMode="auto">
          <a:xfrm>
            <a:off x="900113" y="142875"/>
            <a:ext cx="7343775" cy="6572250"/>
          </a:xfrm>
          <a:prstGeom prst="rect">
            <a:avLst/>
          </a:prstGeom>
          <a:noFill/>
          <a:ln w="9525">
            <a:solidFill>
              <a:schemeClr val="tx1"/>
            </a:solid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8" descr="D:\Dane\TBM\TBM_wykład\Rysunki\op6.jpg"/>
          <p:cNvPicPr>
            <a:picLocks noChangeAspect="1" noChangeArrowheads="1"/>
          </p:cNvPicPr>
          <p:nvPr/>
        </p:nvPicPr>
        <p:blipFill>
          <a:blip r:embed="rId2" cstate="print"/>
          <a:srcRect/>
          <a:stretch>
            <a:fillRect/>
          </a:stretch>
        </p:blipFill>
        <p:spPr bwMode="auto">
          <a:xfrm>
            <a:off x="476250" y="919163"/>
            <a:ext cx="8191500" cy="5019675"/>
          </a:xfrm>
          <a:prstGeom prst="rect">
            <a:avLst/>
          </a:prstGeom>
          <a:noFill/>
          <a:ln w="9525">
            <a:solidFill>
              <a:schemeClr val="tx1"/>
            </a:solid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990600" y="136525"/>
            <a:ext cx="7162800" cy="6584950"/>
          </a:xfrm>
          <a:prstGeom prst="rect">
            <a:avLst/>
          </a:prstGeom>
          <a:noFill/>
          <a:ln w="9525">
            <a:noFill/>
            <a:miter lim="800000"/>
            <a:headEnd/>
            <a:tailEnd/>
          </a:ln>
        </p:spPr>
        <p:txBody>
          <a:bodyPr>
            <a:spAutoFit/>
          </a:bodyPr>
          <a:lstStyle/>
          <a:p>
            <a:pPr algn="ctr">
              <a:lnSpc>
                <a:spcPct val="110000"/>
              </a:lnSpc>
              <a:spcBef>
                <a:spcPct val="50000"/>
              </a:spcBef>
            </a:pPr>
            <a:r>
              <a:rPr lang="pl-PL" altLang="pl-PL" sz="1600" b="1" u="sng">
                <a:cs typeface="Times New Roman" pitchFamily="18" charset="0"/>
              </a:rPr>
              <a:t>Ramowy proces wału stopniowanego nawęglanego i hartowanego</a:t>
            </a:r>
            <a:endParaRPr lang="pl-PL" altLang="pl-PL" sz="1600" b="1">
              <a:cs typeface="Times New Roman" pitchFamily="18" charset="0"/>
            </a:endParaRPr>
          </a:p>
          <a:p>
            <a:pPr algn="ctr">
              <a:lnSpc>
                <a:spcPct val="110000"/>
              </a:lnSpc>
              <a:spcBef>
                <a:spcPct val="50000"/>
              </a:spcBef>
            </a:pPr>
            <a:r>
              <a:rPr lang="pl-PL" altLang="pl-PL" sz="1600" b="1" i="1" u="sng">
                <a:cs typeface="Times New Roman" pitchFamily="18" charset="0"/>
              </a:rPr>
              <a:t>(ochrona pow. nawęglanych pastami/miedziowaniem)</a:t>
            </a:r>
            <a:endParaRPr lang="pl-PL" altLang="pl-PL" sz="1600" b="1">
              <a:cs typeface="Times New Roman" pitchFamily="18" charset="0"/>
            </a:endParaRPr>
          </a:p>
          <a:p>
            <a:pPr algn="just">
              <a:lnSpc>
                <a:spcPct val="110000"/>
              </a:lnSpc>
              <a:spcBef>
                <a:spcPct val="50000"/>
              </a:spcBef>
            </a:pPr>
            <a:r>
              <a:rPr lang="pl-PL" altLang="pl-PL" sz="1600" b="1">
                <a:cs typeface="Times New Roman" pitchFamily="18" charset="0"/>
              </a:rPr>
              <a:t>1.    przecinanie materiału</a:t>
            </a:r>
          </a:p>
          <a:p>
            <a:pPr algn="just">
              <a:lnSpc>
                <a:spcPct val="110000"/>
              </a:lnSpc>
              <a:spcBef>
                <a:spcPct val="50000"/>
              </a:spcBef>
            </a:pPr>
            <a:r>
              <a:rPr lang="pl-PL" altLang="pl-PL" sz="1600" b="1">
                <a:cs typeface="Times New Roman" pitchFamily="18" charset="0"/>
              </a:rPr>
              <a:t>2.    prostowanie</a:t>
            </a:r>
          </a:p>
          <a:p>
            <a:pPr algn="just">
              <a:lnSpc>
                <a:spcPct val="110000"/>
              </a:lnSpc>
              <a:spcBef>
                <a:spcPct val="50000"/>
              </a:spcBef>
            </a:pPr>
            <a:r>
              <a:rPr lang="pl-PL" altLang="pl-PL" sz="1600" b="1">
                <a:cs typeface="Times New Roman" pitchFamily="18" charset="0"/>
              </a:rPr>
              <a:t>3.    nakiełkowanie</a:t>
            </a:r>
          </a:p>
          <a:p>
            <a:pPr algn="just">
              <a:lnSpc>
                <a:spcPct val="110000"/>
              </a:lnSpc>
              <a:spcBef>
                <a:spcPct val="50000"/>
              </a:spcBef>
            </a:pPr>
            <a:r>
              <a:rPr lang="pl-PL" altLang="pl-PL" sz="1600" b="1">
                <a:cs typeface="Times New Roman" pitchFamily="18" charset="0"/>
              </a:rPr>
              <a:t>4.    obróbka zgrubna</a:t>
            </a:r>
          </a:p>
          <a:p>
            <a:pPr algn="just">
              <a:lnSpc>
                <a:spcPct val="110000"/>
              </a:lnSpc>
              <a:spcBef>
                <a:spcPct val="50000"/>
              </a:spcBef>
            </a:pPr>
            <a:r>
              <a:rPr lang="pl-PL" altLang="pl-PL" sz="1600" b="1">
                <a:cs typeface="Times New Roman" pitchFamily="18" charset="0"/>
              </a:rPr>
              <a:t>5.    obróbka kształtująca powierzchni</a:t>
            </a:r>
          </a:p>
          <a:p>
            <a:pPr algn="just">
              <a:lnSpc>
                <a:spcPct val="110000"/>
              </a:lnSpc>
              <a:spcBef>
                <a:spcPct val="50000"/>
              </a:spcBef>
            </a:pPr>
            <a:r>
              <a:rPr lang="pl-PL" altLang="pl-PL" sz="1600" b="1">
                <a:cs typeface="Times New Roman" pitchFamily="18" charset="0"/>
              </a:rPr>
              <a:t>6.    ochrona pow. nienawęglanych pastą/miedziowaniem</a:t>
            </a:r>
          </a:p>
          <a:p>
            <a:pPr algn="just">
              <a:lnSpc>
                <a:spcPct val="110000"/>
              </a:lnSpc>
              <a:spcBef>
                <a:spcPct val="50000"/>
              </a:spcBef>
            </a:pPr>
            <a:r>
              <a:rPr lang="pl-PL" altLang="pl-PL" sz="1600" b="1">
                <a:cs typeface="Times New Roman" pitchFamily="18" charset="0"/>
              </a:rPr>
              <a:t>7.    nawęglanie</a:t>
            </a:r>
          </a:p>
          <a:p>
            <a:pPr algn="just">
              <a:lnSpc>
                <a:spcPct val="110000"/>
              </a:lnSpc>
              <a:spcBef>
                <a:spcPct val="50000"/>
              </a:spcBef>
            </a:pPr>
            <a:r>
              <a:rPr lang="pl-PL" altLang="pl-PL" sz="1600" b="1">
                <a:cs typeface="Times New Roman" pitchFamily="18" charset="0"/>
              </a:rPr>
              <a:t>8.    hartowanie </a:t>
            </a:r>
          </a:p>
          <a:p>
            <a:pPr algn="just">
              <a:lnSpc>
                <a:spcPct val="110000"/>
              </a:lnSpc>
              <a:spcBef>
                <a:spcPct val="50000"/>
              </a:spcBef>
            </a:pPr>
            <a:r>
              <a:rPr lang="pl-PL" altLang="pl-PL" sz="1600" b="1">
                <a:cs typeface="Times New Roman" pitchFamily="18" charset="0"/>
              </a:rPr>
              <a:t>9.    czyszczenie pow. chronionych pastą/usunięcie miedzi</a:t>
            </a:r>
          </a:p>
          <a:p>
            <a:pPr algn="just">
              <a:lnSpc>
                <a:spcPct val="110000"/>
              </a:lnSpc>
              <a:spcBef>
                <a:spcPct val="50000"/>
              </a:spcBef>
            </a:pPr>
            <a:r>
              <a:rPr lang="pl-PL" altLang="pl-PL" sz="1600" b="1">
                <a:cs typeface="Times New Roman" pitchFamily="18" charset="0"/>
              </a:rPr>
              <a:t>10.          prostowanie</a:t>
            </a:r>
          </a:p>
          <a:p>
            <a:pPr algn="just">
              <a:lnSpc>
                <a:spcPct val="110000"/>
              </a:lnSpc>
              <a:spcBef>
                <a:spcPct val="50000"/>
              </a:spcBef>
            </a:pPr>
            <a:r>
              <a:rPr lang="pl-PL" altLang="pl-PL" sz="1600" b="1">
                <a:cs typeface="Times New Roman" pitchFamily="18" charset="0"/>
              </a:rPr>
              <a:t>11.          poprawianie nakiełków</a:t>
            </a:r>
          </a:p>
          <a:p>
            <a:pPr algn="just">
              <a:lnSpc>
                <a:spcPct val="110000"/>
              </a:lnSpc>
              <a:spcBef>
                <a:spcPct val="50000"/>
              </a:spcBef>
            </a:pPr>
            <a:r>
              <a:rPr lang="pl-PL" altLang="pl-PL" sz="1600" b="1">
                <a:cs typeface="Times New Roman" pitchFamily="18" charset="0"/>
              </a:rPr>
              <a:t>12.          obróbka wykańczająca</a:t>
            </a:r>
          </a:p>
          <a:p>
            <a:pPr algn="just">
              <a:lnSpc>
                <a:spcPct val="110000"/>
              </a:lnSpc>
              <a:spcBef>
                <a:spcPct val="50000"/>
              </a:spcBef>
            </a:pPr>
            <a:r>
              <a:rPr lang="pl-PL" altLang="pl-PL" sz="1600" b="1">
                <a:cs typeface="Times New Roman" pitchFamily="18" charset="0"/>
              </a:rPr>
              <a:t>13.          obróbka wykańczająca bardzo dokładna</a:t>
            </a:r>
          </a:p>
          <a:p>
            <a:pPr algn="just">
              <a:lnSpc>
                <a:spcPct val="110000"/>
              </a:lnSpc>
              <a:spcBef>
                <a:spcPct val="50000"/>
              </a:spcBef>
            </a:pPr>
            <a:r>
              <a:rPr lang="pl-PL" altLang="pl-PL" sz="1600" b="1">
                <a:cs typeface="Times New Roman" pitchFamily="18" charset="0"/>
              </a:rPr>
              <a:t>14.          kontrola jakości</a:t>
            </a:r>
          </a:p>
          <a:p>
            <a:pPr>
              <a:spcBef>
                <a:spcPct val="50000"/>
              </a:spcBef>
            </a:pPr>
            <a:endParaRPr lang="pl-PL" altLang="pl-PL" sz="16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533400" y="304800"/>
            <a:ext cx="8077200" cy="5386388"/>
          </a:xfrm>
          <a:prstGeom prst="rect">
            <a:avLst/>
          </a:prstGeom>
          <a:noFill/>
          <a:ln w="9525">
            <a:noFill/>
            <a:miter lim="800000"/>
            <a:headEnd/>
            <a:tailEnd/>
          </a:ln>
        </p:spPr>
        <p:txBody>
          <a:bodyPr>
            <a:spAutoFit/>
          </a:bodyPr>
          <a:lstStyle/>
          <a:p>
            <a:pPr algn="just">
              <a:lnSpc>
                <a:spcPct val="130000"/>
              </a:lnSpc>
              <a:spcBef>
                <a:spcPct val="50000"/>
              </a:spcBef>
            </a:pPr>
            <a:r>
              <a:rPr lang="pl-PL" altLang="pl-PL" sz="2400" b="1">
                <a:cs typeface="Times New Roman" pitchFamily="18" charset="0"/>
              </a:rPr>
              <a:t>Zaletą w stosunku do poprzedniego procesu jest możliwość prowadzenia hartowania bezpośrednio po nawęglaniu co stwarza warunki do planowania OC w piecach przepływowych (tunelowych). Ponadto skraca się cykl OC i zmniejsza odkształcenia w skutek jednokrotnego oddziaływania termicznego. Wadą  procesu jest możliwość wystąpienia dużych ilości i wzrostu wielkości ziaren austenitu szczątkowego (jeśli OC została niewłaściwie opracowana)</a:t>
            </a:r>
            <a:r>
              <a:rPr lang="pl-PL" altLang="pl-PL" sz="2400" b="1" i="1">
                <a:cs typeface="Times New Roman" pitchFamily="18" charset="0"/>
              </a:rPr>
              <a:t> [mat. 18HGT, 30HGT ] </a:t>
            </a:r>
            <a:r>
              <a:rPr lang="pl-PL" altLang="pl-PL" sz="2400" b="1">
                <a:cs typeface="Times New Roman" pitchFamily="18" charset="0"/>
              </a:rPr>
              <a:t>– powstawanie mikropęknięć. </a:t>
            </a:r>
            <a:r>
              <a:rPr lang="en-US" altLang="pl-PL" sz="2400" b="1">
                <a:cs typeface="Times New Roman" pitchFamily="18" charset="0"/>
              </a:rPr>
              <a:t>Naw. 880-920 st. i hart. </a:t>
            </a:r>
            <a:r>
              <a:rPr lang="pl-PL" altLang="pl-PL" sz="2400" b="1">
                <a:cs typeface="Times New Roman" pitchFamily="18" charset="0"/>
              </a:rPr>
              <a:t>820 –840 st.</a:t>
            </a:r>
          </a:p>
          <a:p>
            <a:pPr>
              <a:spcBef>
                <a:spcPct val="50000"/>
              </a:spcBef>
            </a:pPr>
            <a:endParaRPr lang="pl-PL" altLang="pl-PL" sz="240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495300" y="149225"/>
            <a:ext cx="8153400" cy="6557963"/>
          </a:xfrm>
          <a:prstGeom prst="rect">
            <a:avLst/>
          </a:prstGeom>
          <a:noFill/>
          <a:ln w="9525">
            <a:noFill/>
            <a:miter lim="800000"/>
            <a:headEnd/>
            <a:tailEnd/>
          </a:ln>
        </p:spPr>
        <p:txBody>
          <a:bodyPr>
            <a:spAutoFit/>
          </a:bodyPr>
          <a:lstStyle/>
          <a:p>
            <a:pPr algn="ctr">
              <a:spcBef>
                <a:spcPct val="50000"/>
              </a:spcBef>
            </a:pPr>
            <a:r>
              <a:rPr lang="pl-PL" altLang="pl-PL" b="1" u="sng">
                <a:cs typeface="Times New Roman" pitchFamily="18" charset="0"/>
              </a:rPr>
              <a:t>Ramowy proces wału stopniowanego hartowanego</a:t>
            </a:r>
            <a:endParaRPr lang="pl-PL" altLang="pl-PL" b="1">
              <a:cs typeface="Times New Roman" pitchFamily="18" charset="0"/>
            </a:endParaRPr>
          </a:p>
          <a:p>
            <a:pPr algn="ctr">
              <a:spcBef>
                <a:spcPct val="50000"/>
              </a:spcBef>
            </a:pPr>
            <a:r>
              <a:rPr lang="pl-PL" altLang="pl-PL" b="1" i="1" u="sng">
                <a:cs typeface="Times New Roman" pitchFamily="18" charset="0"/>
              </a:rPr>
              <a:t>(na całej długości lub na niektórych powierzchniach)</a:t>
            </a:r>
            <a:endParaRPr lang="pl-PL" altLang="pl-PL" b="1">
              <a:cs typeface="Times New Roman" pitchFamily="18" charset="0"/>
            </a:endParaRPr>
          </a:p>
          <a:p>
            <a:pPr algn="ctr">
              <a:spcBef>
                <a:spcPct val="50000"/>
              </a:spcBef>
            </a:pPr>
            <a:r>
              <a:rPr lang="pl-PL" altLang="pl-PL" b="1" i="1" u="sng">
                <a:cs typeface="Times New Roman" pitchFamily="18" charset="0"/>
              </a:rPr>
              <a:t>[mat. do ulepszania]</a:t>
            </a:r>
            <a:endParaRPr lang="pl-PL" altLang="pl-PL" b="1">
              <a:cs typeface="Times New Roman" pitchFamily="18" charset="0"/>
            </a:endParaRPr>
          </a:p>
          <a:p>
            <a:pPr algn="ctr">
              <a:spcBef>
                <a:spcPct val="50000"/>
              </a:spcBef>
            </a:pPr>
            <a:endParaRPr lang="pl-PL" altLang="pl-PL" b="1">
              <a:cs typeface="Times New Roman" pitchFamily="18" charset="0"/>
            </a:endParaRPr>
          </a:p>
          <a:p>
            <a:pPr algn="just">
              <a:spcBef>
                <a:spcPct val="50000"/>
              </a:spcBef>
            </a:pPr>
            <a:r>
              <a:rPr lang="pl-PL" altLang="pl-PL" b="1">
                <a:cs typeface="Times New Roman" pitchFamily="18" charset="0"/>
              </a:rPr>
              <a:t>1.    przecinanie materiału</a:t>
            </a:r>
          </a:p>
          <a:p>
            <a:pPr algn="just">
              <a:spcBef>
                <a:spcPct val="50000"/>
              </a:spcBef>
            </a:pPr>
            <a:r>
              <a:rPr lang="pl-PL" altLang="pl-PL" b="1">
                <a:cs typeface="Times New Roman" pitchFamily="18" charset="0"/>
              </a:rPr>
              <a:t>2.    prostowanie</a:t>
            </a:r>
          </a:p>
          <a:p>
            <a:pPr algn="just">
              <a:spcBef>
                <a:spcPct val="50000"/>
              </a:spcBef>
            </a:pPr>
            <a:r>
              <a:rPr lang="pl-PL" altLang="pl-PL" b="1">
                <a:cs typeface="Times New Roman" pitchFamily="18" charset="0"/>
              </a:rPr>
              <a:t>3.    nakiełkowanie</a:t>
            </a:r>
          </a:p>
          <a:p>
            <a:pPr algn="just">
              <a:spcBef>
                <a:spcPct val="50000"/>
              </a:spcBef>
            </a:pPr>
            <a:r>
              <a:rPr lang="pl-PL" altLang="pl-PL" b="1">
                <a:cs typeface="Times New Roman" pitchFamily="18" charset="0"/>
              </a:rPr>
              <a:t>4.    obróbka zgrubna</a:t>
            </a:r>
          </a:p>
          <a:p>
            <a:pPr algn="just">
              <a:spcBef>
                <a:spcPct val="50000"/>
              </a:spcBef>
            </a:pPr>
            <a:r>
              <a:rPr lang="pl-PL" altLang="pl-PL" b="1">
                <a:cs typeface="Times New Roman" pitchFamily="18" charset="0"/>
              </a:rPr>
              <a:t>5.    obróbka kształtująca</a:t>
            </a:r>
          </a:p>
          <a:p>
            <a:pPr algn="just">
              <a:spcBef>
                <a:spcPct val="50000"/>
              </a:spcBef>
            </a:pPr>
            <a:r>
              <a:rPr lang="pl-PL" altLang="pl-PL" b="1">
                <a:cs typeface="Times New Roman" pitchFamily="18" charset="0"/>
              </a:rPr>
              <a:t>6.    hartowanie i odpuszczanie</a:t>
            </a:r>
          </a:p>
          <a:p>
            <a:pPr algn="just">
              <a:spcBef>
                <a:spcPct val="50000"/>
              </a:spcBef>
            </a:pPr>
            <a:r>
              <a:rPr lang="pl-PL" altLang="pl-PL" b="1">
                <a:cs typeface="Times New Roman" pitchFamily="18" charset="0"/>
              </a:rPr>
              <a:t>7.    prostowanie</a:t>
            </a:r>
          </a:p>
          <a:p>
            <a:pPr algn="just">
              <a:spcBef>
                <a:spcPct val="50000"/>
              </a:spcBef>
            </a:pPr>
            <a:r>
              <a:rPr lang="pl-PL" altLang="pl-PL" b="1">
                <a:cs typeface="Times New Roman" pitchFamily="18" charset="0"/>
              </a:rPr>
              <a:t>8.    poprawianie nakiełków</a:t>
            </a:r>
          </a:p>
          <a:p>
            <a:pPr algn="just">
              <a:spcBef>
                <a:spcPct val="50000"/>
              </a:spcBef>
            </a:pPr>
            <a:r>
              <a:rPr lang="pl-PL" altLang="pl-PL" b="1">
                <a:cs typeface="Times New Roman" pitchFamily="18" charset="0"/>
              </a:rPr>
              <a:t>9.    obróbka wykańczająca</a:t>
            </a:r>
          </a:p>
          <a:p>
            <a:pPr algn="just">
              <a:spcBef>
                <a:spcPct val="50000"/>
              </a:spcBef>
            </a:pPr>
            <a:r>
              <a:rPr lang="pl-PL" altLang="pl-PL" b="1">
                <a:cs typeface="Times New Roman" pitchFamily="18" charset="0"/>
              </a:rPr>
              <a:t>10.          obróbka bardzo dokładna</a:t>
            </a:r>
          </a:p>
          <a:p>
            <a:pPr algn="just">
              <a:spcBef>
                <a:spcPct val="50000"/>
              </a:spcBef>
            </a:pPr>
            <a:r>
              <a:rPr lang="pl-PL" altLang="pl-PL" b="1">
                <a:cs typeface="Times New Roman" pitchFamily="18" charset="0"/>
              </a:rPr>
              <a:t>11.          kontrola jakości</a:t>
            </a:r>
          </a:p>
          <a:p>
            <a:pPr>
              <a:spcBef>
                <a:spcPct val="50000"/>
              </a:spcBef>
            </a:pPr>
            <a:endParaRPr lang="pl-PL" altLang="pl-PL"/>
          </a:p>
        </p:txBody>
      </p:sp>
      <p:sp>
        <p:nvSpPr>
          <p:cNvPr id="197635" name="Text Box 3"/>
          <p:cNvSpPr txBox="1">
            <a:spLocks noChangeArrowheads="1"/>
          </p:cNvSpPr>
          <p:nvPr/>
        </p:nvSpPr>
        <p:spPr bwMode="auto">
          <a:xfrm>
            <a:off x="4572000" y="2971800"/>
            <a:ext cx="3810000" cy="2427288"/>
          </a:xfrm>
          <a:prstGeom prst="rect">
            <a:avLst/>
          </a:prstGeom>
          <a:noFill/>
          <a:ln w="9525">
            <a:noFill/>
            <a:miter lim="800000"/>
            <a:headEnd/>
            <a:tailEnd/>
          </a:ln>
        </p:spPr>
        <p:txBody>
          <a:bodyPr>
            <a:spAutoFit/>
          </a:bodyPr>
          <a:lstStyle/>
          <a:p>
            <a:pPr algn="just">
              <a:spcBef>
                <a:spcPct val="50000"/>
              </a:spcBef>
            </a:pPr>
            <a:r>
              <a:rPr lang="pl-PL" altLang="pl-PL" b="1">
                <a:cs typeface="Times New Roman" pitchFamily="18" charset="0"/>
              </a:rPr>
              <a:t>Rzadko wymaga się by wał był hartowany na całej długości. Najczęściej wybrane powierzchnie np. czopy – wtedy hartowanie indukcyjne lub metodą zastępczą - płomieniowe (palnikiem acetylenowo – tlenowym).</a:t>
            </a:r>
          </a:p>
          <a:p>
            <a:pPr>
              <a:spcBef>
                <a:spcPct val="50000"/>
              </a:spcBef>
            </a:pPr>
            <a:endParaRPr lang="pl-PL" altLang="pl-PL"/>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28600" y="204788"/>
            <a:ext cx="8229600" cy="6448425"/>
          </a:xfrm>
          <a:prstGeom prst="rect">
            <a:avLst/>
          </a:prstGeom>
          <a:noFill/>
          <a:ln w="9525">
            <a:noFill/>
            <a:miter lim="800000"/>
            <a:headEnd/>
            <a:tailEnd/>
          </a:ln>
        </p:spPr>
        <p:txBody>
          <a:bodyPr>
            <a:spAutoFit/>
          </a:bodyPr>
          <a:lstStyle/>
          <a:p>
            <a:pPr algn="ctr">
              <a:spcBef>
                <a:spcPct val="50000"/>
              </a:spcBef>
            </a:pPr>
            <a:r>
              <a:rPr lang="pl-PL" altLang="pl-PL" sz="1600" b="1" u="sng">
                <a:cs typeface="Times New Roman" pitchFamily="18" charset="0"/>
              </a:rPr>
              <a:t>Ramowy proces technologiczny wału stopniowanego, b.dokł.</a:t>
            </a:r>
            <a:endParaRPr lang="pl-PL" altLang="pl-PL" sz="1600" b="1">
              <a:cs typeface="Times New Roman" pitchFamily="18" charset="0"/>
            </a:endParaRPr>
          </a:p>
          <a:p>
            <a:pPr algn="ctr">
              <a:spcBef>
                <a:spcPct val="50000"/>
              </a:spcBef>
            </a:pPr>
            <a:r>
              <a:rPr lang="pl-PL" altLang="pl-PL" sz="1600" b="1" i="1" u="sng">
                <a:cs typeface="Times New Roman" pitchFamily="18" charset="0"/>
              </a:rPr>
              <a:t>(z obróbką cieplną wyżarzaniem odprężąjącym i stabilizowaniem)</a:t>
            </a:r>
            <a:endParaRPr lang="pl-PL" altLang="pl-PL" sz="1600" b="1">
              <a:cs typeface="Times New Roman" pitchFamily="18" charset="0"/>
            </a:endParaRPr>
          </a:p>
          <a:p>
            <a:pPr algn="just">
              <a:spcBef>
                <a:spcPct val="50000"/>
              </a:spcBef>
            </a:pPr>
            <a:r>
              <a:rPr lang="pl-PL" altLang="pl-PL" sz="1600" b="1">
                <a:cs typeface="Times New Roman" pitchFamily="18" charset="0"/>
              </a:rPr>
              <a:t>1.    przecinanie materiału</a:t>
            </a:r>
          </a:p>
          <a:p>
            <a:pPr algn="just">
              <a:spcBef>
                <a:spcPct val="50000"/>
              </a:spcBef>
            </a:pPr>
            <a:r>
              <a:rPr lang="pl-PL" altLang="pl-PL" sz="1600" b="1">
                <a:cs typeface="Times New Roman" pitchFamily="18" charset="0"/>
              </a:rPr>
              <a:t>2.    prostowanie</a:t>
            </a:r>
          </a:p>
          <a:p>
            <a:pPr algn="just">
              <a:spcBef>
                <a:spcPct val="50000"/>
              </a:spcBef>
            </a:pPr>
            <a:r>
              <a:rPr lang="pl-PL" altLang="pl-PL" sz="1600" b="1">
                <a:cs typeface="Times New Roman" pitchFamily="18" charset="0"/>
              </a:rPr>
              <a:t>3.    nakiełkowanie</a:t>
            </a:r>
          </a:p>
          <a:p>
            <a:pPr algn="just">
              <a:spcBef>
                <a:spcPct val="50000"/>
              </a:spcBef>
            </a:pPr>
            <a:r>
              <a:rPr lang="pl-PL" altLang="pl-PL" sz="1600" b="1">
                <a:cs typeface="Times New Roman" pitchFamily="18" charset="0"/>
              </a:rPr>
              <a:t>4.    obróbka zgrubna</a:t>
            </a:r>
          </a:p>
          <a:p>
            <a:pPr algn="just">
              <a:spcBef>
                <a:spcPct val="50000"/>
              </a:spcBef>
            </a:pPr>
            <a:r>
              <a:rPr lang="pl-PL" altLang="pl-PL" sz="1600" b="1">
                <a:cs typeface="Times New Roman" pitchFamily="18" charset="0"/>
              </a:rPr>
              <a:t>5.    wyżarzanie odprężające</a:t>
            </a:r>
          </a:p>
          <a:p>
            <a:pPr algn="just">
              <a:spcBef>
                <a:spcPct val="50000"/>
              </a:spcBef>
            </a:pPr>
            <a:r>
              <a:rPr lang="pl-PL" altLang="pl-PL" sz="1600" b="1">
                <a:cs typeface="Times New Roman" pitchFamily="18" charset="0"/>
              </a:rPr>
              <a:t>6.    obróbka kształtująca</a:t>
            </a:r>
          </a:p>
          <a:p>
            <a:pPr algn="just">
              <a:spcBef>
                <a:spcPct val="50000"/>
              </a:spcBef>
            </a:pPr>
            <a:r>
              <a:rPr lang="pl-PL" altLang="pl-PL" sz="1600" b="1">
                <a:cs typeface="Times New Roman" pitchFamily="18" charset="0"/>
              </a:rPr>
              <a:t>7.    stabilizowanie </a:t>
            </a:r>
            <a:r>
              <a:rPr lang="pl-PL" altLang="pl-PL" sz="1600" b="1" i="1">
                <a:cs typeface="Times New Roman" pitchFamily="18" charset="0"/>
              </a:rPr>
              <a:t>(w temp. 100 –160 st. przez kilka godzin)</a:t>
            </a:r>
            <a:endParaRPr lang="pl-PL" altLang="pl-PL" sz="1600" b="1">
              <a:cs typeface="Times New Roman" pitchFamily="18" charset="0"/>
            </a:endParaRPr>
          </a:p>
          <a:p>
            <a:pPr algn="just">
              <a:spcBef>
                <a:spcPct val="50000"/>
              </a:spcBef>
            </a:pPr>
            <a:r>
              <a:rPr lang="pl-PL" altLang="pl-PL" sz="1600" b="1">
                <a:cs typeface="Times New Roman" pitchFamily="18" charset="0"/>
              </a:rPr>
              <a:t>8.    obróbka wykańczająca wstępna</a:t>
            </a:r>
          </a:p>
          <a:p>
            <a:pPr algn="just">
              <a:spcBef>
                <a:spcPct val="50000"/>
              </a:spcBef>
            </a:pPr>
            <a:r>
              <a:rPr lang="pl-PL" altLang="pl-PL" sz="1600" b="1">
                <a:cs typeface="Times New Roman" pitchFamily="18" charset="0"/>
              </a:rPr>
              <a:t>9.    stabilizowanie</a:t>
            </a:r>
          </a:p>
          <a:p>
            <a:pPr algn="just">
              <a:spcBef>
                <a:spcPct val="50000"/>
              </a:spcBef>
            </a:pPr>
            <a:r>
              <a:rPr lang="pl-PL" altLang="pl-PL" sz="1600" b="1">
                <a:cs typeface="Times New Roman" pitchFamily="18" charset="0"/>
              </a:rPr>
              <a:t>10.          obróbka wykańczająca ostateczna</a:t>
            </a:r>
          </a:p>
          <a:p>
            <a:pPr algn="just">
              <a:spcBef>
                <a:spcPct val="50000"/>
              </a:spcBef>
            </a:pPr>
            <a:r>
              <a:rPr lang="pl-PL" altLang="pl-PL" sz="1600" b="1">
                <a:cs typeface="Times New Roman" pitchFamily="18" charset="0"/>
              </a:rPr>
              <a:t>11.          obróbka b. dokładna</a:t>
            </a:r>
          </a:p>
          <a:p>
            <a:pPr algn="just">
              <a:spcBef>
                <a:spcPct val="50000"/>
              </a:spcBef>
            </a:pPr>
            <a:r>
              <a:rPr lang="pl-PL" altLang="pl-PL" sz="1600" b="1">
                <a:cs typeface="Times New Roman" pitchFamily="18" charset="0"/>
              </a:rPr>
              <a:t>12.          kontrola jakości</a:t>
            </a:r>
          </a:p>
          <a:p>
            <a:pPr algn="just">
              <a:spcBef>
                <a:spcPct val="50000"/>
              </a:spcBef>
            </a:pPr>
            <a:r>
              <a:rPr lang="pl-PL" altLang="pl-PL" sz="1600" b="1">
                <a:cs typeface="Times New Roman" pitchFamily="18" charset="0"/>
              </a:rPr>
              <a:t> </a:t>
            </a:r>
          </a:p>
          <a:p>
            <a:pPr algn="just">
              <a:spcBef>
                <a:spcPct val="50000"/>
              </a:spcBef>
            </a:pPr>
            <a:r>
              <a:rPr lang="pl-PL" altLang="pl-PL" sz="1600" b="1">
                <a:cs typeface="Times New Roman" pitchFamily="18" charset="0"/>
              </a:rPr>
              <a:t>Typowy ramowy proces dla części  maszyn bardzo dokładnych jak np. śruby pociągowe i wrzeciona obrabiarek.</a:t>
            </a:r>
          </a:p>
          <a:p>
            <a:pPr>
              <a:spcBef>
                <a:spcPct val="50000"/>
              </a:spcBef>
            </a:pPr>
            <a:endParaRPr lang="pl-PL" altLang="pl-PL" sz="160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685800" y="142875"/>
            <a:ext cx="8229600" cy="6570663"/>
          </a:xfrm>
          <a:prstGeom prst="rect">
            <a:avLst/>
          </a:prstGeom>
          <a:noFill/>
          <a:ln w="9525">
            <a:noFill/>
            <a:miter lim="800000"/>
            <a:headEnd/>
            <a:tailEnd/>
          </a:ln>
        </p:spPr>
        <p:txBody>
          <a:bodyPr>
            <a:spAutoFit/>
          </a:bodyPr>
          <a:lstStyle/>
          <a:p>
            <a:pPr algn="ctr">
              <a:spcBef>
                <a:spcPct val="50000"/>
              </a:spcBef>
            </a:pPr>
            <a:r>
              <a:rPr lang="pl-PL" altLang="pl-PL" sz="1600" b="1" u="sng">
                <a:cs typeface="Times New Roman" pitchFamily="18" charset="0"/>
              </a:rPr>
              <a:t>Ramowy proces technologiczny wału stopniowanego</a:t>
            </a:r>
            <a:endParaRPr lang="pl-PL" altLang="pl-PL" sz="1600" b="1">
              <a:cs typeface="Times New Roman" pitchFamily="18" charset="0"/>
            </a:endParaRPr>
          </a:p>
          <a:p>
            <a:pPr algn="ctr">
              <a:spcBef>
                <a:spcPct val="50000"/>
              </a:spcBef>
            </a:pPr>
            <a:r>
              <a:rPr lang="pl-PL" altLang="pl-PL" sz="1600" b="1" u="sng">
                <a:cs typeface="Times New Roman" pitchFamily="18" charset="0"/>
              </a:rPr>
              <a:t>z otworem osiowym</a:t>
            </a:r>
            <a:endParaRPr lang="pl-PL" altLang="pl-PL" sz="1600" b="1">
              <a:cs typeface="Times New Roman" pitchFamily="18" charset="0"/>
            </a:endParaRPr>
          </a:p>
          <a:p>
            <a:pPr algn="just">
              <a:spcBef>
                <a:spcPct val="50000"/>
              </a:spcBef>
            </a:pPr>
            <a:r>
              <a:rPr lang="pl-PL" altLang="pl-PL" sz="1600" b="1">
                <a:cs typeface="Times New Roman" pitchFamily="18" charset="0"/>
              </a:rPr>
              <a:t>1.    przecinanie materiału</a:t>
            </a:r>
          </a:p>
          <a:p>
            <a:pPr algn="just">
              <a:spcBef>
                <a:spcPct val="50000"/>
              </a:spcBef>
            </a:pPr>
            <a:r>
              <a:rPr lang="pl-PL" altLang="pl-PL" sz="1600" b="1">
                <a:cs typeface="Times New Roman" pitchFamily="18" charset="0"/>
              </a:rPr>
              <a:t>2.    prostowanie</a:t>
            </a:r>
          </a:p>
          <a:p>
            <a:pPr algn="just">
              <a:spcBef>
                <a:spcPct val="50000"/>
              </a:spcBef>
            </a:pPr>
            <a:r>
              <a:rPr lang="pl-PL" altLang="pl-PL" sz="1600" b="1">
                <a:cs typeface="Times New Roman" pitchFamily="18" charset="0"/>
              </a:rPr>
              <a:t>3.    nakiełkowanie (?)</a:t>
            </a:r>
          </a:p>
          <a:p>
            <a:pPr algn="just">
              <a:spcBef>
                <a:spcPct val="50000"/>
              </a:spcBef>
            </a:pPr>
            <a:r>
              <a:rPr lang="pl-PL" altLang="pl-PL" sz="1600" b="1">
                <a:cs typeface="Times New Roman" pitchFamily="18" charset="0"/>
              </a:rPr>
              <a:t>4.    obróbka zgrubna</a:t>
            </a:r>
          </a:p>
          <a:p>
            <a:pPr algn="just">
              <a:spcBef>
                <a:spcPct val="50000"/>
              </a:spcBef>
            </a:pPr>
            <a:r>
              <a:rPr lang="pl-PL" altLang="pl-PL" sz="1600" b="1">
                <a:cs typeface="Times New Roman" pitchFamily="18" charset="0"/>
              </a:rPr>
              <a:t>5.    wykonanie otworu osiowego</a:t>
            </a:r>
          </a:p>
          <a:p>
            <a:pPr algn="just">
              <a:spcBef>
                <a:spcPct val="50000"/>
              </a:spcBef>
            </a:pPr>
            <a:r>
              <a:rPr lang="pl-PL" altLang="pl-PL" sz="1600" b="1">
                <a:cs typeface="Times New Roman" pitchFamily="18" charset="0"/>
              </a:rPr>
              <a:t>6.    wykonanie baz obrobkowych do wykonania obr. kształtującej</a:t>
            </a:r>
          </a:p>
          <a:p>
            <a:pPr algn="just">
              <a:spcBef>
                <a:spcPct val="50000"/>
              </a:spcBef>
            </a:pPr>
            <a:r>
              <a:rPr lang="pl-PL" altLang="pl-PL" sz="1600" b="1">
                <a:cs typeface="Times New Roman" pitchFamily="18" charset="0"/>
              </a:rPr>
              <a:t>7.    obróbka kształtująca</a:t>
            </a:r>
          </a:p>
          <a:p>
            <a:pPr algn="just">
              <a:spcBef>
                <a:spcPct val="50000"/>
              </a:spcBef>
            </a:pPr>
            <a:r>
              <a:rPr lang="pl-PL" altLang="pl-PL" sz="1600" b="1">
                <a:cs typeface="Times New Roman" pitchFamily="18" charset="0"/>
              </a:rPr>
              <a:t>8.    obróbka pow. stożkowych i kształtowych</a:t>
            </a:r>
          </a:p>
          <a:p>
            <a:pPr algn="just">
              <a:spcBef>
                <a:spcPct val="50000"/>
              </a:spcBef>
            </a:pPr>
            <a:r>
              <a:rPr lang="pl-PL" altLang="pl-PL" sz="1600" b="1">
                <a:cs typeface="Times New Roman" pitchFamily="18" charset="0"/>
              </a:rPr>
              <a:t>9.    frezowanie rowków wpustowych</a:t>
            </a:r>
          </a:p>
          <a:p>
            <a:pPr algn="just">
              <a:spcBef>
                <a:spcPct val="50000"/>
              </a:spcBef>
            </a:pPr>
            <a:r>
              <a:rPr lang="pl-PL" altLang="pl-PL" sz="1600" b="1">
                <a:cs typeface="Times New Roman" pitchFamily="18" charset="0"/>
              </a:rPr>
              <a:t>10.          frezowanie wielowypustów</a:t>
            </a:r>
          </a:p>
          <a:p>
            <a:pPr algn="just">
              <a:spcBef>
                <a:spcPct val="50000"/>
              </a:spcBef>
            </a:pPr>
            <a:r>
              <a:rPr lang="pl-PL" altLang="pl-PL" sz="1600" b="1">
                <a:cs typeface="Times New Roman" pitchFamily="18" charset="0"/>
              </a:rPr>
              <a:t>11.          wyk. gwintów na zewn. pow. walcowych</a:t>
            </a:r>
          </a:p>
          <a:p>
            <a:pPr algn="just">
              <a:spcBef>
                <a:spcPct val="50000"/>
              </a:spcBef>
            </a:pPr>
            <a:r>
              <a:rPr lang="pl-PL" altLang="pl-PL" sz="1600" b="1">
                <a:cs typeface="Times New Roman" pitchFamily="18" charset="0"/>
              </a:rPr>
              <a:t>12.          wyk. otworów poprzecznych</a:t>
            </a:r>
          </a:p>
          <a:p>
            <a:pPr algn="just">
              <a:spcBef>
                <a:spcPct val="50000"/>
              </a:spcBef>
            </a:pPr>
            <a:r>
              <a:rPr lang="pl-PL" altLang="pl-PL" sz="1600" b="1">
                <a:cs typeface="Times New Roman" pitchFamily="18" charset="0"/>
              </a:rPr>
              <a:t>13.          obróbka wykańczająca</a:t>
            </a:r>
          </a:p>
          <a:p>
            <a:pPr algn="just">
              <a:spcBef>
                <a:spcPct val="50000"/>
              </a:spcBef>
            </a:pPr>
            <a:r>
              <a:rPr lang="pl-PL" altLang="pl-PL" sz="1600" b="1">
                <a:cs typeface="Times New Roman" pitchFamily="18" charset="0"/>
              </a:rPr>
              <a:t>14.          obróbka b. dokł.</a:t>
            </a:r>
          </a:p>
          <a:p>
            <a:pPr algn="just">
              <a:spcBef>
                <a:spcPct val="50000"/>
              </a:spcBef>
            </a:pPr>
            <a:r>
              <a:rPr lang="pl-PL" altLang="pl-PL" sz="1600" b="1">
                <a:cs typeface="Times New Roman" pitchFamily="18" charset="0"/>
              </a:rPr>
              <a:t>15.          kontrola jakości</a:t>
            </a:r>
          </a:p>
          <a:p>
            <a:pPr>
              <a:spcBef>
                <a:spcPct val="50000"/>
              </a:spcBef>
            </a:pPr>
            <a:endParaRPr lang="pl-PL" altLang="pl-PL" sz="160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952500" y="0"/>
            <a:ext cx="7239000" cy="3925888"/>
          </a:xfrm>
          <a:prstGeom prst="rect">
            <a:avLst/>
          </a:prstGeom>
          <a:noFill/>
          <a:ln w="9525">
            <a:noFill/>
            <a:miter lim="800000"/>
            <a:headEnd/>
            <a:tailEnd/>
          </a:ln>
        </p:spPr>
        <p:txBody>
          <a:bodyPr>
            <a:spAutoFit/>
          </a:bodyPr>
          <a:lstStyle/>
          <a:p>
            <a:pPr algn="just">
              <a:spcBef>
                <a:spcPct val="50000"/>
              </a:spcBef>
            </a:pPr>
            <a:r>
              <a:rPr lang="pl-PL" altLang="pl-PL" sz="2400" b="1">
                <a:cs typeface="Times New Roman" pitchFamily="18" charset="0"/>
              </a:rPr>
              <a:t>Wykonanie otworu osiowego – (otw. długie – l/d&gt;8) – na obrabiarkach do długich otworów:</a:t>
            </a:r>
          </a:p>
          <a:p>
            <a:pPr algn="just">
              <a:spcBef>
                <a:spcPct val="50000"/>
              </a:spcBef>
            </a:pPr>
            <a:r>
              <a:rPr lang="pl-PL" altLang="pl-PL" sz="2400">
                <a:cs typeface="Times New Roman" pitchFamily="18" charset="0"/>
              </a:rPr>
              <a:t>-         </a:t>
            </a:r>
            <a:r>
              <a:rPr lang="pl-PL" altLang="pl-PL" sz="2400" b="1">
                <a:cs typeface="Times New Roman" pitchFamily="18" charset="0"/>
              </a:rPr>
              <a:t>klasy dokł. 9 – 11  a nawet 7 – 9, chropowatość 1,2&gt;Ra&gt;0,16</a:t>
            </a:r>
          </a:p>
          <a:p>
            <a:pPr algn="just">
              <a:spcBef>
                <a:spcPct val="50000"/>
              </a:spcBef>
            </a:pPr>
            <a:r>
              <a:rPr lang="pl-PL" altLang="pl-PL" sz="2400">
                <a:cs typeface="Times New Roman" pitchFamily="18" charset="0"/>
              </a:rPr>
              <a:t>-         </a:t>
            </a:r>
            <a:r>
              <a:rPr lang="pl-PL" altLang="pl-PL" sz="2400" b="1">
                <a:cs typeface="Times New Roman" pitchFamily="18" charset="0"/>
              </a:rPr>
              <a:t>odchyłka kołowości do 2 </a:t>
            </a:r>
            <a:r>
              <a:rPr lang="pl-PL" altLang="pl-PL" sz="2400" b="1">
                <a:cs typeface="Times New Roman" pitchFamily="18" charset="0"/>
                <a:sym typeface="Symbol" pitchFamily="18" charset="2"/>
              </a:rPr>
              <a:t></a:t>
            </a:r>
            <a:r>
              <a:rPr lang="pl-PL" altLang="pl-PL" sz="2400" b="1">
                <a:cs typeface="Times New Roman" pitchFamily="18" charset="0"/>
              </a:rPr>
              <a:t>m, prostoliniowość 0,01 – 0,05.</a:t>
            </a:r>
          </a:p>
          <a:p>
            <a:pPr>
              <a:spcBef>
                <a:spcPct val="50000"/>
              </a:spcBef>
            </a:pPr>
            <a:r>
              <a:rPr lang="pl-PL" altLang="pl-PL" sz="2400" b="1">
                <a:cs typeface="Times New Roman" pitchFamily="18" charset="0"/>
              </a:rPr>
              <a:t>Narzędzia: wiertła lufowe, wiertła systemu BTA, wiertła płytkowe, wiertła trepanacyjne (rdzeniowe), wiertło do wiercenia ejektorowego.</a:t>
            </a:r>
            <a:r>
              <a:rPr lang="pl-PL" altLang="pl-PL" sz="2400" b="1"/>
              <a:t> </a:t>
            </a:r>
          </a:p>
        </p:txBody>
      </p:sp>
      <p:pic>
        <p:nvPicPr>
          <p:cNvPr id="200707" name="Picture 3" descr="D:\Dane\TBM\TBM_wykład\Prezentacja_tbm\Wiertła.jpg"/>
          <p:cNvPicPr>
            <a:picLocks noChangeAspect="1" noChangeArrowheads="1"/>
          </p:cNvPicPr>
          <p:nvPr/>
        </p:nvPicPr>
        <p:blipFill>
          <a:blip r:embed="rId2" cstate="print"/>
          <a:srcRect/>
          <a:stretch>
            <a:fillRect/>
          </a:stretch>
        </p:blipFill>
        <p:spPr bwMode="auto">
          <a:xfrm>
            <a:off x="1971675" y="4267200"/>
            <a:ext cx="5200650" cy="244633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304800" y="762000"/>
            <a:ext cx="8534400" cy="5151438"/>
          </a:xfrm>
          <a:prstGeom prst="rect">
            <a:avLst/>
          </a:prstGeom>
          <a:noFill/>
          <a:ln w="9525">
            <a:noFill/>
            <a:miter lim="800000"/>
            <a:headEnd/>
            <a:tailEnd/>
          </a:ln>
        </p:spPr>
        <p:txBody>
          <a:bodyPr>
            <a:spAutoFit/>
          </a:bodyPr>
          <a:lstStyle/>
          <a:p>
            <a:pPr algn="ctr">
              <a:spcBef>
                <a:spcPct val="50000"/>
              </a:spcBef>
            </a:pPr>
            <a:r>
              <a:rPr lang="pl-PL" altLang="pl-PL" sz="2800" b="1">
                <a:latin typeface="Arial" charset="0"/>
                <a:cs typeface="Times New Roman" pitchFamily="18" charset="0"/>
              </a:rPr>
              <a:t>Tradycyjny sposób projektowania</a:t>
            </a:r>
            <a:r>
              <a:rPr lang="pl-PL" altLang="pl-PL" sz="2800" b="1">
                <a:latin typeface="Arial" charset="0"/>
              </a:rPr>
              <a:t/>
            </a:r>
            <a:br>
              <a:rPr lang="pl-PL" altLang="pl-PL" sz="2800" b="1">
                <a:latin typeface="Arial" charset="0"/>
              </a:rPr>
            </a:br>
            <a:r>
              <a:rPr lang="pl-PL" altLang="pl-PL" sz="2800" b="1">
                <a:latin typeface="Arial" charset="0"/>
                <a:cs typeface="Times New Roman" pitchFamily="18" charset="0"/>
              </a:rPr>
              <a:t> procesu technologicznego</a:t>
            </a:r>
            <a:endParaRPr lang="pl-PL" altLang="pl-PL" sz="2800" b="1">
              <a:latin typeface="Arial" charset="0"/>
            </a:endParaRPr>
          </a:p>
          <a:p>
            <a:pPr algn="ctr">
              <a:spcBef>
                <a:spcPct val="50000"/>
              </a:spcBef>
            </a:pPr>
            <a:endParaRPr lang="pl-PL" altLang="pl-PL" sz="2400" b="1">
              <a:latin typeface="Arial" charset="0"/>
            </a:endParaRPr>
          </a:p>
          <a:p>
            <a:pPr>
              <a:spcBef>
                <a:spcPct val="50000"/>
              </a:spcBef>
            </a:pPr>
            <a:r>
              <a:rPr lang="pl-PL" altLang="pl-PL" sz="2000" b="1">
                <a:latin typeface="Arial" charset="0"/>
                <a:cs typeface="Times New Roman" pitchFamily="18" charset="0"/>
              </a:rPr>
              <a:t>Wspó</a:t>
            </a:r>
            <a:r>
              <a:rPr lang="pl-PL" altLang="pl-PL" sz="2000" b="1">
                <a:latin typeface="Arial" charset="0"/>
              </a:rPr>
              <a:t>ł</a:t>
            </a:r>
            <a:r>
              <a:rPr lang="pl-PL" altLang="pl-PL" sz="2000" b="1">
                <a:latin typeface="Arial" charset="0"/>
                <a:cs typeface="Times New Roman" pitchFamily="18" charset="0"/>
              </a:rPr>
              <a:t>czesne podej</a:t>
            </a:r>
            <a:r>
              <a:rPr lang="pl-PL" altLang="pl-PL" sz="2000" b="1">
                <a:latin typeface="Arial" charset="0"/>
              </a:rPr>
              <a:t>ś</a:t>
            </a:r>
            <a:r>
              <a:rPr lang="pl-PL" altLang="pl-PL" sz="2000" b="1">
                <a:latin typeface="Arial" charset="0"/>
                <a:cs typeface="Times New Roman" pitchFamily="18" charset="0"/>
              </a:rPr>
              <a:t>cie do projektowania procesu technologicznego:</a:t>
            </a:r>
          </a:p>
          <a:p>
            <a:pPr>
              <a:spcBef>
                <a:spcPct val="50000"/>
              </a:spcBef>
            </a:pPr>
            <a:r>
              <a:rPr lang="pl-PL" altLang="pl-PL" sz="2000" b="1">
                <a:latin typeface="Arial" charset="0"/>
              </a:rPr>
              <a:t>	</a:t>
            </a:r>
            <a:r>
              <a:rPr lang="pl-PL" altLang="pl-PL" sz="2000" b="1">
                <a:latin typeface="Arial" charset="0"/>
                <a:cs typeface="Times New Roman" pitchFamily="18" charset="0"/>
              </a:rPr>
              <a:t>-</a:t>
            </a:r>
            <a:r>
              <a:rPr lang="pl-PL" altLang="pl-PL" sz="2000" b="1">
                <a:latin typeface="Arial" charset="0"/>
              </a:rPr>
              <a:t> </a:t>
            </a:r>
            <a:r>
              <a:rPr lang="pl-PL" altLang="pl-PL" sz="2000" b="1">
                <a:latin typeface="Arial" charset="0"/>
                <a:cs typeface="Times New Roman" pitchFamily="18" charset="0"/>
              </a:rPr>
              <a:t>projektowanie wspó</a:t>
            </a:r>
            <a:r>
              <a:rPr lang="pl-PL" altLang="pl-PL" sz="2000" b="1">
                <a:latin typeface="Arial" charset="0"/>
              </a:rPr>
              <a:t>ł</a:t>
            </a:r>
            <a:r>
              <a:rPr lang="pl-PL" altLang="pl-PL" sz="2000" b="1">
                <a:latin typeface="Arial" charset="0"/>
                <a:cs typeface="Times New Roman" pitchFamily="18" charset="0"/>
              </a:rPr>
              <a:t>bie</a:t>
            </a:r>
            <a:r>
              <a:rPr lang="pl-PL" altLang="pl-PL" sz="2000" b="1">
                <a:latin typeface="Arial" charset="0"/>
              </a:rPr>
              <a:t>ż</a:t>
            </a:r>
            <a:r>
              <a:rPr lang="pl-PL" altLang="pl-PL" sz="2000" b="1">
                <a:latin typeface="Arial" charset="0"/>
                <a:cs typeface="Times New Roman" pitchFamily="18" charset="0"/>
              </a:rPr>
              <a:t>ne (concurrent engineering) </a:t>
            </a:r>
            <a:r>
              <a:rPr lang="pl-PL" altLang="pl-PL" sz="2000" b="1">
                <a:latin typeface="Arial" charset="0"/>
              </a:rPr>
              <a:t/>
            </a:r>
            <a:br>
              <a:rPr lang="pl-PL" altLang="pl-PL" sz="2000" b="1">
                <a:latin typeface="Arial" charset="0"/>
              </a:rPr>
            </a:br>
            <a:r>
              <a:rPr lang="pl-PL" altLang="pl-PL" sz="2000" b="1">
                <a:latin typeface="Arial" charset="0"/>
              </a:rPr>
              <a:t>	  </a:t>
            </a:r>
            <a:r>
              <a:rPr lang="pl-PL" altLang="pl-PL" sz="2000" b="1">
                <a:latin typeface="Arial" charset="0"/>
                <a:cs typeface="Times New Roman" pitchFamily="18" charset="0"/>
              </a:rPr>
              <a:t>z wykorzystaniem systemów CAD, CAD/CAM, </a:t>
            </a:r>
            <a:r>
              <a:rPr lang="pl-PL" altLang="pl-PL" sz="2000" b="1">
                <a:latin typeface="Arial" charset="0"/>
              </a:rPr>
              <a:t>	 	 	</a:t>
            </a:r>
            <a:r>
              <a:rPr lang="pl-PL" altLang="pl-PL" sz="2000" b="1">
                <a:latin typeface="Arial" charset="0"/>
                <a:cs typeface="Times New Roman" pitchFamily="18" charset="0"/>
              </a:rPr>
              <a:t>CAD/CAM/CAE.</a:t>
            </a:r>
          </a:p>
          <a:p>
            <a:pPr algn="just">
              <a:spcBef>
                <a:spcPct val="50000"/>
              </a:spcBef>
            </a:pPr>
            <a:r>
              <a:rPr lang="pl-PL" altLang="pl-PL" sz="2000" b="1">
                <a:latin typeface="Arial" charset="0"/>
              </a:rPr>
              <a:t>	</a:t>
            </a:r>
            <a:r>
              <a:rPr lang="en-US" altLang="pl-PL" sz="2000" b="1">
                <a:latin typeface="Arial" charset="0"/>
                <a:cs typeface="Times New Roman" pitchFamily="18" charset="0"/>
              </a:rPr>
              <a:t>- </a:t>
            </a:r>
            <a:r>
              <a:rPr lang="pl-PL" altLang="pl-PL" sz="2000" b="1">
                <a:latin typeface="Arial" charset="0"/>
              </a:rPr>
              <a:t>CAP, CAPP, CAPP&amp;C, PPC</a:t>
            </a:r>
          </a:p>
          <a:p>
            <a:pPr lvl="2" algn="just">
              <a:spcBef>
                <a:spcPct val="50000"/>
              </a:spcBef>
              <a:buFontTx/>
              <a:buChar char="-"/>
            </a:pPr>
            <a:r>
              <a:rPr lang="pl-PL" altLang="pl-PL" sz="2000" b="1">
                <a:latin typeface="Arial" charset="0"/>
              </a:rPr>
              <a:t> CIM (ang. Computer Integrated Manufacturing)</a:t>
            </a:r>
          </a:p>
          <a:p>
            <a:pPr lvl="2" algn="just">
              <a:spcBef>
                <a:spcPct val="50000"/>
              </a:spcBef>
              <a:buFontTx/>
              <a:buChar char="-"/>
            </a:pPr>
            <a:r>
              <a:rPr lang="pl-PL" altLang="pl-PL" sz="2000" b="1">
                <a:latin typeface="Arial" charset="0"/>
              </a:rPr>
              <a:t> </a:t>
            </a:r>
            <a:r>
              <a:rPr lang="en-US" altLang="pl-PL" sz="2000" b="1">
                <a:latin typeface="Arial" charset="0"/>
                <a:cs typeface="Times New Roman" pitchFamily="18" charset="0"/>
              </a:rPr>
              <a:t>JIT (just in time)</a:t>
            </a:r>
            <a:r>
              <a:rPr lang="pl-PL" altLang="pl-PL" sz="2000" b="1">
                <a:latin typeface="Arial" charset="0"/>
              </a:rPr>
              <a:t> </a:t>
            </a:r>
          </a:p>
          <a:p>
            <a:pPr lvl="2" algn="just">
              <a:spcBef>
                <a:spcPct val="50000"/>
              </a:spcBef>
              <a:buFontTx/>
              <a:buChar char="-"/>
            </a:pPr>
            <a:r>
              <a:rPr lang="pl-PL" altLang="pl-PL" sz="2000" b="1">
                <a:latin typeface="Arial" charset="0"/>
              </a:rPr>
              <a:t> </a:t>
            </a:r>
            <a:r>
              <a:rPr lang="pl-PL" altLang="pl-PL" sz="2000" b="1">
                <a:latin typeface="Arial" charset="0"/>
                <a:cs typeface="Times New Roman" pitchFamily="18" charset="0"/>
              </a:rPr>
              <a:t>Szybkie</a:t>
            </a:r>
            <a:r>
              <a:rPr lang="pl-PL" altLang="pl-PL" sz="2000" b="1">
                <a:latin typeface="Arial" charset="0"/>
              </a:rPr>
              <a:t> </a:t>
            </a:r>
            <a:r>
              <a:rPr lang="pl-PL" altLang="pl-PL" sz="2000" b="1">
                <a:latin typeface="Arial" charset="0"/>
                <a:cs typeface="Times New Roman" pitchFamily="18" charset="0"/>
              </a:rPr>
              <a:t>prototypowanie (</a:t>
            </a:r>
            <a:r>
              <a:rPr lang="pl-PL" altLang="pl-PL" sz="2000" b="1">
                <a:latin typeface="Arial" charset="0"/>
              </a:rPr>
              <a:t>R</a:t>
            </a:r>
            <a:r>
              <a:rPr lang="pl-PL" altLang="pl-PL" sz="2000" b="1">
                <a:latin typeface="Arial" charset="0"/>
                <a:cs typeface="Times New Roman" pitchFamily="18" charset="0"/>
              </a:rPr>
              <a:t>apid </a:t>
            </a:r>
            <a:r>
              <a:rPr lang="pl-PL" altLang="pl-PL" sz="2000" b="1">
                <a:latin typeface="Arial" charset="0"/>
              </a:rPr>
              <a:t>P</a:t>
            </a:r>
            <a:r>
              <a:rPr lang="pl-PL" altLang="pl-PL" sz="2000" b="1">
                <a:latin typeface="Arial" charset="0"/>
                <a:cs typeface="Times New Roman" pitchFamily="18" charset="0"/>
              </a:rPr>
              <a:t>rototyping</a:t>
            </a:r>
            <a:r>
              <a:rPr lang="pl-PL" altLang="pl-PL" sz="2000" b="1">
                <a:latin typeface="Arial" charset="0"/>
              </a:rPr>
              <a:t>/Rapid Tooling</a:t>
            </a:r>
            <a:r>
              <a:rPr lang="pl-PL" altLang="pl-PL" sz="2000" b="1">
                <a:latin typeface="Arial" charset="0"/>
                <a:cs typeface="Times New Roman" pitchFamily="18" charset="0"/>
              </a:rPr>
              <a:t>)</a:t>
            </a:r>
            <a:r>
              <a:rPr lang="pl-PL" altLang="pl-PL" sz="2000" b="1">
                <a:latin typeface="Arial" charset="0"/>
              </a:rPr>
              <a:t>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4"/>
          <p:cNvSpPr txBox="1">
            <a:spLocks noChangeArrowheads="1"/>
          </p:cNvSpPr>
          <p:nvPr/>
        </p:nvSpPr>
        <p:spPr bwMode="auto">
          <a:xfrm>
            <a:off x="990600" y="631825"/>
            <a:ext cx="7162800" cy="5594350"/>
          </a:xfrm>
          <a:prstGeom prst="rect">
            <a:avLst/>
          </a:prstGeom>
          <a:noFill/>
          <a:ln w="9525">
            <a:noFill/>
            <a:miter lim="800000"/>
            <a:headEnd/>
            <a:tailEnd/>
          </a:ln>
        </p:spPr>
        <p:txBody>
          <a:bodyPr>
            <a:spAutoFit/>
          </a:bodyPr>
          <a:lstStyle/>
          <a:p>
            <a:pPr algn="ctr">
              <a:spcBef>
                <a:spcPct val="50000"/>
              </a:spcBef>
            </a:pPr>
            <a:r>
              <a:rPr lang="pl-PL" altLang="pl-PL" b="1" u="sng">
                <a:cs typeface="Times New Roman" pitchFamily="18" charset="0"/>
              </a:rPr>
              <a:t>Ramowy proces technologiczny tulei i tarczy z bazowaniem na otworze</a:t>
            </a:r>
            <a:endParaRPr lang="pl-PL" altLang="pl-PL" b="1">
              <a:cs typeface="Times New Roman" pitchFamily="18" charset="0"/>
            </a:endParaRPr>
          </a:p>
          <a:p>
            <a:pPr algn="just">
              <a:spcBef>
                <a:spcPct val="50000"/>
              </a:spcBef>
            </a:pPr>
            <a:r>
              <a:rPr lang="pl-PL" altLang="pl-PL" b="1">
                <a:cs typeface="Times New Roman" pitchFamily="18" charset="0"/>
              </a:rPr>
              <a:t>1.        obróbka zgrubna lub zgr. i kształtująca pow. zewn. i wykonanie otworu wstępnie lub na gotowo,</a:t>
            </a:r>
          </a:p>
          <a:p>
            <a:pPr algn="just">
              <a:spcBef>
                <a:spcPct val="50000"/>
              </a:spcBef>
            </a:pPr>
            <a:r>
              <a:rPr lang="pl-PL" altLang="pl-PL" b="1">
                <a:cs typeface="Times New Roman" pitchFamily="18" charset="0"/>
              </a:rPr>
              <a:t>2.        obróbka wykańczająca otworu,</a:t>
            </a:r>
          </a:p>
          <a:p>
            <a:pPr algn="just">
              <a:spcBef>
                <a:spcPct val="50000"/>
              </a:spcBef>
            </a:pPr>
            <a:r>
              <a:rPr lang="pl-PL" altLang="pl-PL" b="1">
                <a:cs typeface="Times New Roman" pitchFamily="18" charset="0"/>
              </a:rPr>
              <a:t>3.        obróbka rowka wpustowego lub wielowypustu w  otworze,</a:t>
            </a:r>
          </a:p>
          <a:p>
            <a:pPr algn="just">
              <a:spcBef>
                <a:spcPct val="50000"/>
              </a:spcBef>
            </a:pPr>
            <a:r>
              <a:rPr lang="pl-PL" altLang="pl-PL" b="1">
                <a:cs typeface="Times New Roman" pitchFamily="18" charset="0"/>
              </a:rPr>
              <a:t>4.        obróbka kształtująca pow. zewn. z bazowaniem na otworze,</a:t>
            </a:r>
          </a:p>
          <a:p>
            <a:pPr algn="just">
              <a:spcBef>
                <a:spcPct val="50000"/>
              </a:spcBef>
            </a:pPr>
            <a:r>
              <a:rPr lang="pl-PL" altLang="pl-PL" b="1">
                <a:cs typeface="Times New Roman" pitchFamily="18" charset="0"/>
              </a:rPr>
              <a:t>5.        frezowanie rowków wpustowych  na pow. zewnętrznych,</a:t>
            </a:r>
          </a:p>
          <a:p>
            <a:pPr algn="just">
              <a:spcBef>
                <a:spcPct val="50000"/>
              </a:spcBef>
            </a:pPr>
            <a:r>
              <a:rPr lang="pl-PL" altLang="pl-PL" b="1">
                <a:cs typeface="Times New Roman" pitchFamily="18" charset="0"/>
              </a:rPr>
              <a:t>6.        wykonanie wielowypustów,</a:t>
            </a:r>
          </a:p>
          <a:p>
            <a:pPr algn="just">
              <a:spcBef>
                <a:spcPct val="50000"/>
              </a:spcBef>
            </a:pPr>
            <a:r>
              <a:rPr lang="pl-PL" altLang="pl-PL" b="1">
                <a:cs typeface="Times New Roman" pitchFamily="18" charset="0"/>
              </a:rPr>
              <a:t>7.        wykonanie gwintów,</a:t>
            </a:r>
          </a:p>
          <a:p>
            <a:pPr algn="just">
              <a:spcBef>
                <a:spcPct val="50000"/>
              </a:spcBef>
            </a:pPr>
            <a:r>
              <a:rPr lang="pl-PL" altLang="pl-PL" b="1">
                <a:cs typeface="Times New Roman" pitchFamily="18" charset="0"/>
              </a:rPr>
              <a:t>8.        wykonanie otworów poprzecznych,</a:t>
            </a:r>
          </a:p>
          <a:p>
            <a:pPr algn="just">
              <a:spcBef>
                <a:spcPct val="50000"/>
              </a:spcBef>
            </a:pPr>
            <a:r>
              <a:rPr lang="pl-PL" altLang="pl-PL" b="1">
                <a:cs typeface="Times New Roman" pitchFamily="18" charset="0"/>
              </a:rPr>
              <a:t>9.        obr</a:t>
            </a:r>
            <a:r>
              <a:rPr lang="pl-PL" altLang="pl-PL" b="1"/>
              <a:t>ó</a:t>
            </a:r>
            <a:r>
              <a:rPr lang="pl-PL" altLang="pl-PL" b="1">
                <a:cs typeface="Times New Roman" pitchFamily="18" charset="0"/>
              </a:rPr>
              <a:t>bka b. dokł. otworu,</a:t>
            </a:r>
          </a:p>
          <a:p>
            <a:pPr algn="just">
              <a:spcBef>
                <a:spcPct val="50000"/>
              </a:spcBef>
            </a:pPr>
            <a:r>
              <a:rPr lang="pl-PL" altLang="pl-PL" b="1">
                <a:cs typeface="Times New Roman" pitchFamily="18" charset="0"/>
              </a:rPr>
              <a:t>10.   obr. wykańczająca pow. zewnetrznej,</a:t>
            </a:r>
          </a:p>
          <a:p>
            <a:pPr algn="just">
              <a:spcBef>
                <a:spcPct val="50000"/>
              </a:spcBef>
            </a:pPr>
            <a:r>
              <a:rPr lang="pl-PL" altLang="pl-PL" b="1">
                <a:cs typeface="Times New Roman" pitchFamily="18" charset="0"/>
              </a:rPr>
              <a:t>11.   kontrola jakości</a:t>
            </a:r>
          </a:p>
          <a:p>
            <a:pPr>
              <a:spcBef>
                <a:spcPct val="50000"/>
              </a:spcBef>
            </a:pPr>
            <a:endParaRPr lang="pl-PL" altLang="pl-PL" b="1"/>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ChangeArrowheads="1"/>
          </p:cNvSpPr>
          <p:nvPr/>
        </p:nvSpPr>
        <p:spPr bwMode="auto">
          <a:xfrm>
            <a:off x="2728913" y="1700213"/>
            <a:ext cx="9144000" cy="0"/>
          </a:xfrm>
          <a:prstGeom prst="rect">
            <a:avLst/>
          </a:prstGeom>
          <a:noFill/>
          <a:ln w="9525">
            <a:noFill/>
            <a:miter lim="800000"/>
            <a:headEnd/>
            <a:tailEnd/>
          </a:ln>
        </p:spPr>
        <p:txBody>
          <a:bodyPr>
            <a:spAutoFit/>
          </a:bodyPr>
          <a:lstStyle/>
          <a:p>
            <a:endParaRPr lang="pl-PL" altLang="pl-PL"/>
          </a:p>
        </p:txBody>
      </p:sp>
      <p:pic>
        <p:nvPicPr>
          <p:cNvPr id="202755" name="Picture 4" descr="D:\Dane\TBM\TBM_wykład\Rysunki\tuleja.jpg"/>
          <p:cNvPicPr>
            <a:picLocks noChangeAspect="1" noChangeArrowheads="1"/>
          </p:cNvPicPr>
          <p:nvPr/>
        </p:nvPicPr>
        <p:blipFill>
          <a:blip r:embed="rId2" cstate="print"/>
          <a:srcRect/>
          <a:stretch>
            <a:fillRect/>
          </a:stretch>
        </p:blipFill>
        <p:spPr bwMode="auto">
          <a:xfrm>
            <a:off x="609600" y="304800"/>
            <a:ext cx="3505200" cy="3290888"/>
          </a:xfrm>
          <a:prstGeom prst="rect">
            <a:avLst/>
          </a:prstGeom>
          <a:noFill/>
          <a:ln w="9525">
            <a:noFill/>
            <a:miter lim="800000"/>
            <a:headEnd/>
            <a:tailEnd/>
          </a:ln>
        </p:spPr>
      </p:pic>
      <p:pic>
        <p:nvPicPr>
          <p:cNvPr id="202756" name="Picture 5" descr="D:\Dane\TBM\TBM_wykład\Rysunki\proces_tuleja.jpg"/>
          <p:cNvPicPr>
            <a:picLocks noChangeAspect="1" noChangeArrowheads="1"/>
          </p:cNvPicPr>
          <p:nvPr/>
        </p:nvPicPr>
        <p:blipFill>
          <a:blip r:embed="rId3" cstate="print"/>
          <a:srcRect/>
          <a:stretch>
            <a:fillRect/>
          </a:stretch>
        </p:blipFill>
        <p:spPr bwMode="auto">
          <a:xfrm>
            <a:off x="3733800" y="2590800"/>
            <a:ext cx="4737100" cy="40259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D:\Dane\TBM\TBM_wykład\Rysunki\op1t.jpg"/>
          <p:cNvPicPr>
            <a:picLocks noChangeAspect="1" noChangeArrowheads="1"/>
          </p:cNvPicPr>
          <p:nvPr/>
        </p:nvPicPr>
        <p:blipFill>
          <a:blip r:embed="rId2" cstate="print"/>
          <a:srcRect/>
          <a:stretch>
            <a:fillRect/>
          </a:stretch>
        </p:blipFill>
        <p:spPr bwMode="auto">
          <a:xfrm>
            <a:off x="330200" y="0"/>
            <a:ext cx="4241800" cy="3302000"/>
          </a:xfrm>
          <a:prstGeom prst="rect">
            <a:avLst/>
          </a:prstGeom>
          <a:noFill/>
          <a:ln w="9525">
            <a:noFill/>
            <a:miter lim="800000"/>
            <a:headEnd/>
            <a:tailEnd/>
          </a:ln>
        </p:spPr>
      </p:pic>
      <p:pic>
        <p:nvPicPr>
          <p:cNvPr id="203779" name="Picture 3" descr="D:\Dane\TBM\TBM_wykład\Rysunki\op2t.jpg"/>
          <p:cNvPicPr>
            <a:picLocks noChangeAspect="1" noChangeArrowheads="1"/>
          </p:cNvPicPr>
          <p:nvPr/>
        </p:nvPicPr>
        <p:blipFill>
          <a:blip r:embed="rId3" cstate="print"/>
          <a:srcRect/>
          <a:stretch>
            <a:fillRect/>
          </a:stretch>
        </p:blipFill>
        <p:spPr bwMode="auto">
          <a:xfrm>
            <a:off x="4800600" y="0"/>
            <a:ext cx="3962400" cy="3349625"/>
          </a:xfrm>
          <a:prstGeom prst="rect">
            <a:avLst/>
          </a:prstGeom>
          <a:noFill/>
          <a:ln w="9525">
            <a:noFill/>
            <a:miter lim="800000"/>
            <a:headEnd/>
            <a:tailEnd/>
          </a:ln>
        </p:spPr>
      </p:pic>
      <p:pic>
        <p:nvPicPr>
          <p:cNvPr id="203780" name="Picture 4" descr="D:\Dane\TBM\TBM_wykład\Rysunki\op3t.jpg"/>
          <p:cNvPicPr>
            <a:picLocks noChangeAspect="1" noChangeArrowheads="1"/>
          </p:cNvPicPr>
          <p:nvPr/>
        </p:nvPicPr>
        <p:blipFill>
          <a:blip r:embed="rId4" cstate="print"/>
          <a:srcRect/>
          <a:stretch>
            <a:fillRect/>
          </a:stretch>
        </p:blipFill>
        <p:spPr bwMode="auto">
          <a:xfrm>
            <a:off x="457200" y="3429000"/>
            <a:ext cx="4114800" cy="3389313"/>
          </a:xfrm>
          <a:prstGeom prst="rect">
            <a:avLst/>
          </a:prstGeom>
          <a:noFill/>
          <a:ln w="9525">
            <a:noFill/>
            <a:miter lim="800000"/>
            <a:headEnd/>
            <a:tailEnd/>
          </a:ln>
        </p:spPr>
      </p:pic>
      <p:pic>
        <p:nvPicPr>
          <p:cNvPr id="203781" name="Picture 5" descr="D:\Dane\TBM\TBM_wykład\Rysunki\op4t.jpg"/>
          <p:cNvPicPr>
            <a:picLocks noChangeAspect="1" noChangeArrowheads="1"/>
          </p:cNvPicPr>
          <p:nvPr/>
        </p:nvPicPr>
        <p:blipFill>
          <a:blip r:embed="rId5" cstate="print"/>
          <a:srcRect/>
          <a:stretch>
            <a:fillRect/>
          </a:stretch>
        </p:blipFill>
        <p:spPr bwMode="auto">
          <a:xfrm>
            <a:off x="4876800" y="3429000"/>
            <a:ext cx="4267200" cy="3373438"/>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D:\Dane\TBM\TBM_wykład\Rysunki\op5t.jpg"/>
          <p:cNvPicPr>
            <a:picLocks noChangeAspect="1" noChangeArrowheads="1"/>
          </p:cNvPicPr>
          <p:nvPr/>
        </p:nvPicPr>
        <p:blipFill>
          <a:blip r:embed="rId2" cstate="print"/>
          <a:srcRect/>
          <a:stretch>
            <a:fillRect/>
          </a:stretch>
        </p:blipFill>
        <p:spPr bwMode="auto">
          <a:xfrm>
            <a:off x="1841500" y="1293813"/>
            <a:ext cx="5461000" cy="4270375"/>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2"/>
          <p:cNvSpPr txBox="1">
            <a:spLocks noChangeArrowheads="1"/>
          </p:cNvSpPr>
          <p:nvPr/>
        </p:nvSpPr>
        <p:spPr bwMode="auto">
          <a:xfrm>
            <a:off x="990600" y="1295400"/>
            <a:ext cx="7315200" cy="4206875"/>
          </a:xfrm>
          <a:prstGeom prst="rect">
            <a:avLst/>
          </a:prstGeom>
          <a:noFill/>
          <a:ln w="9525">
            <a:noFill/>
            <a:miter lim="800000"/>
            <a:headEnd/>
            <a:tailEnd/>
          </a:ln>
        </p:spPr>
        <p:txBody>
          <a:bodyPr>
            <a:spAutoFit/>
          </a:bodyPr>
          <a:lstStyle/>
          <a:p>
            <a:pPr algn="just">
              <a:spcBef>
                <a:spcPct val="50000"/>
              </a:spcBef>
            </a:pPr>
            <a:r>
              <a:rPr lang="pl-PL" altLang="pl-PL" sz="2000" b="1" u="sng">
                <a:cs typeface="Times New Roman" pitchFamily="18" charset="0"/>
              </a:rPr>
              <a:t>Ramowy proces technologiczny tulei i tarczy z OC hartowaniem</a:t>
            </a:r>
            <a:endParaRPr lang="pl-PL" altLang="pl-PL" sz="2000" b="1">
              <a:cs typeface="Times New Roman" pitchFamily="18" charset="0"/>
            </a:endParaRPr>
          </a:p>
          <a:p>
            <a:pPr algn="just">
              <a:spcBef>
                <a:spcPct val="50000"/>
              </a:spcBef>
            </a:pPr>
            <a:r>
              <a:rPr lang="pl-PL" altLang="pl-PL" sz="2000" b="1">
                <a:cs typeface="Times New Roman" pitchFamily="18" charset="0"/>
              </a:rPr>
              <a:t>1.     obróbka zgrubna lub zgr. i kształtująca pow. zewn. oraz obr. zgr. lub zgr. i kształtująca otworu,</a:t>
            </a:r>
          </a:p>
          <a:p>
            <a:pPr algn="just">
              <a:spcBef>
                <a:spcPct val="50000"/>
              </a:spcBef>
            </a:pPr>
            <a:r>
              <a:rPr lang="pl-PL" altLang="pl-PL" sz="2000" b="1">
                <a:cs typeface="Times New Roman" pitchFamily="18" charset="0"/>
              </a:rPr>
              <a:t>2.    obr. wielowypustu w otworze z pozostawieniem naddatków na pow. ustalających,</a:t>
            </a:r>
          </a:p>
          <a:p>
            <a:pPr algn="just">
              <a:spcBef>
                <a:spcPct val="50000"/>
              </a:spcBef>
            </a:pPr>
            <a:r>
              <a:rPr lang="pl-PL" altLang="pl-PL" sz="2000" b="1">
                <a:cs typeface="Times New Roman" pitchFamily="18" charset="0"/>
              </a:rPr>
              <a:t>3.    obr. kształtująca pow. zewn. z bazowaniem na otworze,</a:t>
            </a:r>
          </a:p>
          <a:p>
            <a:pPr algn="just">
              <a:spcBef>
                <a:spcPct val="50000"/>
              </a:spcBef>
            </a:pPr>
            <a:r>
              <a:rPr lang="pl-PL" altLang="pl-PL" sz="2000" b="1">
                <a:cs typeface="Times New Roman" pitchFamily="18" charset="0"/>
              </a:rPr>
              <a:t>4.    hartowanie i odpuszczanie,</a:t>
            </a:r>
          </a:p>
          <a:p>
            <a:pPr algn="just">
              <a:spcBef>
                <a:spcPct val="50000"/>
              </a:spcBef>
            </a:pPr>
            <a:r>
              <a:rPr lang="pl-PL" altLang="pl-PL" sz="2000" b="1">
                <a:cs typeface="Times New Roman" pitchFamily="18" charset="0"/>
              </a:rPr>
              <a:t>5.    obr. wyk. otworu lub wielowypustu w otworze,</a:t>
            </a:r>
          </a:p>
          <a:p>
            <a:pPr algn="just">
              <a:spcBef>
                <a:spcPct val="50000"/>
              </a:spcBef>
            </a:pPr>
            <a:r>
              <a:rPr lang="pl-PL" altLang="pl-PL" sz="2000" b="1">
                <a:cs typeface="Times New Roman" pitchFamily="18" charset="0"/>
              </a:rPr>
              <a:t>6.    obr. wyk. pow. zewnętrznych z bazowaniem na otworze.</a:t>
            </a:r>
          </a:p>
          <a:p>
            <a:pPr>
              <a:spcBef>
                <a:spcPct val="50000"/>
              </a:spcBef>
            </a:pPr>
            <a:endParaRPr lang="pl-PL" altLang="pl-PL" sz="200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914400" y="914400"/>
            <a:ext cx="7010400" cy="4206875"/>
          </a:xfrm>
          <a:prstGeom prst="rect">
            <a:avLst/>
          </a:prstGeom>
          <a:noFill/>
          <a:ln w="9525">
            <a:noFill/>
            <a:miter lim="800000"/>
            <a:headEnd/>
            <a:tailEnd/>
          </a:ln>
        </p:spPr>
        <p:txBody>
          <a:bodyPr>
            <a:spAutoFit/>
          </a:bodyPr>
          <a:lstStyle/>
          <a:p>
            <a:pPr algn="just">
              <a:spcBef>
                <a:spcPct val="50000"/>
              </a:spcBef>
            </a:pPr>
            <a:r>
              <a:rPr lang="pl-PL" altLang="pl-PL" sz="2000" b="1">
                <a:cs typeface="Times New Roman" pitchFamily="18" charset="0"/>
              </a:rPr>
              <a:t>Ad.1 – obr. zgr. otworów:</a:t>
            </a:r>
          </a:p>
          <a:p>
            <a:pPr algn="just">
              <a:spcBef>
                <a:spcPct val="50000"/>
              </a:spcBef>
            </a:pPr>
            <a:r>
              <a:rPr lang="pl-PL" altLang="pl-PL" sz="2000" b="1">
                <a:cs typeface="Times New Roman" pitchFamily="18" charset="0"/>
              </a:rPr>
              <a:t>-         nawiercanie: nawiertak lub sztywne wiertło o kącie wierzchołkowym 90-100 st.</a:t>
            </a:r>
          </a:p>
          <a:p>
            <a:pPr algn="just">
              <a:spcBef>
                <a:spcPct val="50000"/>
              </a:spcBef>
            </a:pPr>
            <a:r>
              <a:rPr lang="pl-PL" altLang="pl-PL" sz="2000" b="1">
                <a:cs typeface="Times New Roman" pitchFamily="18" charset="0"/>
              </a:rPr>
              <a:t>-         wiercenie: wiertła kręte 12-13 kl. dokł. (Niekiedy 10-11 kl. dokł.) Otwory pow. 30 mm wiercenie i powiercanie – 1-wsze wiertło 0,6-0,7  średnicy wiertła końcowego, Ra = 20 </a:t>
            </a:r>
            <a:r>
              <a:rPr lang="pl-PL" altLang="pl-PL" sz="2000" b="1">
                <a:cs typeface="Times New Roman" pitchFamily="18" charset="0"/>
                <a:sym typeface="Symbol" pitchFamily="18" charset="2"/>
              </a:rPr>
              <a:t></a:t>
            </a:r>
            <a:r>
              <a:rPr lang="pl-PL" altLang="pl-PL" sz="2000" b="1">
                <a:cs typeface="Times New Roman" pitchFamily="18" charset="0"/>
              </a:rPr>
              <a:t>m. Wiertła kręte z płytkami z WS: 12-60mm 2-ostrzowe , 60-120 4-ostrzowe; zewn. płytka może służyć do wytaczania.</a:t>
            </a:r>
          </a:p>
          <a:p>
            <a:pPr algn="just">
              <a:spcBef>
                <a:spcPct val="50000"/>
              </a:spcBef>
            </a:pPr>
            <a:r>
              <a:rPr lang="pl-PL" altLang="pl-PL" sz="2000" b="1">
                <a:cs typeface="Times New Roman" pitchFamily="18" charset="0"/>
              </a:rPr>
              <a:t>-         wytaczanie zgrubne </a:t>
            </a:r>
          </a:p>
          <a:p>
            <a:pPr algn="just">
              <a:spcBef>
                <a:spcPct val="50000"/>
              </a:spcBef>
            </a:pPr>
            <a:r>
              <a:rPr lang="pl-PL" altLang="pl-PL" sz="2000" b="1">
                <a:cs typeface="Times New Roman" pitchFamily="18" charset="0"/>
              </a:rPr>
              <a:t>-         pogłębianie.</a:t>
            </a:r>
          </a:p>
          <a:p>
            <a:pPr>
              <a:spcBef>
                <a:spcPct val="50000"/>
              </a:spcBef>
            </a:pPr>
            <a:endParaRPr lang="pl-PL" altLang="pl-PL" sz="2000" b="1"/>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838200" y="1066800"/>
            <a:ext cx="7086600" cy="5121275"/>
          </a:xfrm>
          <a:prstGeom prst="rect">
            <a:avLst/>
          </a:prstGeom>
          <a:noFill/>
          <a:ln w="9525">
            <a:noFill/>
            <a:miter lim="800000"/>
            <a:headEnd/>
            <a:tailEnd/>
          </a:ln>
        </p:spPr>
        <p:txBody>
          <a:bodyPr>
            <a:spAutoFit/>
          </a:bodyPr>
          <a:lstStyle/>
          <a:p>
            <a:pPr algn="just">
              <a:spcBef>
                <a:spcPct val="50000"/>
              </a:spcBef>
            </a:pPr>
            <a:r>
              <a:rPr lang="pl-PL" altLang="pl-PL">
                <a:cs typeface="Times New Roman" pitchFamily="18" charset="0"/>
              </a:rPr>
              <a:t>-    </a:t>
            </a:r>
            <a:r>
              <a:rPr lang="pl-PL" altLang="pl-PL" sz="2000" b="1">
                <a:cs typeface="Times New Roman" pitchFamily="18" charset="0"/>
              </a:rPr>
              <a:t>Ad.2 – obr. kształtująca i wyk. otworów:</a:t>
            </a:r>
          </a:p>
          <a:p>
            <a:pPr algn="just">
              <a:spcBef>
                <a:spcPct val="50000"/>
              </a:spcBef>
            </a:pPr>
            <a:r>
              <a:rPr lang="pl-PL" altLang="pl-PL" sz="2000" b="1">
                <a:cs typeface="Times New Roman" pitchFamily="18" charset="0"/>
              </a:rPr>
              <a:t>-         rozwiercanie (6-8 kl. dokł.),</a:t>
            </a:r>
          </a:p>
          <a:p>
            <a:pPr algn="just">
              <a:spcBef>
                <a:spcPct val="50000"/>
              </a:spcBef>
            </a:pPr>
            <a:r>
              <a:rPr lang="pl-PL" altLang="pl-PL" sz="2000" b="1">
                <a:cs typeface="Times New Roman" pitchFamily="18" charset="0"/>
              </a:rPr>
              <a:t>-         wytaczanie/roztaczanie,</a:t>
            </a:r>
          </a:p>
          <a:p>
            <a:pPr algn="just">
              <a:spcBef>
                <a:spcPct val="50000"/>
              </a:spcBef>
            </a:pPr>
            <a:r>
              <a:rPr lang="pl-PL" altLang="pl-PL">
                <a:cs typeface="Times New Roman" pitchFamily="18" charset="0"/>
              </a:rPr>
              <a:t>     </a:t>
            </a:r>
            <a:r>
              <a:rPr lang="pl-PL" altLang="pl-PL" sz="2000" b="1">
                <a:cs typeface="Times New Roman" pitchFamily="18" charset="0"/>
              </a:rPr>
              <a:t>przeciąganie: IT 5, Ra &lt; 0,32 </a:t>
            </a:r>
            <a:r>
              <a:rPr lang="pl-PL" altLang="pl-PL" sz="2000" b="1">
                <a:cs typeface="Times New Roman" pitchFamily="18" charset="0"/>
                <a:sym typeface="Symbol" pitchFamily="18" charset="2"/>
              </a:rPr>
              <a:t></a:t>
            </a:r>
            <a:r>
              <a:rPr lang="pl-PL" altLang="pl-PL" sz="2000" b="1">
                <a:cs typeface="Times New Roman" pitchFamily="18" charset="0"/>
              </a:rPr>
              <a:t>m, średnice do 160-200 mm na przeciągarkach pionowych i do 60-80 mm na poziomych,</a:t>
            </a:r>
          </a:p>
          <a:p>
            <a:pPr algn="just">
              <a:spcBef>
                <a:spcPct val="50000"/>
              </a:spcBef>
            </a:pPr>
            <a:r>
              <a:rPr lang="pl-PL" altLang="pl-PL" sz="2000" b="1">
                <a:cs typeface="Times New Roman" pitchFamily="18" charset="0"/>
              </a:rPr>
              <a:t>-         szlifowanie.</a:t>
            </a:r>
          </a:p>
          <a:p>
            <a:pPr algn="just">
              <a:spcBef>
                <a:spcPct val="50000"/>
              </a:spcBef>
            </a:pPr>
            <a:r>
              <a:rPr lang="pl-PL" altLang="pl-PL" sz="2000" b="1">
                <a:cs typeface="Times New Roman" pitchFamily="18" charset="0"/>
              </a:rPr>
              <a:t>Ad.3 – obr. b.dokł. otworów: IT5-7, Ra 0,01-0,16 </a:t>
            </a:r>
            <a:r>
              <a:rPr lang="pl-PL" altLang="pl-PL" sz="2000" b="1">
                <a:cs typeface="Times New Roman" pitchFamily="18" charset="0"/>
                <a:sym typeface="Symbol" pitchFamily="18" charset="2"/>
              </a:rPr>
              <a:t></a:t>
            </a:r>
            <a:r>
              <a:rPr lang="pl-PL" altLang="pl-PL" sz="2000" b="1">
                <a:cs typeface="Times New Roman" pitchFamily="18" charset="0"/>
              </a:rPr>
              <a:t>m:</a:t>
            </a:r>
          </a:p>
          <a:p>
            <a:pPr algn="just">
              <a:spcBef>
                <a:spcPct val="50000"/>
              </a:spcBef>
            </a:pPr>
            <a:r>
              <a:rPr lang="pl-PL" altLang="pl-PL" sz="2000" b="1">
                <a:cs typeface="Times New Roman" pitchFamily="18" charset="0"/>
              </a:rPr>
              <a:t>-         b. dokł. wytaczanie</a:t>
            </a:r>
          </a:p>
          <a:p>
            <a:pPr algn="just">
              <a:spcBef>
                <a:spcPct val="50000"/>
              </a:spcBef>
            </a:pPr>
            <a:r>
              <a:rPr lang="pl-PL" altLang="pl-PL" sz="2000" b="1">
                <a:cs typeface="Times New Roman" pitchFamily="18" charset="0"/>
              </a:rPr>
              <a:t>-         obróbki ścierne: dogładzanie oscylacyjne, gładzenie, </a:t>
            </a:r>
            <a:r>
              <a:rPr lang="pl-PL" altLang="pl-PL" sz="2000" b="1"/>
              <a:t>  </a:t>
            </a:r>
            <a:r>
              <a:rPr lang="pl-PL" altLang="pl-PL" sz="2000" b="1">
                <a:cs typeface="Times New Roman" pitchFamily="18" charset="0"/>
              </a:rPr>
              <a:t>docieranie,</a:t>
            </a:r>
          </a:p>
          <a:p>
            <a:pPr algn="just">
              <a:spcBef>
                <a:spcPct val="50000"/>
              </a:spcBef>
            </a:pPr>
            <a:r>
              <a:rPr lang="pl-PL" altLang="pl-PL" sz="2000" b="1">
                <a:cs typeface="Times New Roman" pitchFamily="18" charset="0"/>
              </a:rPr>
              <a:t>-         obr. plastyczna nagniataniem.</a:t>
            </a:r>
          </a:p>
          <a:p>
            <a:pPr>
              <a:spcBef>
                <a:spcPct val="50000"/>
              </a:spcBef>
            </a:pPr>
            <a:endParaRPr lang="pl-PL" altLang="pl-PL" sz="2000" b="1"/>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914400" y="0"/>
            <a:ext cx="7315200" cy="6188075"/>
          </a:xfrm>
          <a:prstGeom prst="rect">
            <a:avLst/>
          </a:prstGeom>
          <a:noFill/>
          <a:ln w="9525">
            <a:noFill/>
            <a:miter lim="800000"/>
            <a:headEnd/>
            <a:tailEnd/>
          </a:ln>
        </p:spPr>
        <p:txBody>
          <a:bodyPr>
            <a:spAutoFit/>
          </a:bodyPr>
          <a:lstStyle/>
          <a:p>
            <a:pPr algn="just">
              <a:spcBef>
                <a:spcPct val="50000"/>
              </a:spcBef>
            </a:pPr>
            <a:r>
              <a:rPr lang="pl-PL" altLang="pl-PL" b="1">
                <a:cs typeface="Times New Roman" pitchFamily="18" charset="0"/>
              </a:rPr>
              <a:t> </a:t>
            </a:r>
            <a:r>
              <a:rPr lang="pl-PL" altLang="pl-PL" sz="2000" b="1">
                <a:cs typeface="Times New Roman" pitchFamily="18" charset="0"/>
              </a:rPr>
              <a:t>Obróbka rowków wpustowych i wielowypustów:</a:t>
            </a:r>
          </a:p>
          <a:p>
            <a:pPr algn="just">
              <a:spcBef>
                <a:spcPct val="50000"/>
              </a:spcBef>
            </a:pPr>
            <a:r>
              <a:rPr lang="pl-PL" altLang="pl-PL" sz="2000" b="1">
                <a:cs typeface="Times New Roman" pitchFamily="18" charset="0"/>
              </a:rPr>
              <a:t>-	dłutowanie</a:t>
            </a:r>
            <a:r>
              <a:rPr lang="pl-PL" altLang="pl-PL" sz="2000" b="1"/>
              <a:t>,</a:t>
            </a:r>
            <a:r>
              <a:rPr lang="pl-PL" altLang="pl-PL" sz="2000">
                <a:cs typeface="Times New Roman" pitchFamily="18" charset="0"/>
              </a:rPr>
              <a:t>   </a:t>
            </a:r>
            <a:r>
              <a:rPr lang="pl-PL" altLang="pl-PL" sz="2000" b="1">
                <a:cs typeface="Times New Roman" pitchFamily="18" charset="0"/>
              </a:rPr>
              <a:t>przeciąganie</a:t>
            </a:r>
          </a:p>
          <a:p>
            <a:pPr algn="just">
              <a:spcBef>
                <a:spcPct val="50000"/>
              </a:spcBef>
            </a:pPr>
            <a:r>
              <a:rPr lang="pl-PL" altLang="pl-PL" sz="2000" b="1">
                <a:cs typeface="Times New Roman" pitchFamily="18" charset="0"/>
              </a:rPr>
              <a:t>Obróbka gwintów wewnętrznych:</a:t>
            </a:r>
          </a:p>
          <a:p>
            <a:pPr algn="just">
              <a:spcBef>
                <a:spcPct val="50000"/>
              </a:spcBef>
            </a:pPr>
            <a:r>
              <a:rPr lang="pl-PL" altLang="pl-PL" sz="2000">
                <a:cs typeface="Times New Roman" pitchFamily="18" charset="0"/>
              </a:rPr>
              <a:t>-   </a:t>
            </a:r>
            <a:r>
              <a:rPr lang="pl-PL" altLang="pl-PL" sz="2000"/>
              <a:t>- </a:t>
            </a:r>
            <a:r>
              <a:rPr lang="pl-PL" altLang="pl-PL" sz="2000">
                <a:cs typeface="Times New Roman" pitchFamily="18" charset="0"/>
              </a:rPr>
              <a:t> </a:t>
            </a:r>
            <a:r>
              <a:rPr lang="pl-PL" altLang="pl-PL" sz="2000" b="1">
                <a:cs typeface="Times New Roman" pitchFamily="18" charset="0"/>
              </a:rPr>
              <a:t>nacinanie gwintownikiem</a:t>
            </a:r>
            <a:r>
              <a:rPr lang="pl-PL" altLang="pl-PL" sz="2000" b="1"/>
              <a:t>: </a:t>
            </a:r>
            <a:r>
              <a:rPr lang="pl-PL" altLang="pl-PL" sz="2000" b="1">
                <a:cs typeface="Times New Roman" pitchFamily="18" charset="0"/>
              </a:rPr>
              <a:t>na tokarkach, wiertarkach  i gwinciarkach</a:t>
            </a:r>
            <a:endParaRPr lang="pl-PL" altLang="pl-PL" sz="2000" b="1"/>
          </a:p>
          <a:p>
            <a:pPr algn="just">
              <a:spcBef>
                <a:spcPct val="50000"/>
              </a:spcBef>
            </a:pPr>
            <a:r>
              <a:rPr lang="pl-PL" altLang="pl-PL" sz="2000">
                <a:cs typeface="Times New Roman" pitchFamily="18" charset="0"/>
              </a:rPr>
              <a:t>-  </a:t>
            </a:r>
            <a:r>
              <a:rPr lang="pl-PL" altLang="pl-PL" sz="2000" b="1">
                <a:cs typeface="Times New Roman" pitchFamily="18" charset="0"/>
              </a:rPr>
              <a:t>głowicami gwinciarskimi</a:t>
            </a:r>
            <a:r>
              <a:rPr lang="pl-PL" altLang="pl-PL" sz="2000" b="1"/>
              <a:t>: </a:t>
            </a:r>
            <a:r>
              <a:rPr lang="pl-PL" altLang="pl-PL" sz="2000" b="1">
                <a:cs typeface="Times New Roman" pitchFamily="18" charset="0"/>
              </a:rPr>
              <a:t>zasada podobna jak dla gwintów zewn.</a:t>
            </a:r>
          </a:p>
          <a:p>
            <a:pPr algn="just">
              <a:spcBef>
                <a:spcPct val="50000"/>
              </a:spcBef>
            </a:pPr>
            <a:r>
              <a:rPr lang="pl-PL" altLang="pl-PL" sz="2000">
                <a:cs typeface="Times New Roman" pitchFamily="18" charset="0"/>
              </a:rPr>
              <a:t>-    </a:t>
            </a:r>
            <a:r>
              <a:rPr lang="pl-PL" altLang="pl-PL" sz="2000"/>
              <a:t>- </a:t>
            </a:r>
            <a:r>
              <a:rPr lang="pl-PL" altLang="pl-PL" sz="2000" b="1"/>
              <a:t>n</a:t>
            </a:r>
            <a:r>
              <a:rPr lang="pl-PL" altLang="pl-PL" sz="2000" b="1">
                <a:cs typeface="Times New Roman" pitchFamily="18" charset="0"/>
              </a:rPr>
              <a:t>ożem</a:t>
            </a:r>
            <a:r>
              <a:rPr lang="pl-PL" altLang="pl-PL" sz="2000" b="1"/>
              <a:t>: </a:t>
            </a:r>
            <a:r>
              <a:rPr lang="pl-PL" altLang="pl-PL" sz="2000" b="1">
                <a:cs typeface="Times New Roman" pitchFamily="18" charset="0"/>
              </a:rPr>
              <a:t>metoda pracochłonna ze wzgl. na dużą liczbę przejść</a:t>
            </a:r>
          </a:p>
          <a:p>
            <a:pPr algn="just">
              <a:spcBef>
                <a:spcPct val="50000"/>
              </a:spcBef>
            </a:pPr>
            <a:r>
              <a:rPr lang="pl-PL" altLang="pl-PL" sz="2000">
                <a:cs typeface="Times New Roman" pitchFamily="18" charset="0"/>
              </a:rPr>
              <a:t>-    </a:t>
            </a:r>
            <a:r>
              <a:rPr lang="pl-PL" altLang="pl-PL" sz="2000"/>
              <a:t>- </a:t>
            </a:r>
            <a:r>
              <a:rPr lang="pl-PL" altLang="pl-PL" sz="2000">
                <a:cs typeface="Times New Roman" pitchFamily="18" charset="0"/>
              </a:rPr>
              <a:t> </a:t>
            </a:r>
            <a:r>
              <a:rPr lang="pl-PL" altLang="pl-PL" sz="2000" b="1">
                <a:cs typeface="Times New Roman" pitchFamily="18" charset="0"/>
              </a:rPr>
              <a:t>frezowanie</a:t>
            </a:r>
            <a:r>
              <a:rPr lang="pl-PL" altLang="pl-PL" sz="2000" b="1"/>
              <a:t>: </a:t>
            </a:r>
            <a:r>
              <a:rPr lang="pl-PL" altLang="pl-PL" sz="2000" b="1">
                <a:cs typeface="Times New Roman" pitchFamily="18" charset="0"/>
              </a:rPr>
              <a:t>tylko gwinty o dużych średnicach</a:t>
            </a:r>
          </a:p>
          <a:p>
            <a:pPr algn="just">
              <a:spcBef>
                <a:spcPct val="50000"/>
              </a:spcBef>
            </a:pPr>
            <a:r>
              <a:rPr lang="pl-PL" altLang="pl-PL" sz="2000">
                <a:cs typeface="Times New Roman" pitchFamily="18" charset="0"/>
              </a:rPr>
              <a:t>-     </a:t>
            </a:r>
            <a:r>
              <a:rPr lang="pl-PL" altLang="pl-PL" sz="2000"/>
              <a:t>- </a:t>
            </a:r>
            <a:r>
              <a:rPr lang="pl-PL" altLang="pl-PL" sz="2000" b="1">
                <a:cs typeface="Times New Roman" pitchFamily="18" charset="0"/>
              </a:rPr>
              <a:t>wygniatanie: głowice i gwintowniki wygniatające.</a:t>
            </a:r>
          </a:p>
          <a:p>
            <a:pPr algn="just">
              <a:spcBef>
                <a:spcPct val="50000"/>
              </a:spcBef>
            </a:pPr>
            <a:r>
              <a:rPr lang="pl-PL" altLang="pl-PL" sz="2000" b="1">
                <a:cs typeface="Times New Roman" pitchFamily="18" charset="0"/>
              </a:rPr>
              <a:t>Głowice: zasada podobna jak dla głowic gwinciarskich skrawających – zamiast noży- rolki. Gwinty już od M10.</a:t>
            </a:r>
          </a:p>
          <a:p>
            <a:pPr algn="just">
              <a:spcBef>
                <a:spcPct val="50000"/>
              </a:spcBef>
            </a:pPr>
            <a:r>
              <a:rPr lang="pl-PL" altLang="pl-PL" sz="2000" b="1">
                <a:cs typeface="Times New Roman" pitchFamily="18" charset="0"/>
              </a:rPr>
              <a:t>Wygniatanie gwintownikami od M2 do M16. Staranny dobór średnicy otworu, eksperymentalnie.</a:t>
            </a:r>
          </a:p>
          <a:p>
            <a:pPr>
              <a:spcBef>
                <a:spcPct val="50000"/>
              </a:spcBef>
            </a:pPr>
            <a:endParaRPr lang="pl-PL" altLang="pl-PL" sz="20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p:cNvSpPr txBox="1">
            <a:spLocks noChangeArrowheads="1"/>
          </p:cNvSpPr>
          <p:nvPr/>
        </p:nvSpPr>
        <p:spPr bwMode="auto">
          <a:xfrm>
            <a:off x="381000" y="136525"/>
            <a:ext cx="6096000" cy="3749675"/>
          </a:xfrm>
          <a:prstGeom prst="rect">
            <a:avLst/>
          </a:prstGeom>
          <a:noFill/>
          <a:ln w="9525">
            <a:noFill/>
            <a:miter lim="800000"/>
            <a:headEnd/>
            <a:tailEnd/>
          </a:ln>
        </p:spPr>
        <p:txBody>
          <a:bodyPr>
            <a:spAutoFit/>
          </a:bodyPr>
          <a:lstStyle/>
          <a:p>
            <a:pPr algn="just">
              <a:spcBef>
                <a:spcPct val="50000"/>
              </a:spcBef>
            </a:pPr>
            <a:r>
              <a:rPr lang="pl-PL" altLang="pl-PL" sz="2000" b="1" u="sng">
                <a:cs typeface="Times New Roman" pitchFamily="18" charset="0"/>
              </a:rPr>
              <a:t>Części klasy dźwignia</a:t>
            </a:r>
            <a:endParaRPr lang="pl-PL" altLang="pl-PL" sz="2000" b="1">
              <a:cs typeface="Times New Roman" pitchFamily="18" charset="0"/>
            </a:endParaRPr>
          </a:p>
          <a:p>
            <a:pPr algn="just">
              <a:spcBef>
                <a:spcPct val="50000"/>
              </a:spcBef>
            </a:pPr>
            <a:r>
              <a:rPr lang="pl-PL" altLang="pl-PL" sz="2000" b="1">
                <a:cs typeface="Times New Roman" pitchFamily="18" charset="0"/>
              </a:rPr>
              <a:t> </a:t>
            </a:r>
          </a:p>
          <a:p>
            <a:pPr algn="just">
              <a:spcBef>
                <a:spcPct val="50000"/>
              </a:spcBef>
            </a:pPr>
            <a:r>
              <a:rPr lang="pl-PL" altLang="pl-PL" sz="2000" b="1">
                <a:cs typeface="Times New Roman" pitchFamily="18" charset="0"/>
              </a:rPr>
              <a:t>Wyróżnia się:</a:t>
            </a:r>
          </a:p>
          <a:p>
            <a:pPr algn="just">
              <a:spcBef>
                <a:spcPct val="50000"/>
              </a:spcBef>
            </a:pPr>
            <a:r>
              <a:rPr lang="pl-PL" altLang="pl-PL" sz="2000" b="1">
                <a:cs typeface="Times New Roman" pitchFamily="18" charset="0"/>
              </a:rPr>
              <a:t>-      dźwignie jednostronne (z jedną tuleją)</a:t>
            </a:r>
          </a:p>
          <a:p>
            <a:pPr algn="just">
              <a:spcBef>
                <a:spcPct val="50000"/>
              </a:spcBef>
            </a:pPr>
            <a:r>
              <a:rPr lang="pl-PL" altLang="pl-PL" sz="2000" b="1">
                <a:cs typeface="Times New Roman" pitchFamily="18" charset="0"/>
              </a:rPr>
              <a:t>-    </a:t>
            </a:r>
            <a:r>
              <a:rPr lang="pl-PL" altLang="pl-PL" sz="2000" b="1"/>
              <a:t> </a:t>
            </a:r>
            <a:r>
              <a:rPr lang="pl-PL" altLang="pl-PL" sz="2000" b="1">
                <a:cs typeface="Times New Roman" pitchFamily="18" charset="0"/>
              </a:rPr>
              <a:t>dźwignie dwustronne (z otworem znacznie większym od drugiego i w przybliżeniu z jednakowymi otworami: krótkie</a:t>
            </a:r>
            <a:endParaRPr lang="pl-PL" altLang="pl-PL" sz="2000" b="1"/>
          </a:p>
          <a:p>
            <a:pPr algn="just">
              <a:spcBef>
                <a:spcPct val="50000"/>
              </a:spcBef>
            </a:pPr>
            <a:r>
              <a:rPr lang="pl-PL" altLang="pl-PL" sz="2000" b="1">
                <a:cs typeface="Times New Roman" pitchFamily="18" charset="0"/>
              </a:rPr>
              <a:t> i długie)</a:t>
            </a:r>
          </a:p>
          <a:p>
            <a:pPr>
              <a:spcBef>
                <a:spcPct val="50000"/>
              </a:spcBef>
            </a:pPr>
            <a:endParaRPr lang="pl-PL" altLang="pl-PL" sz="2000" b="1"/>
          </a:p>
        </p:txBody>
      </p:sp>
      <p:pic>
        <p:nvPicPr>
          <p:cNvPr id="209923" name="Picture 3" descr="D:\Dane\TBM\TBM_wykład\Rysunki\dźwignia.jpg"/>
          <p:cNvPicPr>
            <a:picLocks noChangeAspect="1" noChangeArrowheads="1"/>
          </p:cNvPicPr>
          <p:nvPr/>
        </p:nvPicPr>
        <p:blipFill>
          <a:blip r:embed="rId2" cstate="print"/>
          <a:srcRect/>
          <a:stretch>
            <a:fillRect/>
          </a:stretch>
        </p:blipFill>
        <p:spPr bwMode="auto">
          <a:xfrm>
            <a:off x="4572000" y="2362200"/>
            <a:ext cx="4318000" cy="4343400"/>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838200" y="288925"/>
            <a:ext cx="7162800" cy="3140075"/>
          </a:xfrm>
          <a:prstGeom prst="rect">
            <a:avLst/>
          </a:prstGeom>
          <a:noFill/>
          <a:ln w="9525">
            <a:noFill/>
            <a:miter lim="800000"/>
            <a:headEnd/>
            <a:tailEnd/>
          </a:ln>
        </p:spPr>
        <p:txBody>
          <a:bodyPr>
            <a:spAutoFit/>
          </a:bodyPr>
          <a:lstStyle/>
          <a:p>
            <a:pPr algn="just">
              <a:spcBef>
                <a:spcPct val="50000"/>
              </a:spcBef>
            </a:pPr>
            <a:r>
              <a:rPr lang="pl-PL" altLang="pl-PL" sz="2000" b="1" u="sng">
                <a:cs typeface="Times New Roman" pitchFamily="18" charset="0"/>
              </a:rPr>
              <a:t>Ramowy proces technologiczny dźwigni jednostronnej</a:t>
            </a:r>
            <a:endParaRPr lang="pl-PL" altLang="pl-PL" sz="2000" b="1">
              <a:cs typeface="Times New Roman" pitchFamily="18" charset="0"/>
            </a:endParaRPr>
          </a:p>
          <a:p>
            <a:pPr algn="just">
              <a:spcBef>
                <a:spcPct val="50000"/>
              </a:spcBef>
            </a:pPr>
            <a:r>
              <a:rPr lang="pl-PL" altLang="pl-PL" sz="2000" b="1">
                <a:cs typeface="Times New Roman" pitchFamily="18" charset="0"/>
              </a:rPr>
              <a:t>1.    Obróbka pow. czołowych</a:t>
            </a:r>
          </a:p>
          <a:p>
            <a:pPr algn="just">
              <a:spcBef>
                <a:spcPct val="50000"/>
              </a:spcBef>
            </a:pPr>
            <a:r>
              <a:rPr lang="pl-PL" altLang="pl-PL" sz="2000" b="1">
                <a:cs typeface="Times New Roman" pitchFamily="18" charset="0"/>
              </a:rPr>
              <a:t>2.    Obróbka otworu na gotowo</a:t>
            </a:r>
          </a:p>
          <a:p>
            <a:pPr algn="just">
              <a:spcBef>
                <a:spcPct val="50000"/>
              </a:spcBef>
            </a:pPr>
            <a:r>
              <a:rPr lang="pl-PL" altLang="pl-PL" sz="2000" b="1">
                <a:cs typeface="Times New Roman" pitchFamily="18" charset="0"/>
              </a:rPr>
              <a:t>3.    Wykonanie operacji drugorzędnych</a:t>
            </a:r>
          </a:p>
          <a:p>
            <a:pPr algn="just">
              <a:spcBef>
                <a:spcPct val="50000"/>
              </a:spcBef>
            </a:pPr>
            <a:r>
              <a:rPr lang="pl-PL" altLang="pl-PL" sz="2000" b="1">
                <a:cs typeface="Times New Roman" pitchFamily="18" charset="0"/>
              </a:rPr>
              <a:t>4.    Toczenie rękojeści</a:t>
            </a:r>
          </a:p>
          <a:p>
            <a:pPr algn="just">
              <a:spcBef>
                <a:spcPct val="50000"/>
              </a:spcBef>
            </a:pPr>
            <a:r>
              <a:rPr lang="pl-PL" altLang="pl-PL" sz="2000" b="1">
                <a:cs typeface="Times New Roman" pitchFamily="18" charset="0"/>
              </a:rPr>
              <a:t>5.    KJ</a:t>
            </a:r>
          </a:p>
          <a:p>
            <a:pPr>
              <a:spcBef>
                <a:spcPct val="50000"/>
              </a:spcBef>
            </a:pPr>
            <a:endParaRPr lang="pl-PL" altLang="pl-PL" sz="2000"/>
          </a:p>
        </p:txBody>
      </p:sp>
      <p:sp>
        <p:nvSpPr>
          <p:cNvPr id="210947" name="Text Box 3"/>
          <p:cNvSpPr txBox="1">
            <a:spLocks noChangeArrowheads="1"/>
          </p:cNvSpPr>
          <p:nvPr/>
        </p:nvSpPr>
        <p:spPr bwMode="auto">
          <a:xfrm>
            <a:off x="762000" y="3108325"/>
            <a:ext cx="6629400" cy="3749675"/>
          </a:xfrm>
          <a:prstGeom prst="rect">
            <a:avLst/>
          </a:prstGeom>
          <a:noFill/>
          <a:ln w="9525">
            <a:noFill/>
            <a:miter lim="800000"/>
            <a:headEnd/>
            <a:tailEnd/>
          </a:ln>
        </p:spPr>
        <p:txBody>
          <a:bodyPr>
            <a:spAutoFit/>
          </a:bodyPr>
          <a:lstStyle/>
          <a:p>
            <a:pPr algn="just">
              <a:spcBef>
                <a:spcPct val="50000"/>
              </a:spcBef>
            </a:pPr>
            <a:r>
              <a:rPr lang="pl-PL" altLang="pl-PL" sz="2000" b="1" u="sng">
                <a:cs typeface="Times New Roman" pitchFamily="18" charset="0"/>
              </a:rPr>
              <a:t>Ramowy proces technologiczny dźwigni dwustronnej</a:t>
            </a:r>
            <a:endParaRPr lang="pl-PL" altLang="pl-PL" sz="2000" b="1">
              <a:cs typeface="Times New Roman" pitchFamily="18" charset="0"/>
            </a:endParaRPr>
          </a:p>
          <a:p>
            <a:pPr algn="just">
              <a:spcBef>
                <a:spcPct val="50000"/>
              </a:spcBef>
            </a:pPr>
            <a:r>
              <a:rPr lang="pl-PL" altLang="pl-PL" sz="2000" b="1">
                <a:cs typeface="Times New Roman" pitchFamily="18" charset="0"/>
              </a:rPr>
              <a:t>1.    Obróbka pow. czołowych</a:t>
            </a:r>
          </a:p>
          <a:p>
            <a:pPr algn="just">
              <a:spcBef>
                <a:spcPct val="50000"/>
              </a:spcBef>
            </a:pPr>
            <a:r>
              <a:rPr lang="pl-PL" altLang="pl-PL" sz="2000" b="1">
                <a:cs typeface="Times New Roman" pitchFamily="18" charset="0"/>
              </a:rPr>
              <a:t>2.    Obróbka otworu o większej średnicy z jednoczesną obróbką powierzchni czołowej</a:t>
            </a:r>
          </a:p>
          <a:p>
            <a:pPr algn="just">
              <a:spcBef>
                <a:spcPct val="50000"/>
              </a:spcBef>
            </a:pPr>
            <a:r>
              <a:rPr lang="pl-PL" altLang="pl-PL" sz="2000" b="1">
                <a:cs typeface="Times New Roman" pitchFamily="18" charset="0"/>
              </a:rPr>
              <a:t>3.    Obróbka otworu o mniejszej średnicy i powierzchni czołowej z ustaleniem dźwigni na wykonanym otworze</a:t>
            </a:r>
          </a:p>
          <a:p>
            <a:pPr algn="just">
              <a:spcBef>
                <a:spcPct val="50000"/>
              </a:spcBef>
            </a:pPr>
            <a:r>
              <a:rPr lang="pl-PL" altLang="pl-PL" sz="2000" b="1">
                <a:cs typeface="Times New Roman" pitchFamily="18" charset="0"/>
              </a:rPr>
              <a:t>4.    Wykonanie operacji drugorzędnych</a:t>
            </a:r>
          </a:p>
          <a:p>
            <a:pPr algn="just">
              <a:spcBef>
                <a:spcPct val="50000"/>
              </a:spcBef>
            </a:pPr>
            <a:r>
              <a:rPr lang="pl-PL" altLang="pl-PL" sz="2000" b="1">
                <a:cs typeface="Times New Roman" pitchFamily="18" charset="0"/>
              </a:rPr>
              <a:t>5.    KJ</a:t>
            </a:r>
          </a:p>
          <a:p>
            <a:pPr>
              <a:spcBef>
                <a:spcPct val="50000"/>
              </a:spcBef>
            </a:pPr>
            <a:endParaRPr lang="pl-PL" altLang="pl-PL"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304800" y="762000"/>
            <a:ext cx="8534400" cy="4786313"/>
          </a:xfrm>
          <a:prstGeom prst="rect">
            <a:avLst/>
          </a:prstGeom>
          <a:noFill/>
          <a:ln w="9525">
            <a:noFill/>
            <a:miter lim="800000"/>
            <a:headEnd/>
            <a:tailEnd/>
          </a:ln>
        </p:spPr>
        <p:txBody>
          <a:bodyPr>
            <a:spAutoFit/>
          </a:bodyPr>
          <a:lstStyle/>
          <a:p>
            <a:pPr marL="457200" indent="-457200" algn="ctr">
              <a:spcBef>
                <a:spcPct val="50000"/>
              </a:spcBef>
            </a:pPr>
            <a:r>
              <a:rPr lang="pl-PL" altLang="pl-PL" sz="2800" b="1">
                <a:latin typeface="Arial" charset="0"/>
                <a:cs typeface="Times New Roman" pitchFamily="18" charset="0"/>
              </a:rPr>
              <a:t>Dokumentacja technologiczna</a:t>
            </a:r>
            <a:endParaRPr lang="pl-PL" altLang="pl-PL" sz="2800" b="1">
              <a:latin typeface="Arial" charset="0"/>
            </a:endParaRPr>
          </a:p>
          <a:p>
            <a:pPr marL="457200" indent="-457200" algn="just">
              <a:spcBef>
                <a:spcPct val="50000"/>
              </a:spcBef>
            </a:pPr>
            <a:r>
              <a:rPr lang="pl-PL" altLang="pl-PL" sz="2000" b="1">
                <a:latin typeface="Arial" charset="0"/>
                <a:cs typeface="Times New Roman" pitchFamily="18" charset="0"/>
              </a:rPr>
              <a:t>Dokumentacja technologiczna </a:t>
            </a:r>
            <a:r>
              <a:rPr lang="pl-PL" altLang="pl-PL" sz="2000" b="1">
                <a:latin typeface="Arial" charset="0"/>
              </a:rPr>
              <a:t>p</a:t>
            </a:r>
            <a:r>
              <a:rPr lang="pl-PL" altLang="pl-PL" sz="2000" b="1">
                <a:latin typeface="Arial" charset="0"/>
                <a:cs typeface="Times New Roman" pitchFamily="18" charset="0"/>
              </a:rPr>
              <a:t>owinna zawiera</a:t>
            </a:r>
            <a:r>
              <a:rPr lang="pl-PL" altLang="pl-PL" sz="2000" b="1">
                <a:latin typeface="Arial" charset="0"/>
              </a:rPr>
              <a:t>ć </a:t>
            </a:r>
            <a:r>
              <a:rPr lang="pl-PL" altLang="pl-PL" sz="2000" b="1">
                <a:latin typeface="Arial" charset="0"/>
                <a:cs typeface="Times New Roman" pitchFamily="18" charset="0"/>
              </a:rPr>
              <a:t>wszystkie dane niezb</a:t>
            </a:r>
            <a:r>
              <a:rPr lang="pl-PL" altLang="pl-PL" sz="2000" b="1">
                <a:latin typeface="Arial" charset="0"/>
              </a:rPr>
              <a:t>ę</a:t>
            </a:r>
            <a:r>
              <a:rPr lang="pl-PL" altLang="pl-PL" sz="2000" b="1">
                <a:latin typeface="Arial" charset="0"/>
                <a:cs typeface="Times New Roman" pitchFamily="18" charset="0"/>
              </a:rPr>
              <a:t>dne do zapewnienia prawid</a:t>
            </a:r>
            <a:r>
              <a:rPr lang="pl-PL" altLang="pl-PL" sz="2000" b="1">
                <a:latin typeface="Arial" charset="0"/>
              </a:rPr>
              <a:t>ł</a:t>
            </a:r>
            <a:r>
              <a:rPr lang="pl-PL" altLang="pl-PL" sz="2000" b="1">
                <a:latin typeface="Arial" charset="0"/>
                <a:cs typeface="Times New Roman" pitchFamily="18" charset="0"/>
              </a:rPr>
              <a:t>owego przebiegu poszczególnych operacji.</a:t>
            </a:r>
            <a:endParaRPr lang="pl-PL" altLang="pl-PL" sz="2000" b="1">
              <a:latin typeface="Arial" charset="0"/>
            </a:endParaRPr>
          </a:p>
          <a:p>
            <a:pPr marL="457200" indent="-457200">
              <a:spcBef>
                <a:spcPct val="50000"/>
              </a:spcBef>
            </a:pPr>
            <a:endParaRPr lang="pl-PL" altLang="pl-PL" sz="2000" b="1">
              <a:latin typeface="Arial" charset="0"/>
            </a:endParaRPr>
          </a:p>
          <a:p>
            <a:pPr marL="457200" indent="-457200">
              <a:spcBef>
                <a:spcPct val="50000"/>
              </a:spcBef>
            </a:pPr>
            <a:r>
              <a:rPr lang="pl-PL" altLang="pl-PL" sz="2000" b="1">
                <a:latin typeface="Arial" charset="0"/>
                <a:cs typeface="Times New Roman" pitchFamily="18" charset="0"/>
              </a:rPr>
              <a:t>Zakres i szczegó</a:t>
            </a:r>
            <a:r>
              <a:rPr lang="pl-PL" altLang="pl-PL" sz="2000" b="1">
                <a:latin typeface="Arial" charset="0"/>
              </a:rPr>
              <a:t>ł</a:t>
            </a:r>
            <a:r>
              <a:rPr lang="pl-PL" altLang="pl-PL" sz="2000" b="1">
                <a:latin typeface="Arial" charset="0"/>
                <a:cs typeface="Times New Roman" pitchFamily="18" charset="0"/>
              </a:rPr>
              <a:t>owo</a:t>
            </a:r>
            <a:r>
              <a:rPr lang="pl-PL" altLang="pl-PL" sz="2000" b="1">
                <a:latin typeface="Arial" charset="0"/>
              </a:rPr>
              <a:t>ść</a:t>
            </a:r>
            <a:r>
              <a:rPr lang="pl-PL" altLang="pl-PL" sz="2000" b="1">
                <a:latin typeface="Arial" charset="0"/>
                <a:cs typeface="Times New Roman" pitchFamily="18" charset="0"/>
              </a:rPr>
              <a:t> dokumentacji </a:t>
            </a:r>
            <a:r>
              <a:rPr lang="pl-PL" altLang="pl-PL" sz="2000" b="1">
                <a:latin typeface="Arial" charset="0"/>
              </a:rPr>
              <a:t>technologicznej </a:t>
            </a:r>
            <a:r>
              <a:rPr lang="pl-PL" altLang="pl-PL" sz="2000" b="1">
                <a:latin typeface="Arial" charset="0"/>
                <a:cs typeface="Times New Roman" pitchFamily="18" charset="0"/>
              </a:rPr>
              <a:t>s</a:t>
            </a:r>
            <a:r>
              <a:rPr lang="pl-PL" altLang="pl-PL" sz="2000" b="1">
                <a:latin typeface="Arial" charset="0"/>
              </a:rPr>
              <a:t>ą</a:t>
            </a:r>
            <a:r>
              <a:rPr lang="pl-PL" altLang="pl-PL" sz="2000" b="1">
                <a:latin typeface="Arial" charset="0"/>
                <a:cs typeface="Times New Roman" pitchFamily="18" charset="0"/>
              </a:rPr>
              <a:t> funkcj</a:t>
            </a:r>
            <a:r>
              <a:rPr lang="pl-PL" altLang="pl-PL" sz="2000" b="1">
                <a:latin typeface="Arial" charset="0"/>
              </a:rPr>
              <a:t>ą</a:t>
            </a:r>
            <a:r>
              <a:rPr lang="pl-PL" altLang="pl-PL" sz="2000" b="1">
                <a:latin typeface="Arial" charset="0"/>
                <a:cs typeface="Times New Roman" pitchFamily="18" charset="0"/>
              </a:rPr>
              <a:t>:</a:t>
            </a:r>
          </a:p>
          <a:p>
            <a:pPr marL="457200" indent="-457200" algn="just">
              <a:spcBef>
                <a:spcPct val="50000"/>
              </a:spcBef>
              <a:buFontTx/>
              <a:buChar char="•"/>
            </a:pPr>
            <a:r>
              <a:rPr lang="pl-PL" altLang="pl-PL" sz="2000" b="1">
                <a:latin typeface="Arial" charset="0"/>
                <a:cs typeface="Times New Roman" pitchFamily="18" charset="0"/>
              </a:rPr>
              <a:t>rodzaju  wyrobu, </a:t>
            </a:r>
            <a:endParaRPr lang="pl-PL" altLang="pl-PL" sz="2000" b="1">
              <a:latin typeface="Arial" charset="0"/>
            </a:endParaRPr>
          </a:p>
          <a:p>
            <a:pPr marL="457200" indent="-457200" algn="just">
              <a:spcBef>
                <a:spcPct val="50000"/>
              </a:spcBef>
              <a:buFontTx/>
              <a:buChar char="•"/>
            </a:pPr>
            <a:r>
              <a:rPr lang="pl-PL" altLang="pl-PL" sz="2000" b="1">
                <a:latin typeface="Arial" charset="0"/>
                <a:cs typeface="Times New Roman" pitchFamily="18" charset="0"/>
              </a:rPr>
              <a:t>wielko</a:t>
            </a:r>
            <a:r>
              <a:rPr lang="pl-PL" altLang="pl-PL" sz="2000" b="1">
                <a:latin typeface="Arial" charset="0"/>
              </a:rPr>
              <a:t>ś</a:t>
            </a:r>
            <a:r>
              <a:rPr lang="pl-PL" altLang="pl-PL" sz="2000" b="1">
                <a:latin typeface="Arial" charset="0"/>
                <a:cs typeface="Times New Roman" pitchFamily="18" charset="0"/>
              </a:rPr>
              <a:t>ci produkcji np. dla produkcji wielkoseryjnej dokumentacja musi by</a:t>
            </a:r>
            <a:r>
              <a:rPr lang="pl-PL" altLang="pl-PL" sz="2000" b="1">
                <a:latin typeface="Arial" charset="0"/>
              </a:rPr>
              <a:t>ć</a:t>
            </a:r>
            <a:r>
              <a:rPr lang="pl-PL" altLang="pl-PL" sz="2000" b="1">
                <a:latin typeface="Arial" charset="0"/>
                <a:cs typeface="Times New Roman" pitchFamily="18" charset="0"/>
              </a:rPr>
              <a:t> bardzo szczegó</a:t>
            </a:r>
            <a:r>
              <a:rPr lang="pl-PL" altLang="pl-PL" sz="2000" b="1">
                <a:latin typeface="Arial" charset="0"/>
              </a:rPr>
              <a:t>ł</a:t>
            </a:r>
            <a:r>
              <a:rPr lang="pl-PL" altLang="pl-PL" sz="2000" b="1">
                <a:latin typeface="Arial" charset="0"/>
                <a:cs typeface="Times New Roman" pitchFamily="18" charset="0"/>
              </a:rPr>
              <a:t>owa, dla jednostkowej, małoseryjnej – uproszczona (niekiedy z uwagi na trudn</a:t>
            </a:r>
            <a:r>
              <a:rPr lang="pl-PL" altLang="pl-PL" sz="2000" b="1">
                <a:latin typeface="Arial" charset="0"/>
              </a:rPr>
              <a:t>ą</a:t>
            </a:r>
            <a:r>
              <a:rPr lang="pl-PL" altLang="pl-PL" sz="2000" b="1">
                <a:latin typeface="Arial" charset="0"/>
                <a:cs typeface="Times New Roman" pitchFamily="18" charset="0"/>
              </a:rPr>
              <a:t> technologi</a:t>
            </a:r>
            <a:r>
              <a:rPr lang="pl-PL" altLang="pl-PL" sz="2000" b="1">
                <a:latin typeface="Arial" charset="0"/>
              </a:rPr>
              <a:t>ę</a:t>
            </a:r>
            <a:r>
              <a:rPr lang="pl-PL" altLang="pl-PL" sz="2000" b="1">
                <a:latin typeface="Arial" charset="0"/>
                <a:cs typeface="Times New Roman" pitchFamily="18" charset="0"/>
              </a:rPr>
              <a:t> wykonania sporz</a:t>
            </a:r>
            <a:r>
              <a:rPr lang="pl-PL" altLang="pl-PL" sz="2000" b="1">
                <a:latin typeface="Arial" charset="0"/>
              </a:rPr>
              <a:t>ą</a:t>
            </a:r>
            <a:r>
              <a:rPr lang="pl-PL" altLang="pl-PL" sz="2000" b="1">
                <a:latin typeface="Arial" charset="0"/>
                <a:cs typeface="Times New Roman" pitchFamily="18" charset="0"/>
              </a:rPr>
              <a:t>dzi</a:t>
            </a:r>
            <a:r>
              <a:rPr lang="pl-PL" altLang="pl-PL" sz="2000" b="1">
                <a:latin typeface="Arial" charset="0"/>
              </a:rPr>
              <a:t>ć</a:t>
            </a:r>
            <a:r>
              <a:rPr lang="pl-PL" altLang="pl-PL" sz="2000" b="1">
                <a:latin typeface="Arial" charset="0"/>
                <a:cs typeface="Times New Roman" pitchFamily="18" charset="0"/>
              </a:rPr>
              <a:t> trzeba obszerniejsz</a:t>
            </a:r>
            <a:r>
              <a:rPr lang="pl-PL" altLang="pl-PL" sz="2000" b="1">
                <a:latin typeface="Arial" charset="0"/>
              </a:rPr>
              <a:t>ą</a:t>
            </a:r>
            <a:r>
              <a:rPr lang="pl-PL" altLang="pl-PL" sz="2000" b="1">
                <a:latin typeface="Arial" charset="0"/>
                <a:cs typeface="Times New Roman" pitchFamily="18" charset="0"/>
              </a:rPr>
              <a:t>),</a:t>
            </a:r>
          </a:p>
          <a:p>
            <a:pPr marL="457200" indent="-457200">
              <a:spcBef>
                <a:spcPct val="50000"/>
              </a:spcBef>
              <a:buFontTx/>
              <a:buChar char="•"/>
            </a:pPr>
            <a:r>
              <a:rPr lang="pl-PL" altLang="pl-PL" sz="2000" b="1">
                <a:latin typeface="Arial" charset="0"/>
                <a:cs typeface="Times New Roman" pitchFamily="18" charset="0"/>
              </a:rPr>
              <a:t>do</a:t>
            </a:r>
            <a:r>
              <a:rPr lang="pl-PL" altLang="pl-PL" sz="2000" b="1">
                <a:latin typeface="Arial" charset="0"/>
              </a:rPr>
              <a:t>ś</a:t>
            </a:r>
            <a:r>
              <a:rPr lang="pl-PL" altLang="pl-PL" sz="2000" b="1">
                <a:latin typeface="Arial" charset="0"/>
                <a:cs typeface="Times New Roman" pitchFamily="18" charset="0"/>
              </a:rPr>
              <a:t>wiadczenia pracowników.</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3" descr="D:\Dane\TBM\TBM_wykład\Rysunki\Rys_dźwigni.jpg"/>
          <p:cNvPicPr>
            <a:picLocks noChangeAspect="1" noChangeArrowheads="1"/>
          </p:cNvPicPr>
          <p:nvPr/>
        </p:nvPicPr>
        <p:blipFill>
          <a:blip r:embed="rId2" cstate="print"/>
          <a:srcRect/>
          <a:stretch>
            <a:fillRect/>
          </a:stretch>
        </p:blipFill>
        <p:spPr bwMode="auto">
          <a:xfrm>
            <a:off x="2857500" y="376238"/>
            <a:ext cx="3429000" cy="6105525"/>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3" descr="D:\Dane\TBM\TBM_wykład\Rysunki\proces_dźw.jpg"/>
          <p:cNvPicPr>
            <a:picLocks noChangeAspect="1" noChangeArrowheads="1"/>
          </p:cNvPicPr>
          <p:nvPr/>
        </p:nvPicPr>
        <p:blipFill>
          <a:blip r:embed="rId2" cstate="print"/>
          <a:srcRect/>
          <a:stretch>
            <a:fillRect/>
          </a:stretch>
        </p:blipFill>
        <p:spPr bwMode="auto">
          <a:xfrm>
            <a:off x="152400" y="0"/>
            <a:ext cx="4191000" cy="3098800"/>
          </a:xfrm>
          <a:prstGeom prst="rect">
            <a:avLst/>
          </a:prstGeom>
          <a:noFill/>
          <a:ln w="9525">
            <a:noFill/>
            <a:miter lim="800000"/>
            <a:headEnd/>
            <a:tailEnd/>
          </a:ln>
        </p:spPr>
      </p:pic>
      <p:pic>
        <p:nvPicPr>
          <p:cNvPr id="212995" name="Picture 4" descr="D:\Dane\TBM\TBM_wykład\Rysunki\op1dźw.jpg"/>
          <p:cNvPicPr>
            <a:picLocks noChangeAspect="1" noChangeArrowheads="1"/>
          </p:cNvPicPr>
          <p:nvPr/>
        </p:nvPicPr>
        <p:blipFill>
          <a:blip r:embed="rId3" cstate="print"/>
          <a:srcRect/>
          <a:stretch>
            <a:fillRect/>
          </a:stretch>
        </p:blipFill>
        <p:spPr bwMode="auto">
          <a:xfrm>
            <a:off x="4565650" y="3424238"/>
            <a:ext cx="11113" cy="7937"/>
          </a:xfrm>
          <a:prstGeom prst="rect">
            <a:avLst/>
          </a:prstGeom>
          <a:noFill/>
          <a:ln w="9525">
            <a:noFill/>
            <a:miter lim="800000"/>
            <a:headEnd/>
            <a:tailEnd/>
          </a:ln>
        </p:spPr>
      </p:pic>
      <p:pic>
        <p:nvPicPr>
          <p:cNvPr id="212996" name="Picture 5" descr="D:\Dane\TBM\TBM_wykład\Rysunki\op1dźw.jpg"/>
          <p:cNvPicPr>
            <a:picLocks noChangeAspect="1" noChangeArrowheads="1"/>
          </p:cNvPicPr>
          <p:nvPr/>
        </p:nvPicPr>
        <p:blipFill>
          <a:blip r:embed="rId4" cstate="print"/>
          <a:srcRect/>
          <a:stretch>
            <a:fillRect/>
          </a:stretch>
        </p:blipFill>
        <p:spPr bwMode="auto">
          <a:xfrm>
            <a:off x="4343400" y="3200400"/>
            <a:ext cx="4635500" cy="3378200"/>
          </a:xfrm>
          <a:prstGeom prst="rect">
            <a:avLst/>
          </a:prstGeom>
          <a:noFill/>
          <a:ln w="9525">
            <a:noFill/>
            <a:miter lim="800000"/>
            <a:headEnd/>
            <a:tailEnd/>
          </a:ln>
        </p:spPr>
      </p:pic>
      <p:pic>
        <p:nvPicPr>
          <p:cNvPr id="212997" name="Picture 6" descr="D:\Dane\TBM\TBM_wykład\Rysunki\zespół_frezów.jpg"/>
          <p:cNvPicPr>
            <a:picLocks noChangeAspect="1" noChangeArrowheads="1"/>
          </p:cNvPicPr>
          <p:nvPr/>
        </p:nvPicPr>
        <p:blipFill>
          <a:blip r:embed="rId5" cstate="print"/>
          <a:srcRect/>
          <a:stretch>
            <a:fillRect/>
          </a:stretch>
        </p:blipFill>
        <p:spPr bwMode="auto">
          <a:xfrm>
            <a:off x="381000" y="4114800"/>
            <a:ext cx="3670300" cy="1968500"/>
          </a:xfrm>
          <a:prstGeom prst="rect">
            <a:avLst/>
          </a:prstGeom>
          <a:noFill/>
          <a:ln w="9525">
            <a:solidFill>
              <a:schemeClr val="tx1"/>
            </a:solid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D:\Dane\TBM\TBM_wykład\Rysunki\op2dźw.jpg"/>
          <p:cNvPicPr>
            <a:picLocks noChangeAspect="1" noChangeArrowheads="1"/>
          </p:cNvPicPr>
          <p:nvPr/>
        </p:nvPicPr>
        <p:blipFill>
          <a:blip r:embed="rId2" cstate="print"/>
          <a:srcRect/>
          <a:stretch>
            <a:fillRect/>
          </a:stretch>
        </p:blipFill>
        <p:spPr bwMode="auto">
          <a:xfrm>
            <a:off x="127000" y="0"/>
            <a:ext cx="4445000" cy="3835400"/>
          </a:xfrm>
          <a:prstGeom prst="rect">
            <a:avLst/>
          </a:prstGeom>
          <a:noFill/>
          <a:ln w="9525">
            <a:noFill/>
            <a:miter lim="800000"/>
            <a:headEnd/>
            <a:tailEnd/>
          </a:ln>
        </p:spPr>
      </p:pic>
      <p:pic>
        <p:nvPicPr>
          <p:cNvPr id="214019" name="Picture 5" descr="D:\Dane\TBM\TBM_wykład\Rysunki\op3dźw.jpg"/>
          <p:cNvPicPr>
            <a:picLocks noChangeAspect="1" noChangeArrowheads="1"/>
          </p:cNvPicPr>
          <p:nvPr/>
        </p:nvPicPr>
        <p:blipFill>
          <a:blip r:embed="rId3" cstate="print"/>
          <a:srcRect/>
          <a:stretch>
            <a:fillRect/>
          </a:stretch>
        </p:blipFill>
        <p:spPr bwMode="auto">
          <a:xfrm>
            <a:off x="4749800" y="2692400"/>
            <a:ext cx="4394200" cy="4165600"/>
          </a:xfrm>
          <a:prstGeom prst="rect">
            <a:avLst/>
          </a:prstGeom>
          <a:noFill/>
          <a:ln w="9525">
            <a:solidFill>
              <a:schemeClr val="tx1"/>
            </a:solid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D:\Dane\TBM\TBM_wykład\Prezentacja_tbm\DSCN15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D:\Dane\TBM\TBM_wykład\Prezentacja_tbm_2\DSCN50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cstate="print"/>
          <a:srcRect/>
          <a:stretch>
            <a:fillRect/>
          </a:stretch>
        </p:blipFill>
        <p:spPr bwMode="auto">
          <a:xfrm>
            <a:off x="1447800" y="1066800"/>
            <a:ext cx="7086600" cy="5254625"/>
          </a:xfrm>
          <a:prstGeom prst="rect">
            <a:avLst/>
          </a:prstGeom>
          <a:noFill/>
          <a:ln w="9525">
            <a:noFill/>
            <a:miter lim="800000"/>
            <a:headEnd/>
            <a:tailEnd/>
          </a:ln>
        </p:spPr>
      </p:pic>
      <p:sp>
        <p:nvSpPr>
          <p:cNvPr id="220163" name="Rectangle 3"/>
          <p:cNvSpPr>
            <a:spLocks noGrp="1" noChangeArrowheads="1"/>
          </p:cNvSpPr>
          <p:nvPr>
            <p:ph type="title" idx="4294967295"/>
          </p:nvPr>
        </p:nvSpPr>
        <p:spPr>
          <a:xfrm>
            <a:off x="2133600" y="0"/>
            <a:ext cx="6019800" cy="533400"/>
          </a:xfrm>
        </p:spPr>
        <p:txBody>
          <a:bodyPr/>
          <a:lstStyle/>
          <a:p>
            <a:pPr eaLnBrk="1" hangingPunct="1"/>
            <a:r>
              <a:rPr lang="pl-PL" altLang="pl-PL" sz="2000" b="1" smtClean="0"/>
              <a:t>Przekładnie stożkowe - technologia</a:t>
            </a:r>
          </a:p>
        </p:txBody>
      </p:sp>
      <p:sp>
        <p:nvSpPr>
          <p:cNvPr id="220164" name="Rectangle 4"/>
          <p:cNvSpPr>
            <a:spLocks noChangeArrowheads="1"/>
          </p:cNvSpPr>
          <p:nvPr/>
        </p:nvSpPr>
        <p:spPr bwMode="auto">
          <a:xfrm>
            <a:off x="7175500" y="6523038"/>
            <a:ext cx="1839913"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pic>
        <p:nvPicPr>
          <p:cNvPr id="220165" name="Picture 6" descr="F:\SIMR\Hajnowka\cal2x.jpg"/>
          <p:cNvPicPr>
            <a:picLocks noChangeAspect="1" noChangeArrowheads="1"/>
          </p:cNvPicPr>
          <p:nvPr/>
        </p:nvPicPr>
        <p:blipFill>
          <a:blip r:embed="rId3" cstate="print"/>
          <a:srcRect/>
          <a:stretch>
            <a:fillRect/>
          </a:stretch>
        </p:blipFill>
        <p:spPr bwMode="auto">
          <a:xfrm>
            <a:off x="219075" y="228600"/>
            <a:ext cx="1973263" cy="2057400"/>
          </a:xfrm>
          <a:prstGeom prst="rect">
            <a:avLst/>
          </a:prstGeom>
          <a:noFill/>
          <a:ln w="19050">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85800" y="0"/>
            <a:ext cx="7772400" cy="609600"/>
          </a:xfrm>
        </p:spPr>
        <p:txBody>
          <a:bodyPr/>
          <a:lstStyle/>
          <a:p>
            <a:pPr eaLnBrk="1" hangingPunct="1"/>
            <a:r>
              <a:rPr lang="pl-PL" altLang="pl-PL" sz="2000" b="1" smtClean="0"/>
              <a:t>Przekładnie stożkowe - technologia</a:t>
            </a:r>
          </a:p>
        </p:txBody>
      </p:sp>
      <p:pic>
        <p:nvPicPr>
          <p:cNvPr id="221187" name="Picture 3" descr="C:\DOCUME~1\ADMINI~1\USTAWI~1\Temp\\msotw9_temp0.bmp"/>
          <p:cNvPicPr>
            <a:picLocks noChangeAspect="1" noChangeArrowheads="1"/>
          </p:cNvPicPr>
          <p:nvPr/>
        </p:nvPicPr>
        <p:blipFill>
          <a:blip r:embed="rId2" cstate="print"/>
          <a:srcRect/>
          <a:stretch>
            <a:fillRect/>
          </a:stretch>
        </p:blipFill>
        <p:spPr bwMode="auto">
          <a:xfrm>
            <a:off x="762000" y="838200"/>
            <a:ext cx="7486650" cy="1814513"/>
          </a:xfrm>
          <a:prstGeom prst="rect">
            <a:avLst/>
          </a:prstGeom>
          <a:noFill/>
          <a:ln w="9525">
            <a:noFill/>
            <a:miter lim="800000"/>
            <a:headEnd/>
            <a:tailEnd/>
          </a:ln>
        </p:spPr>
      </p:pic>
      <p:sp>
        <p:nvSpPr>
          <p:cNvPr id="221188" name="Text Box 4"/>
          <p:cNvSpPr txBox="1">
            <a:spLocks noChangeArrowheads="1"/>
          </p:cNvSpPr>
          <p:nvPr/>
        </p:nvSpPr>
        <p:spPr bwMode="auto">
          <a:xfrm>
            <a:off x="3352800" y="2362200"/>
            <a:ext cx="2514600" cy="336550"/>
          </a:xfrm>
          <a:prstGeom prst="rect">
            <a:avLst/>
          </a:prstGeom>
          <a:noFill/>
          <a:ln w="9525">
            <a:noFill/>
            <a:miter lim="800000"/>
            <a:headEnd/>
            <a:tailEnd/>
          </a:ln>
        </p:spPr>
        <p:txBody>
          <a:bodyPr>
            <a:spAutoFit/>
          </a:bodyPr>
          <a:lstStyle/>
          <a:p>
            <a:pPr>
              <a:spcBef>
                <a:spcPct val="50000"/>
              </a:spcBef>
            </a:pPr>
            <a:r>
              <a:rPr lang="pl-PL" altLang="pl-PL" sz="1600" b="1">
                <a:solidFill>
                  <a:srgbClr val="FB0B22"/>
                </a:solidFill>
              </a:rPr>
              <a:t>Struganie obwiedniowe</a:t>
            </a:r>
          </a:p>
        </p:txBody>
      </p:sp>
      <p:sp>
        <p:nvSpPr>
          <p:cNvPr id="221189" name="Text Box 7"/>
          <p:cNvSpPr txBox="1">
            <a:spLocks noChangeArrowheads="1"/>
          </p:cNvSpPr>
          <p:nvPr/>
        </p:nvSpPr>
        <p:spPr bwMode="auto">
          <a:xfrm>
            <a:off x="2819400" y="6172200"/>
            <a:ext cx="1066800" cy="336550"/>
          </a:xfrm>
          <a:prstGeom prst="rect">
            <a:avLst/>
          </a:prstGeom>
          <a:noFill/>
          <a:ln w="9525">
            <a:noFill/>
            <a:miter lim="800000"/>
            <a:headEnd/>
            <a:tailEnd/>
          </a:ln>
        </p:spPr>
        <p:txBody>
          <a:bodyPr>
            <a:spAutoFit/>
          </a:bodyPr>
          <a:lstStyle/>
          <a:p>
            <a:pPr>
              <a:spcBef>
                <a:spcPct val="50000"/>
              </a:spcBef>
            </a:pPr>
            <a:r>
              <a:rPr lang="pl-PL" altLang="pl-PL" sz="1600" b="1">
                <a:solidFill>
                  <a:srgbClr val="FB0B22"/>
                </a:solidFill>
              </a:rPr>
              <a:t>Coniflex</a:t>
            </a:r>
          </a:p>
        </p:txBody>
      </p:sp>
      <p:sp>
        <p:nvSpPr>
          <p:cNvPr id="221190" name="Text Box 8"/>
          <p:cNvSpPr txBox="1">
            <a:spLocks noChangeArrowheads="1"/>
          </p:cNvSpPr>
          <p:nvPr/>
        </p:nvSpPr>
        <p:spPr bwMode="auto">
          <a:xfrm>
            <a:off x="6705600" y="2743200"/>
            <a:ext cx="1447800" cy="336550"/>
          </a:xfrm>
          <a:prstGeom prst="rect">
            <a:avLst/>
          </a:prstGeom>
          <a:noFill/>
          <a:ln w="9525">
            <a:noFill/>
            <a:miter lim="800000"/>
            <a:headEnd/>
            <a:tailEnd/>
          </a:ln>
        </p:spPr>
        <p:txBody>
          <a:bodyPr>
            <a:spAutoFit/>
          </a:bodyPr>
          <a:lstStyle/>
          <a:p>
            <a:pPr>
              <a:spcBef>
                <a:spcPct val="50000"/>
              </a:spcBef>
            </a:pPr>
            <a:r>
              <a:rPr lang="pl-PL" altLang="pl-PL" sz="1600" b="1">
                <a:solidFill>
                  <a:srgbClr val="FB0B22"/>
                </a:solidFill>
              </a:rPr>
              <a:t>Revacycle</a:t>
            </a:r>
          </a:p>
        </p:txBody>
      </p:sp>
      <p:pic>
        <p:nvPicPr>
          <p:cNvPr id="221191" name="Picture 12" descr="D:\Dane\TBM\coni.jpg"/>
          <p:cNvPicPr>
            <a:picLocks noChangeAspect="1" noChangeArrowheads="1"/>
          </p:cNvPicPr>
          <p:nvPr/>
        </p:nvPicPr>
        <p:blipFill>
          <a:blip r:embed="rId3" cstate="print"/>
          <a:srcRect/>
          <a:stretch>
            <a:fillRect/>
          </a:stretch>
        </p:blipFill>
        <p:spPr bwMode="auto">
          <a:xfrm>
            <a:off x="685800" y="3124200"/>
            <a:ext cx="4191000" cy="3141663"/>
          </a:xfrm>
          <a:prstGeom prst="rect">
            <a:avLst/>
          </a:prstGeom>
          <a:noFill/>
          <a:ln w="9525">
            <a:noFill/>
            <a:miter lim="800000"/>
            <a:headEnd/>
            <a:tailEnd/>
          </a:ln>
        </p:spPr>
      </p:pic>
      <p:pic>
        <p:nvPicPr>
          <p:cNvPr id="221192" name="Picture 13" descr="D:\Dane\Poradnik\głowica_coni.jpg"/>
          <p:cNvPicPr>
            <a:picLocks noChangeAspect="1" noChangeArrowheads="1"/>
          </p:cNvPicPr>
          <p:nvPr/>
        </p:nvPicPr>
        <p:blipFill>
          <a:blip r:embed="rId4" cstate="print"/>
          <a:srcRect/>
          <a:stretch>
            <a:fillRect/>
          </a:stretch>
        </p:blipFill>
        <p:spPr bwMode="auto">
          <a:xfrm>
            <a:off x="5562600" y="3124200"/>
            <a:ext cx="3352800" cy="352425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1638300" y="0"/>
            <a:ext cx="5867400" cy="609600"/>
          </a:xfrm>
        </p:spPr>
        <p:txBody>
          <a:bodyPr/>
          <a:lstStyle/>
          <a:p>
            <a:pPr eaLnBrk="1" hangingPunct="1"/>
            <a:r>
              <a:rPr lang="pl-PL" altLang="pl-PL" sz="2000" b="1" smtClean="0"/>
              <a:t>Przekładnie stożkowe - technologia</a:t>
            </a:r>
          </a:p>
        </p:txBody>
      </p:sp>
      <p:pic>
        <p:nvPicPr>
          <p:cNvPr id="222211" name="Picture 3" descr="C:\DOCUME~1\ADMINI~1\USTAWI~1\Temp\\msotw9_temp0.bmp"/>
          <p:cNvPicPr>
            <a:picLocks noChangeAspect="1" noChangeArrowheads="1"/>
          </p:cNvPicPr>
          <p:nvPr/>
        </p:nvPicPr>
        <p:blipFill>
          <a:blip r:embed="rId2" cstate="print"/>
          <a:srcRect/>
          <a:stretch>
            <a:fillRect/>
          </a:stretch>
        </p:blipFill>
        <p:spPr bwMode="auto">
          <a:xfrm>
            <a:off x="0" y="533400"/>
            <a:ext cx="4267200" cy="3910013"/>
          </a:xfrm>
          <a:prstGeom prst="rect">
            <a:avLst/>
          </a:prstGeom>
          <a:noFill/>
          <a:ln w="9525">
            <a:noFill/>
            <a:miter lim="800000"/>
            <a:headEnd/>
            <a:tailEnd/>
          </a:ln>
        </p:spPr>
      </p:pic>
      <p:pic>
        <p:nvPicPr>
          <p:cNvPr id="222212" name="Picture 4" descr="C:\DOCUME~1\ADMINI~1\USTAWI~1\Temp\\msotw9_temp0.bmp"/>
          <p:cNvPicPr>
            <a:picLocks noChangeAspect="1" noChangeArrowheads="1"/>
          </p:cNvPicPr>
          <p:nvPr/>
        </p:nvPicPr>
        <p:blipFill>
          <a:blip r:embed="rId3" cstate="print"/>
          <a:srcRect/>
          <a:stretch>
            <a:fillRect/>
          </a:stretch>
        </p:blipFill>
        <p:spPr bwMode="auto">
          <a:xfrm>
            <a:off x="4953000" y="685800"/>
            <a:ext cx="3962400" cy="3886200"/>
          </a:xfrm>
          <a:prstGeom prst="rect">
            <a:avLst/>
          </a:prstGeom>
          <a:noFill/>
          <a:ln w="9525">
            <a:noFill/>
            <a:miter lim="800000"/>
            <a:headEnd/>
            <a:tailEnd/>
          </a:ln>
        </p:spPr>
      </p:pic>
      <p:sp>
        <p:nvSpPr>
          <p:cNvPr id="222213" name="Text Box 5"/>
          <p:cNvSpPr txBox="1">
            <a:spLocks noChangeArrowheads="1"/>
          </p:cNvSpPr>
          <p:nvPr/>
        </p:nvSpPr>
        <p:spPr bwMode="auto">
          <a:xfrm>
            <a:off x="533400" y="4343400"/>
            <a:ext cx="6705600" cy="336550"/>
          </a:xfrm>
          <a:prstGeom prst="rect">
            <a:avLst/>
          </a:prstGeom>
          <a:noFill/>
          <a:ln w="9525">
            <a:noFill/>
            <a:miter lim="800000"/>
            <a:headEnd/>
            <a:tailEnd/>
          </a:ln>
        </p:spPr>
        <p:txBody>
          <a:bodyPr>
            <a:spAutoFit/>
          </a:bodyPr>
          <a:lstStyle/>
          <a:p>
            <a:pPr>
              <a:spcBef>
                <a:spcPct val="50000"/>
              </a:spcBef>
            </a:pPr>
            <a:r>
              <a:rPr lang="pl-PL" altLang="pl-PL" sz="1600" b="1">
                <a:solidFill>
                  <a:srgbClr val="FB0B22"/>
                </a:solidFill>
              </a:rPr>
              <a:t>Zasada obróbki uzębienia kołowo-łukowego               epicykloidalnego</a:t>
            </a:r>
          </a:p>
        </p:txBody>
      </p:sp>
      <p:pic>
        <p:nvPicPr>
          <p:cNvPr id="222214" name="Picture 6" descr="maszyna-zoom"/>
          <p:cNvPicPr>
            <a:picLocks noChangeAspect="1" noChangeArrowheads="1"/>
          </p:cNvPicPr>
          <p:nvPr/>
        </p:nvPicPr>
        <p:blipFill>
          <a:blip r:embed="rId4" cstate="print"/>
          <a:srcRect l="330" t="14546" r="4562" b="7091"/>
          <a:stretch>
            <a:fillRect/>
          </a:stretch>
        </p:blipFill>
        <p:spPr bwMode="auto">
          <a:xfrm>
            <a:off x="3048000" y="4629150"/>
            <a:ext cx="3429000" cy="2228850"/>
          </a:xfrm>
          <a:prstGeom prst="rect">
            <a:avLst/>
          </a:prstGeom>
          <a:noFill/>
          <a:ln w="9525">
            <a:noFill/>
            <a:miter lim="800000"/>
            <a:headEnd/>
            <a:tailEnd/>
          </a:ln>
        </p:spPr>
      </p:pic>
      <p:sp>
        <p:nvSpPr>
          <p:cNvPr id="222215" name="Rectangle 7"/>
          <p:cNvSpPr>
            <a:spLocks noChangeArrowheads="1"/>
          </p:cNvSpPr>
          <p:nvPr/>
        </p:nvSpPr>
        <p:spPr bwMode="auto">
          <a:xfrm>
            <a:off x="7304088" y="6521450"/>
            <a:ext cx="1839912"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447800" y="0"/>
            <a:ext cx="5867400" cy="533400"/>
          </a:xfrm>
        </p:spPr>
        <p:txBody>
          <a:bodyPr/>
          <a:lstStyle/>
          <a:p>
            <a:pPr eaLnBrk="1" hangingPunct="1"/>
            <a:r>
              <a:rPr lang="pl-PL" altLang="pl-PL" sz="2000" b="1" smtClean="0"/>
              <a:t>Przekładnie stożkowe - technologia</a:t>
            </a:r>
          </a:p>
        </p:txBody>
      </p:sp>
      <p:sp>
        <p:nvSpPr>
          <p:cNvPr id="223235" name="Rectangle 3"/>
          <p:cNvSpPr>
            <a:spLocks noChangeArrowheads="1"/>
          </p:cNvSpPr>
          <p:nvPr/>
        </p:nvSpPr>
        <p:spPr bwMode="auto">
          <a:xfrm>
            <a:off x="2338388" y="-676275"/>
            <a:ext cx="9144000" cy="0"/>
          </a:xfrm>
          <a:prstGeom prst="rect">
            <a:avLst/>
          </a:prstGeom>
          <a:noFill/>
          <a:ln w="9525">
            <a:noFill/>
            <a:miter lim="800000"/>
            <a:headEnd/>
            <a:tailEnd/>
          </a:ln>
        </p:spPr>
        <p:txBody>
          <a:bodyPr>
            <a:spAutoFit/>
          </a:bodyPr>
          <a:lstStyle/>
          <a:p>
            <a:endParaRPr lang="pl-PL" altLang="pl-PL"/>
          </a:p>
        </p:txBody>
      </p:sp>
      <p:graphicFrame>
        <p:nvGraphicFramePr>
          <p:cNvPr id="223236" name="Object 1024"/>
          <p:cNvGraphicFramePr>
            <a:graphicFrameLocks noChangeAspect="1"/>
          </p:cNvGraphicFramePr>
          <p:nvPr/>
        </p:nvGraphicFramePr>
        <p:xfrm>
          <a:off x="2895600" y="609600"/>
          <a:ext cx="3233738" cy="5943600"/>
        </p:xfrm>
        <a:graphic>
          <a:graphicData uri="http://schemas.openxmlformats.org/presentationml/2006/ole">
            <p:oleObj spid="_x0000_s223236" r:id="rId3" imgW="4466844" imgH="8211312" progId="Word.Picture.8">
              <p:embed/>
            </p:oleObj>
          </a:graphicData>
        </a:graphic>
      </p:graphicFrame>
      <p:sp>
        <p:nvSpPr>
          <p:cNvPr id="223237" name="Rectangle 5"/>
          <p:cNvSpPr>
            <a:spLocks noChangeArrowheads="1"/>
          </p:cNvSpPr>
          <p:nvPr/>
        </p:nvSpPr>
        <p:spPr bwMode="auto">
          <a:xfrm>
            <a:off x="7304088" y="6521450"/>
            <a:ext cx="1839912"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0" y="0"/>
            <a:ext cx="5867400" cy="457200"/>
          </a:xfrm>
        </p:spPr>
        <p:txBody>
          <a:bodyPr/>
          <a:lstStyle/>
          <a:p>
            <a:pPr eaLnBrk="1" hangingPunct="1"/>
            <a:r>
              <a:rPr lang="pl-PL" altLang="pl-PL" sz="2000" b="1" smtClean="0"/>
              <a:t>Przekładnie stożkowe - technologia</a:t>
            </a:r>
          </a:p>
        </p:txBody>
      </p:sp>
      <p:sp>
        <p:nvSpPr>
          <p:cNvPr id="224259" name="Rectangle 3"/>
          <p:cNvSpPr>
            <a:spLocks noChangeArrowheads="1"/>
          </p:cNvSpPr>
          <p:nvPr/>
        </p:nvSpPr>
        <p:spPr bwMode="auto">
          <a:xfrm>
            <a:off x="2185988" y="2224088"/>
            <a:ext cx="9144000" cy="0"/>
          </a:xfrm>
          <a:prstGeom prst="rect">
            <a:avLst/>
          </a:prstGeom>
          <a:noFill/>
          <a:ln w="9525">
            <a:noFill/>
            <a:miter lim="800000"/>
            <a:headEnd/>
            <a:tailEnd/>
          </a:ln>
        </p:spPr>
        <p:txBody>
          <a:bodyPr>
            <a:spAutoFit/>
          </a:bodyPr>
          <a:lstStyle/>
          <a:p>
            <a:endParaRPr lang="pl-PL" altLang="pl-PL"/>
          </a:p>
        </p:txBody>
      </p:sp>
      <p:pic>
        <p:nvPicPr>
          <p:cNvPr id="224260" name="Picture 4" descr="wojcik5"/>
          <p:cNvPicPr>
            <a:picLocks noChangeAspect="1" noChangeArrowheads="1"/>
          </p:cNvPicPr>
          <p:nvPr/>
        </p:nvPicPr>
        <p:blipFill>
          <a:blip r:embed="rId2" cstate="print"/>
          <a:srcRect/>
          <a:stretch>
            <a:fillRect/>
          </a:stretch>
        </p:blipFill>
        <p:spPr bwMode="auto">
          <a:xfrm>
            <a:off x="914400" y="1371600"/>
            <a:ext cx="7796213" cy="3937000"/>
          </a:xfrm>
          <a:prstGeom prst="rect">
            <a:avLst/>
          </a:prstGeom>
          <a:noFill/>
          <a:ln w="9525">
            <a:noFill/>
            <a:miter lim="800000"/>
            <a:headEnd/>
            <a:tailEnd/>
          </a:ln>
        </p:spPr>
      </p:pic>
      <p:sp>
        <p:nvSpPr>
          <p:cNvPr id="224261" name="Rectangle 5"/>
          <p:cNvSpPr>
            <a:spLocks noChangeArrowheads="1"/>
          </p:cNvSpPr>
          <p:nvPr/>
        </p:nvSpPr>
        <p:spPr bwMode="auto">
          <a:xfrm>
            <a:off x="7304088" y="6521450"/>
            <a:ext cx="1839912"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685800" y="1374775"/>
            <a:ext cx="8153400" cy="3446463"/>
          </a:xfrm>
          <a:prstGeom prst="rect">
            <a:avLst/>
          </a:prstGeom>
          <a:noFill/>
          <a:ln w="9525">
            <a:noFill/>
            <a:miter lim="800000"/>
            <a:headEnd/>
            <a:tailEnd/>
          </a:ln>
        </p:spPr>
        <p:txBody>
          <a:bodyPr>
            <a:spAutoFit/>
          </a:bodyPr>
          <a:lstStyle/>
          <a:p>
            <a:pPr marL="457200" indent="-457200" algn="ctr">
              <a:spcBef>
                <a:spcPct val="50000"/>
              </a:spcBef>
            </a:pPr>
            <a:r>
              <a:rPr lang="pl-PL" altLang="pl-PL" sz="2800" b="1">
                <a:latin typeface="Arial" charset="0"/>
                <a:cs typeface="Times New Roman" pitchFamily="18" charset="0"/>
              </a:rPr>
              <a:t>Dokumentacja technologiczna</a:t>
            </a:r>
            <a:endParaRPr lang="pl-PL" altLang="pl-PL" sz="2800" b="1">
              <a:latin typeface="Arial" charset="0"/>
            </a:endParaRPr>
          </a:p>
          <a:p>
            <a:pPr marL="457200" indent="-457200">
              <a:spcBef>
                <a:spcPct val="50000"/>
              </a:spcBef>
            </a:pPr>
            <a:endParaRPr lang="pl-PL" altLang="pl-PL" sz="2800">
              <a:latin typeface="Arial" charset="0"/>
            </a:endParaRPr>
          </a:p>
          <a:p>
            <a:pPr marL="457200" indent="-457200">
              <a:spcBef>
                <a:spcPct val="50000"/>
              </a:spcBef>
            </a:pPr>
            <a:r>
              <a:rPr lang="pl-PL" altLang="pl-PL" sz="2000" b="1">
                <a:latin typeface="Arial" charset="0"/>
                <a:cs typeface="Times New Roman" pitchFamily="18" charset="0"/>
              </a:rPr>
              <a:t>Dokumentacja  technologiczna sk</a:t>
            </a:r>
            <a:r>
              <a:rPr lang="pl-PL" altLang="pl-PL" sz="2000" b="1">
                <a:latin typeface="Arial" charset="0"/>
              </a:rPr>
              <a:t>ł</a:t>
            </a:r>
            <a:r>
              <a:rPr lang="pl-PL" altLang="pl-PL" sz="2000" b="1">
                <a:latin typeface="Arial" charset="0"/>
                <a:cs typeface="Times New Roman" pitchFamily="18" charset="0"/>
              </a:rPr>
              <a:t>ada si</a:t>
            </a:r>
            <a:r>
              <a:rPr lang="pl-PL" altLang="pl-PL" sz="2000" b="1">
                <a:latin typeface="Arial" charset="0"/>
              </a:rPr>
              <a:t>ę</a:t>
            </a:r>
            <a:r>
              <a:rPr lang="pl-PL" altLang="pl-PL" sz="2000" b="1">
                <a:latin typeface="Arial" charset="0"/>
                <a:cs typeface="Times New Roman" pitchFamily="18" charset="0"/>
              </a:rPr>
              <a:t> z:</a:t>
            </a:r>
          </a:p>
          <a:p>
            <a:pPr marL="457200" indent="-457200">
              <a:spcBef>
                <a:spcPct val="50000"/>
              </a:spcBef>
            </a:pPr>
            <a:r>
              <a:rPr lang="pl-PL" altLang="pl-PL" sz="2000" b="1">
                <a:latin typeface="Arial" charset="0"/>
              </a:rPr>
              <a:t>	</a:t>
            </a:r>
            <a:r>
              <a:rPr lang="pl-PL" altLang="pl-PL" sz="2000" b="1">
                <a:latin typeface="Arial" charset="0"/>
                <a:cs typeface="Times New Roman" pitchFamily="18" charset="0"/>
              </a:rPr>
              <a:t>-  </a:t>
            </a:r>
            <a:r>
              <a:rPr lang="pl-PL" altLang="pl-PL" sz="2000" b="1">
                <a:latin typeface="Arial" charset="0"/>
              </a:rPr>
              <a:t>	k</a:t>
            </a:r>
            <a:r>
              <a:rPr lang="pl-PL" altLang="pl-PL" sz="2000" b="1">
                <a:latin typeface="Arial" charset="0"/>
                <a:cs typeface="Times New Roman" pitchFamily="18" charset="0"/>
              </a:rPr>
              <a:t>arty technologicznej,</a:t>
            </a:r>
          </a:p>
          <a:p>
            <a:pPr marL="457200" indent="-457200">
              <a:spcBef>
                <a:spcPct val="50000"/>
              </a:spcBef>
            </a:pPr>
            <a:r>
              <a:rPr lang="pl-PL" altLang="pl-PL" sz="2000" b="1">
                <a:latin typeface="Arial" charset="0"/>
              </a:rPr>
              <a:t>	</a:t>
            </a:r>
            <a:r>
              <a:rPr lang="pl-PL" altLang="pl-PL" sz="2000" b="1">
                <a:latin typeface="Arial" charset="0"/>
                <a:cs typeface="Times New Roman" pitchFamily="18" charset="0"/>
              </a:rPr>
              <a:t>-     karty instrukcyjnej (instrukcji obróbki),</a:t>
            </a:r>
          </a:p>
          <a:p>
            <a:pPr marL="457200" indent="-457200">
              <a:spcBef>
                <a:spcPct val="50000"/>
              </a:spcBef>
            </a:pPr>
            <a:r>
              <a:rPr lang="pl-PL" altLang="pl-PL" sz="2000" b="1">
                <a:latin typeface="Arial" charset="0"/>
              </a:rPr>
              <a:t>	</a:t>
            </a:r>
            <a:r>
              <a:rPr lang="pl-PL" altLang="pl-PL" sz="2000" b="1">
                <a:latin typeface="Arial" charset="0"/>
                <a:cs typeface="Times New Roman" pitchFamily="18" charset="0"/>
              </a:rPr>
              <a:t>-     karty kalkulacyjnej (czasy, koszty),</a:t>
            </a:r>
          </a:p>
          <a:p>
            <a:pPr marL="457200" indent="-457200">
              <a:spcBef>
                <a:spcPct val="50000"/>
              </a:spcBef>
            </a:pPr>
            <a:r>
              <a:rPr lang="pl-PL" altLang="pl-PL" sz="2000" b="1">
                <a:latin typeface="Arial" charset="0"/>
              </a:rPr>
              <a:t>	</a:t>
            </a:r>
            <a:r>
              <a:rPr lang="pl-PL" altLang="pl-PL" sz="2000" b="1">
                <a:latin typeface="Arial" charset="0"/>
                <a:cs typeface="Times New Roman" pitchFamily="18" charset="0"/>
              </a:rPr>
              <a:t>-     spisu pomocy warsztatowych.</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0"/>
            <a:ext cx="5943600" cy="457200"/>
          </a:xfrm>
        </p:spPr>
        <p:txBody>
          <a:bodyPr/>
          <a:lstStyle/>
          <a:p>
            <a:pPr eaLnBrk="1" hangingPunct="1"/>
            <a:r>
              <a:rPr lang="pl-PL" altLang="pl-PL" sz="2000" b="1" smtClean="0"/>
              <a:t>Przekładnie stożkowe - technologia</a:t>
            </a:r>
          </a:p>
        </p:txBody>
      </p:sp>
      <p:sp>
        <p:nvSpPr>
          <p:cNvPr id="225283" name="Rectangle 3"/>
          <p:cNvSpPr>
            <a:spLocks noChangeArrowheads="1"/>
          </p:cNvSpPr>
          <p:nvPr/>
        </p:nvSpPr>
        <p:spPr bwMode="auto">
          <a:xfrm>
            <a:off x="1757363" y="1328738"/>
            <a:ext cx="9144000" cy="0"/>
          </a:xfrm>
          <a:prstGeom prst="rect">
            <a:avLst/>
          </a:prstGeom>
          <a:noFill/>
          <a:ln w="9525">
            <a:noFill/>
            <a:miter lim="800000"/>
            <a:headEnd/>
            <a:tailEnd/>
          </a:ln>
        </p:spPr>
        <p:txBody>
          <a:bodyPr>
            <a:spAutoFit/>
          </a:bodyPr>
          <a:lstStyle/>
          <a:p>
            <a:endParaRPr lang="pl-PL" altLang="pl-PL"/>
          </a:p>
        </p:txBody>
      </p:sp>
      <p:pic>
        <p:nvPicPr>
          <p:cNvPr id="225284" name="Picture 4" descr="wojcik6"/>
          <p:cNvPicPr>
            <a:picLocks noChangeAspect="1" noChangeArrowheads="1"/>
          </p:cNvPicPr>
          <p:nvPr/>
        </p:nvPicPr>
        <p:blipFill>
          <a:blip r:embed="rId2" cstate="print"/>
          <a:srcRect t="2159" b="1291"/>
          <a:stretch>
            <a:fillRect/>
          </a:stretch>
        </p:blipFill>
        <p:spPr bwMode="auto">
          <a:xfrm>
            <a:off x="1295400" y="914400"/>
            <a:ext cx="7229475" cy="5394325"/>
          </a:xfrm>
          <a:prstGeom prst="rect">
            <a:avLst/>
          </a:prstGeom>
          <a:noFill/>
          <a:ln w="9525">
            <a:noFill/>
            <a:miter lim="800000"/>
            <a:headEnd/>
            <a:tailEnd/>
          </a:ln>
        </p:spPr>
      </p:pic>
      <p:sp>
        <p:nvSpPr>
          <p:cNvPr id="225285" name="Rectangle 5"/>
          <p:cNvSpPr>
            <a:spLocks noChangeArrowheads="1"/>
          </p:cNvSpPr>
          <p:nvPr/>
        </p:nvSpPr>
        <p:spPr bwMode="auto">
          <a:xfrm>
            <a:off x="7304088" y="6521450"/>
            <a:ext cx="1839912"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0" y="0"/>
            <a:ext cx="5791200" cy="533400"/>
          </a:xfrm>
        </p:spPr>
        <p:txBody>
          <a:bodyPr/>
          <a:lstStyle/>
          <a:p>
            <a:pPr eaLnBrk="1" hangingPunct="1"/>
            <a:r>
              <a:rPr lang="pl-PL" altLang="pl-PL" sz="2000" b="1" smtClean="0"/>
              <a:t>Przekładnie stożkowe – technologia</a:t>
            </a:r>
          </a:p>
        </p:txBody>
      </p:sp>
      <p:sp>
        <p:nvSpPr>
          <p:cNvPr id="226307" name="Rectangle 3"/>
          <p:cNvSpPr>
            <a:spLocks noChangeArrowheads="1"/>
          </p:cNvSpPr>
          <p:nvPr/>
        </p:nvSpPr>
        <p:spPr bwMode="auto">
          <a:xfrm>
            <a:off x="2309813" y="1433513"/>
            <a:ext cx="9144000" cy="0"/>
          </a:xfrm>
          <a:prstGeom prst="rect">
            <a:avLst/>
          </a:prstGeom>
          <a:noFill/>
          <a:ln w="9525">
            <a:noFill/>
            <a:miter lim="800000"/>
            <a:headEnd/>
            <a:tailEnd/>
          </a:ln>
        </p:spPr>
        <p:txBody>
          <a:bodyPr>
            <a:spAutoFit/>
          </a:bodyPr>
          <a:lstStyle/>
          <a:p>
            <a:endParaRPr lang="pl-PL" altLang="pl-PL"/>
          </a:p>
        </p:txBody>
      </p:sp>
      <p:pic>
        <p:nvPicPr>
          <p:cNvPr id="226308" name="Picture 4" descr="gleason-machine"/>
          <p:cNvPicPr>
            <a:picLocks noChangeAspect="1" noChangeArrowheads="1"/>
          </p:cNvPicPr>
          <p:nvPr/>
        </p:nvPicPr>
        <p:blipFill>
          <a:blip r:embed="rId2" cstate="print"/>
          <a:srcRect l="851" t="723" b="723"/>
          <a:stretch>
            <a:fillRect/>
          </a:stretch>
        </p:blipFill>
        <p:spPr bwMode="auto">
          <a:xfrm>
            <a:off x="0" y="609600"/>
            <a:ext cx="4419600" cy="3898900"/>
          </a:xfrm>
          <a:prstGeom prst="rect">
            <a:avLst/>
          </a:prstGeom>
          <a:noFill/>
          <a:ln w="9525">
            <a:noFill/>
            <a:miter lim="800000"/>
            <a:headEnd/>
            <a:tailEnd/>
          </a:ln>
        </p:spPr>
      </p:pic>
      <p:pic>
        <p:nvPicPr>
          <p:cNvPr id="226309" name="Picture 5" descr="wojcik6"/>
          <p:cNvPicPr>
            <a:picLocks noChangeAspect="1" noChangeArrowheads="1"/>
          </p:cNvPicPr>
          <p:nvPr/>
        </p:nvPicPr>
        <p:blipFill>
          <a:blip r:embed="rId3" cstate="print"/>
          <a:srcRect t="2159" b="1291"/>
          <a:stretch>
            <a:fillRect/>
          </a:stretch>
        </p:blipFill>
        <p:spPr bwMode="auto">
          <a:xfrm>
            <a:off x="4572000" y="3810000"/>
            <a:ext cx="3657600" cy="2728913"/>
          </a:xfrm>
          <a:prstGeom prst="rect">
            <a:avLst/>
          </a:prstGeom>
          <a:noFill/>
          <a:ln w="9525">
            <a:noFill/>
            <a:miter lim="800000"/>
            <a:headEnd/>
            <a:tailEnd/>
          </a:ln>
        </p:spPr>
      </p:pic>
      <p:pic>
        <p:nvPicPr>
          <p:cNvPr id="226310" name="Picture 6" descr="maszyna-zoom"/>
          <p:cNvPicPr>
            <a:picLocks noChangeAspect="1" noChangeArrowheads="1"/>
          </p:cNvPicPr>
          <p:nvPr/>
        </p:nvPicPr>
        <p:blipFill>
          <a:blip r:embed="rId4" cstate="print"/>
          <a:srcRect l="330" t="14546" r="4562" b="7091"/>
          <a:stretch>
            <a:fillRect/>
          </a:stretch>
        </p:blipFill>
        <p:spPr bwMode="auto">
          <a:xfrm>
            <a:off x="990600" y="4629150"/>
            <a:ext cx="3429000" cy="2228850"/>
          </a:xfrm>
          <a:prstGeom prst="rect">
            <a:avLst/>
          </a:prstGeom>
          <a:noFill/>
          <a:ln w="9525">
            <a:noFill/>
            <a:miter lim="800000"/>
            <a:headEnd/>
            <a:tailEnd/>
          </a:ln>
        </p:spPr>
      </p:pic>
      <p:sp>
        <p:nvSpPr>
          <p:cNvPr id="226311" name="Rectangle 7"/>
          <p:cNvSpPr>
            <a:spLocks noChangeArrowheads="1"/>
          </p:cNvSpPr>
          <p:nvPr/>
        </p:nvSpPr>
        <p:spPr bwMode="auto">
          <a:xfrm>
            <a:off x="2209800" y="1371600"/>
            <a:ext cx="9144000" cy="0"/>
          </a:xfrm>
          <a:prstGeom prst="rect">
            <a:avLst/>
          </a:prstGeom>
          <a:noFill/>
          <a:ln w="9525">
            <a:noFill/>
            <a:miter lim="800000"/>
            <a:headEnd/>
            <a:tailEnd/>
          </a:ln>
        </p:spPr>
        <p:txBody>
          <a:bodyPr>
            <a:spAutoFit/>
          </a:bodyPr>
          <a:lstStyle/>
          <a:p>
            <a:endParaRPr lang="pl-PL" altLang="pl-PL"/>
          </a:p>
        </p:txBody>
      </p:sp>
      <p:pic>
        <p:nvPicPr>
          <p:cNvPr id="226312" name="Picture 8" descr="maszyna-x1"/>
          <p:cNvPicPr>
            <a:picLocks noChangeAspect="1" noChangeArrowheads="1"/>
          </p:cNvPicPr>
          <p:nvPr/>
        </p:nvPicPr>
        <p:blipFill>
          <a:blip r:embed="rId5" cstate="print"/>
          <a:srcRect l="5295" t="13280" r="5203" b="15955"/>
          <a:stretch>
            <a:fillRect/>
          </a:stretch>
        </p:blipFill>
        <p:spPr bwMode="auto">
          <a:xfrm>
            <a:off x="4076700" y="609600"/>
            <a:ext cx="5067300" cy="3152775"/>
          </a:xfrm>
          <a:prstGeom prst="rect">
            <a:avLst/>
          </a:prstGeom>
          <a:noFill/>
          <a:ln w="9525">
            <a:noFill/>
            <a:miter lim="800000"/>
            <a:headEnd/>
            <a:tailEnd/>
          </a:ln>
        </p:spPr>
      </p:pic>
      <p:sp>
        <p:nvSpPr>
          <p:cNvPr id="226313" name="Rectangle 9"/>
          <p:cNvSpPr>
            <a:spLocks noChangeArrowheads="1"/>
          </p:cNvSpPr>
          <p:nvPr/>
        </p:nvSpPr>
        <p:spPr bwMode="auto">
          <a:xfrm>
            <a:off x="7304088" y="6521450"/>
            <a:ext cx="1839912" cy="336550"/>
          </a:xfrm>
          <a:prstGeom prst="rect">
            <a:avLst/>
          </a:prstGeom>
          <a:noFill/>
          <a:ln w="9525">
            <a:noFill/>
            <a:miter lim="800000"/>
            <a:headEnd/>
            <a:tailEnd/>
          </a:ln>
        </p:spPr>
        <p:txBody>
          <a:bodyPr wrap="none">
            <a:spAutoFit/>
          </a:bodyPr>
          <a:lstStyle/>
          <a:p>
            <a:r>
              <a:rPr kumimoji="1" lang="pl-PL" altLang="pl-PL" sz="1600">
                <a:solidFill>
                  <a:schemeClr val="folHlink"/>
                </a:solidFill>
                <a:latin typeface="Arial Narrow" pitchFamily="34" charset="0"/>
              </a:rPr>
              <a:t>Dr inż. Piotr Skawiński</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D:\Dane\TBM\TBM_wykład\Koła_stożkowe\DSCN1466_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D:\Dane\TBM\TBM_wykład\Koła_stożkowe\DSCN1467_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D:\Dane\TBM\TBM_wykład\Koła_stożkowe\DSCN1460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D:\Dane\TBM\TBM_wykład\Maszyny\DSCN0472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D:\Dane\TBM\TBM_wykład\Maszyny\DSCN0489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5" descr="D:\Dane\TBM\TBM_wykład\Elbląg\DSCN0469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pic>
        <p:nvPicPr>
          <p:cNvPr id="241667" name="Picture 6" descr="D:\Dane\TBM\TBM_wykład\Elbląg\DSCN0468_1.jpg"/>
          <p:cNvPicPr>
            <a:picLocks noChangeAspect="1" noChangeArrowheads="1"/>
          </p:cNvPicPr>
          <p:nvPr/>
        </p:nvPicPr>
        <p:blipFill>
          <a:blip r:embed="rId3"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D:\Dane\TBM\TBM_wykład\Elbląg\DSCN0469_1.jpg"/>
          <p:cNvPicPr>
            <a:picLocks noChangeAspect="1" noChangeArrowheads="1"/>
          </p:cNvPicPr>
          <p:nvPr/>
        </p:nvPicPr>
        <p:blipFill>
          <a:blip r:embed="rId2" cstate="print"/>
          <a:srcRect/>
          <a:stretch>
            <a:fillRect/>
          </a:stretch>
        </p:blipFill>
        <p:spPr bwMode="auto">
          <a:xfrm>
            <a:off x="69850" y="57150"/>
            <a:ext cx="9004300" cy="6743700"/>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533400" y="304800"/>
            <a:ext cx="7543800" cy="366713"/>
          </a:xfrm>
          <a:prstGeom prst="rect">
            <a:avLst/>
          </a:prstGeom>
          <a:noFill/>
          <a:ln w="9525">
            <a:noFill/>
            <a:miter lim="800000"/>
            <a:headEnd/>
            <a:tailEnd/>
          </a:ln>
        </p:spPr>
        <p:txBody>
          <a:bodyPr>
            <a:spAutoFit/>
          </a:bodyPr>
          <a:lstStyle/>
          <a:p>
            <a:pPr algn="ctr">
              <a:spcBef>
                <a:spcPct val="50000"/>
              </a:spcBef>
            </a:pPr>
            <a:r>
              <a:rPr lang="pl-PL" altLang="pl-PL" b="1">
                <a:latin typeface="Arial" charset="0"/>
              </a:rPr>
              <a:t>TECHNOLOGIA CZĘŚCI KLASY KORPUS</a:t>
            </a:r>
          </a:p>
        </p:txBody>
      </p:sp>
      <p:pic>
        <p:nvPicPr>
          <p:cNvPr id="243715" name="Picture 4" descr="F:\TBM\TBM_wykład\Rysunki\korpus11.jpg"/>
          <p:cNvPicPr>
            <a:picLocks noChangeAspect="1" noChangeArrowheads="1"/>
          </p:cNvPicPr>
          <p:nvPr/>
        </p:nvPicPr>
        <p:blipFill>
          <a:blip r:embed="rId2" cstate="print"/>
          <a:srcRect/>
          <a:stretch>
            <a:fillRect/>
          </a:stretch>
        </p:blipFill>
        <p:spPr bwMode="auto">
          <a:xfrm>
            <a:off x="533400" y="990600"/>
            <a:ext cx="8077200" cy="4078288"/>
          </a:xfrm>
          <a:prstGeom prst="rect">
            <a:avLst/>
          </a:prstGeom>
          <a:noFill/>
          <a:ln w="9525">
            <a:solidFill>
              <a:schemeClr val="tx1"/>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533400" y="609600"/>
            <a:ext cx="8458200" cy="4967288"/>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cs typeface="Times New Roman" pitchFamily="18" charset="0"/>
              </a:rPr>
              <a:t>Karta technologiczna</a:t>
            </a:r>
          </a:p>
          <a:p>
            <a:pPr>
              <a:spcBef>
                <a:spcPct val="50000"/>
              </a:spcBef>
            </a:pPr>
            <a:r>
              <a:rPr lang="pl-PL" altLang="pl-PL" sz="2000">
                <a:latin typeface="Arial" charset="0"/>
                <a:cs typeface="Times New Roman" pitchFamily="18" charset="0"/>
              </a:rPr>
              <a:t>Zawiera spis operacji + wyszczególnienie wydzia</a:t>
            </a:r>
            <a:r>
              <a:rPr lang="pl-PL" altLang="pl-PL" sz="2000">
                <a:latin typeface="Arial" charset="0"/>
              </a:rPr>
              <a:t>ł</a:t>
            </a:r>
            <a:r>
              <a:rPr lang="pl-PL" altLang="pl-PL" sz="2000">
                <a:latin typeface="Arial" charset="0"/>
                <a:cs typeface="Times New Roman" pitchFamily="18" charset="0"/>
              </a:rPr>
              <a:t>u i stanowiska + spis pomocy warsztatowych (oprzyrz</a:t>
            </a:r>
            <a:r>
              <a:rPr lang="pl-PL" altLang="pl-PL" sz="2000">
                <a:latin typeface="Arial" charset="0"/>
              </a:rPr>
              <a:t>ą</a:t>
            </a:r>
            <a:r>
              <a:rPr lang="pl-PL" altLang="pl-PL" sz="2000">
                <a:latin typeface="Arial" charset="0"/>
                <a:cs typeface="Times New Roman" pitchFamily="18" charset="0"/>
              </a:rPr>
              <a:t>dowanie) + tpz + tj</a:t>
            </a:r>
          </a:p>
          <a:p>
            <a:pPr>
              <a:spcBef>
                <a:spcPct val="50000"/>
              </a:spcBef>
            </a:pPr>
            <a:endParaRPr lang="pl-PL" altLang="pl-PL" sz="2000" b="1" u="sng">
              <a:latin typeface="Arial" charset="0"/>
            </a:endParaRPr>
          </a:p>
          <a:p>
            <a:pPr>
              <a:spcBef>
                <a:spcPct val="50000"/>
              </a:spcBef>
            </a:pPr>
            <a:endParaRPr lang="pl-PL" altLang="pl-PL" sz="2000" b="1" u="sng">
              <a:latin typeface="Arial" charset="0"/>
            </a:endParaRPr>
          </a:p>
          <a:p>
            <a:pPr algn="ctr">
              <a:spcBef>
                <a:spcPct val="50000"/>
              </a:spcBef>
            </a:pPr>
            <a:r>
              <a:rPr lang="pl-PL" altLang="pl-PL" sz="2400" b="1">
                <a:latin typeface="Arial" charset="0"/>
                <a:cs typeface="Times New Roman" pitchFamily="18" charset="0"/>
              </a:rPr>
              <a:t>Karta instrukcyjna</a:t>
            </a:r>
          </a:p>
          <a:p>
            <a:pPr>
              <a:spcBef>
                <a:spcPct val="50000"/>
              </a:spcBef>
            </a:pPr>
            <a:r>
              <a:rPr lang="pl-PL" altLang="pl-PL" sz="2000">
                <a:latin typeface="Arial" charset="0"/>
                <a:cs typeface="Times New Roman" pitchFamily="18" charset="0"/>
              </a:rPr>
              <a:t>Zawiera rys. i opis przebiegu operacji:</a:t>
            </a:r>
          </a:p>
          <a:p>
            <a:pPr>
              <a:spcBef>
                <a:spcPct val="50000"/>
              </a:spcBef>
            </a:pPr>
            <a:r>
              <a:rPr lang="pl-PL" altLang="pl-PL" sz="2000">
                <a:latin typeface="Arial" charset="0"/>
              </a:rPr>
              <a:t>	</a:t>
            </a:r>
            <a:r>
              <a:rPr lang="pl-PL" altLang="pl-PL" sz="2000">
                <a:latin typeface="Arial" charset="0"/>
                <a:cs typeface="Times New Roman" pitchFamily="18" charset="0"/>
              </a:rPr>
              <a:t>-  stanowisko robocze,</a:t>
            </a:r>
          </a:p>
          <a:p>
            <a:pPr>
              <a:spcBef>
                <a:spcPct val="50000"/>
              </a:spcBef>
            </a:pPr>
            <a:r>
              <a:rPr lang="pl-PL" altLang="pl-PL" sz="2000">
                <a:latin typeface="Arial" charset="0"/>
              </a:rPr>
              <a:t>	</a:t>
            </a:r>
            <a:r>
              <a:rPr lang="pl-PL" altLang="pl-PL" sz="2000">
                <a:latin typeface="Arial" charset="0"/>
                <a:cs typeface="Times New Roman" pitchFamily="18" charset="0"/>
              </a:rPr>
              <a:t>-  liczba i kolejno</a:t>
            </a:r>
            <a:r>
              <a:rPr lang="pl-PL" altLang="pl-PL" sz="2000">
                <a:latin typeface="Arial" charset="0"/>
              </a:rPr>
              <a:t>ść</a:t>
            </a:r>
            <a:r>
              <a:rPr lang="pl-PL" altLang="pl-PL" sz="2000">
                <a:latin typeface="Arial" charset="0"/>
                <a:cs typeface="Times New Roman" pitchFamily="18" charset="0"/>
              </a:rPr>
              <a:t> zabiegów,</a:t>
            </a:r>
          </a:p>
          <a:p>
            <a:pPr>
              <a:spcBef>
                <a:spcPct val="50000"/>
              </a:spcBef>
            </a:pPr>
            <a:r>
              <a:rPr lang="pl-PL" altLang="pl-PL" sz="2000">
                <a:latin typeface="Arial" charset="0"/>
              </a:rPr>
              <a:t>	</a:t>
            </a:r>
            <a:r>
              <a:rPr lang="pl-PL" altLang="pl-PL" sz="2000">
                <a:latin typeface="Arial" charset="0"/>
                <a:cs typeface="Times New Roman" pitchFamily="18" charset="0"/>
              </a:rPr>
              <a:t>-  warunki obróbki,</a:t>
            </a:r>
          </a:p>
          <a:p>
            <a:pPr>
              <a:spcBef>
                <a:spcPct val="50000"/>
              </a:spcBef>
            </a:pPr>
            <a:r>
              <a:rPr lang="pl-PL" altLang="pl-PL" sz="2000">
                <a:latin typeface="Arial" charset="0"/>
              </a:rPr>
              <a:t>	</a:t>
            </a:r>
            <a:r>
              <a:rPr lang="pl-PL" altLang="pl-PL" sz="2000">
                <a:latin typeface="Arial" charset="0"/>
                <a:cs typeface="Times New Roman" pitchFamily="18" charset="0"/>
              </a:rPr>
              <a:t>-  niezb</a:t>
            </a:r>
            <a:r>
              <a:rPr lang="pl-PL" altLang="pl-PL" sz="2000">
                <a:latin typeface="Arial" charset="0"/>
              </a:rPr>
              <a:t>ę</a:t>
            </a:r>
            <a:r>
              <a:rPr lang="pl-PL" altLang="pl-PL" sz="2000">
                <a:latin typeface="Arial" charset="0"/>
                <a:cs typeface="Times New Roman" pitchFamily="18" charset="0"/>
              </a:rPr>
              <a:t>dne pomoce (uchwyty, oprawki, narz</a:t>
            </a:r>
            <a:r>
              <a:rPr lang="pl-PL" altLang="pl-PL" sz="2000">
                <a:latin typeface="Arial" charset="0"/>
              </a:rPr>
              <a:t>ę</a:t>
            </a:r>
            <a:r>
              <a:rPr lang="pl-PL" altLang="pl-PL" sz="2000">
                <a:latin typeface="Arial" charset="0"/>
                <a:cs typeface="Times New Roman" pitchFamily="18" charset="0"/>
              </a:rPr>
              <a:t>dzia, sprawdziany)</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1026" descr="F:\TBM\TBM_wykład\Rysunki\STRUGBRAMA.jpg"/>
          <p:cNvPicPr>
            <a:picLocks noChangeAspect="1" noChangeArrowheads="1"/>
          </p:cNvPicPr>
          <p:nvPr/>
        </p:nvPicPr>
        <p:blipFill>
          <a:blip r:embed="rId2" cstate="print"/>
          <a:srcRect/>
          <a:stretch>
            <a:fillRect/>
          </a:stretch>
        </p:blipFill>
        <p:spPr bwMode="auto">
          <a:xfrm>
            <a:off x="4024313" y="1066800"/>
            <a:ext cx="4900612" cy="5486400"/>
          </a:xfrm>
          <a:prstGeom prst="rect">
            <a:avLst/>
          </a:prstGeom>
          <a:noFill/>
          <a:ln w="9525">
            <a:solidFill>
              <a:schemeClr val="tx1"/>
            </a:solidFill>
            <a:miter lim="800000"/>
            <a:headEnd/>
            <a:tailEnd/>
          </a:ln>
        </p:spPr>
      </p:pic>
      <p:pic>
        <p:nvPicPr>
          <p:cNvPr id="244739" name="Picture 1027" descr="F:\TBM\TBM_wykład\Rysunki\STRUG.jpg"/>
          <p:cNvPicPr>
            <a:picLocks noChangeAspect="1" noChangeArrowheads="1"/>
          </p:cNvPicPr>
          <p:nvPr/>
        </p:nvPicPr>
        <p:blipFill>
          <a:blip r:embed="rId3" cstate="print"/>
          <a:srcRect/>
          <a:stretch>
            <a:fillRect/>
          </a:stretch>
        </p:blipFill>
        <p:spPr bwMode="auto">
          <a:xfrm>
            <a:off x="457200" y="457200"/>
            <a:ext cx="3352800" cy="2763838"/>
          </a:xfrm>
          <a:prstGeom prst="rect">
            <a:avLst/>
          </a:prstGeom>
          <a:noFill/>
          <a:ln w="9525">
            <a:solidFill>
              <a:schemeClr val="tx1"/>
            </a:solidFill>
            <a:miter lim="800000"/>
            <a:headEnd/>
            <a:tailEnd/>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4" descr="F:\TBM\TBM_wykład\Rysunki\wierfrez.jpg"/>
          <p:cNvPicPr>
            <a:picLocks noChangeAspect="1" noChangeArrowheads="1"/>
          </p:cNvPicPr>
          <p:nvPr/>
        </p:nvPicPr>
        <p:blipFill>
          <a:blip r:embed="rId2" cstate="print"/>
          <a:srcRect/>
          <a:stretch>
            <a:fillRect/>
          </a:stretch>
        </p:blipFill>
        <p:spPr bwMode="auto">
          <a:xfrm>
            <a:off x="533400" y="365125"/>
            <a:ext cx="7646988" cy="6126163"/>
          </a:xfrm>
          <a:prstGeom prst="rect">
            <a:avLst/>
          </a:prstGeom>
          <a:noFill/>
          <a:ln w="9525">
            <a:noFill/>
            <a:miter lim="800000"/>
            <a:headEnd/>
            <a:tailEnd/>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F:\TBM\TBM_wykład\Rysunki\korpus12.jpg"/>
          <p:cNvPicPr>
            <a:picLocks noChangeAspect="1" noChangeArrowheads="1"/>
          </p:cNvPicPr>
          <p:nvPr/>
        </p:nvPicPr>
        <p:blipFill>
          <a:blip r:embed="rId2" cstate="print"/>
          <a:srcRect/>
          <a:stretch>
            <a:fillRect/>
          </a:stretch>
        </p:blipFill>
        <p:spPr bwMode="auto">
          <a:xfrm>
            <a:off x="0" y="152400"/>
            <a:ext cx="6705600" cy="3941763"/>
          </a:xfrm>
          <a:prstGeom prst="rect">
            <a:avLst/>
          </a:prstGeom>
          <a:noFill/>
          <a:ln w="9525">
            <a:solidFill>
              <a:schemeClr val="tx1"/>
            </a:solidFill>
            <a:miter lim="800000"/>
            <a:headEnd/>
            <a:tailEnd/>
          </a:ln>
        </p:spPr>
      </p:pic>
      <p:pic>
        <p:nvPicPr>
          <p:cNvPr id="246787" name="Picture 3" descr="F:\TBM\TBM_wykład\Rysunki\przeciaganie pl.jpg"/>
          <p:cNvPicPr>
            <a:picLocks noChangeAspect="1" noChangeArrowheads="1"/>
          </p:cNvPicPr>
          <p:nvPr/>
        </p:nvPicPr>
        <p:blipFill>
          <a:blip r:embed="rId3" cstate="print"/>
          <a:srcRect/>
          <a:stretch>
            <a:fillRect/>
          </a:stretch>
        </p:blipFill>
        <p:spPr bwMode="auto">
          <a:xfrm>
            <a:off x="6756400" y="685800"/>
            <a:ext cx="2387600" cy="5999163"/>
          </a:xfrm>
          <a:prstGeom prst="rect">
            <a:avLst/>
          </a:prstGeom>
          <a:noFill/>
          <a:ln w="9525">
            <a:solidFill>
              <a:schemeClr val="tx1"/>
            </a:solid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F:\TBM\TBM_wykład\Rysunki\korpus_11.jpg"/>
          <p:cNvPicPr>
            <a:picLocks noChangeAspect="1" noChangeArrowheads="1"/>
          </p:cNvPicPr>
          <p:nvPr/>
        </p:nvPicPr>
        <p:blipFill>
          <a:blip r:embed="rId2" cstate="print"/>
          <a:srcRect/>
          <a:stretch>
            <a:fillRect/>
          </a:stretch>
        </p:blipFill>
        <p:spPr bwMode="auto">
          <a:xfrm>
            <a:off x="762000" y="230188"/>
            <a:ext cx="7620000" cy="6397625"/>
          </a:xfrm>
          <a:prstGeom prst="rect">
            <a:avLst/>
          </a:prstGeom>
          <a:noFill/>
          <a:ln w="9525">
            <a:solidFill>
              <a:schemeClr val="tx1"/>
            </a:solid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descr="F:\TBM\TBM_wykład\Rysunki\korpus-21.jpg"/>
          <p:cNvPicPr>
            <a:picLocks noChangeAspect="1" noChangeArrowheads="1"/>
          </p:cNvPicPr>
          <p:nvPr/>
        </p:nvPicPr>
        <p:blipFill>
          <a:blip r:embed="rId2" cstate="print"/>
          <a:srcRect/>
          <a:stretch>
            <a:fillRect/>
          </a:stretch>
        </p:blipFill>
        <p:spPr bwMode="auto">
          <a:xfrm>
            <a:off x="838200" y="4883150"/>
            <a:ext cx="7543800" cy="1627188"/>
          </a:xfrm>
          <a:prstGeom prst="rect">
            <a:avLst/>
          </a:prstGeom>
          <a:noFill/>
          <a:ln w="9525">
            <a:noFill/>
            <a:miter lim="800000"/>
            <a:headEnd/>
            <a:tailEnd/>
          </a:ln>
        </p:spPr>
      </p:pic>
      <p:pic>
        <p:nvPicPr>
          <p:cNvPr id="248835" name="Picture 4" descr="F:\TBM\TBM_wykład\Rysunki\korpus_12.jpg"/>
          <p:cNvPicPr>
            <a:picLocks noChangeAspect="1" noChangeArrowheads="1"/>
          </p:cNvPicPr>
          <p:nvPr/>
        </p:nvPicPr>
        <p:blipFill>
          <a:blip r:embed="rId3" cstate="print"/>
          <a:srcRect/>
          <a:stretch>
            <a:fillRect/>
          </a:stretch>
        </p:blipFill>
        <p:spPr bwMode="auto">
          <a:xfrm>
            <a:off x="819150" y="152400"/>
            <a:ext cx="7505700" cy="4649788"/>
          </a:xfrm>
          <a:prstGeom prst="rect">
            <a:avLst/>
          </a:prstGeom>
          <a:noFill/>
          <a:ln w="9525">
            <a:noFill/>
            <a:miter lim="800000"/>
            <a:headEnd/>
            <a:tailEnd/>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F:\TBM\TBM_wykład\Rysunki\korpus-22.jpg"/>
          <p:cNvPicPr>
            <a:picLocks noChangeAspect="1" noChangeArrowheads="1"/>
          </p:cNvPicPr>
          <p:nvPr/>
        </p:nvPicPr>
        <p:blipFill>
          <a:blip r:embed="rId2" cstate="print"/>
          <a:srcRect/>
          <a:stretch>
            <a:fillRect/>
          </a:stretch>
        </p:blipFill>
        <p:spPr bwMode="auto">
          <a:xfrm>
            <a:off x="533400" y="1039813"/>
            <a:ext cx="8186738" cy="3838575"/>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F:\TBM\TBM_wykład\Rysunki\korpus-23.jpg"/>
          <p:cNvPicPr>
            <a:picLocks noChangeAspect="1" noChangeArrowheads="1"/>
          </p:cNvPicPr>
          <p:nvPr/>
        </p:nvPicPr>
        <p:blipFill>
          <a:blip r:embed="rId2" cstate="print"/>
          <a:srcRect/>
          <a:stretch>
            <a:fillRect/>
          </a:stretch>
        </p:blipFill>
        <p:spPr bwMode="auto">
          <a:xfrm>
            <a:off x="1009650" y="457200"/>
            <a:ext cx="7124700" cy="5519738"/>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3" descr="F:\TBM\TBM_wykład\Rysunki\bazy korp.jpg"/>
          <p:cNvPicPr>
            <a:picLocks noChangeAspect="1" noChangeArrowheads="1"/>
          </p:cNvPicPr>
          <p:nvPr/>
        </p:nvPicPr>
        <p:blipFill>
          <a:blip r:embed="rId2" cstate="print"/>
          <a:srcRect/>
          <a:stretch>
            <a:fillRect/>
          </a:stretch>
        </p:blipFill>
        <p:spPr bwMode="auto">
          <a:xfrm>
            <a:off x="190500" y="173038"/>
            <a:ext cx="8763000" cy="6511925"/>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F:\TBM\TBM_wykład\Rysunki\wytaczanie korp.jpg"/>
          <p:cNvPicPr>
            <a:picLocks noChangeAspect="1" noChangeArrowheads="1"/>
          </p:cNvPicPr>
          <p:nvPr/>
        </p:nvPicPr>
        <p:blipFill>
          <a:blip r:embed="rId2" cstate="print"/>
          <a:srcRect/>
          <a:stretch>
            <a:fillRect/>
          </a:stretch>
        </p:blipFill>
        <p:spPr bwMode="auto">
          <a:xfrm>
            <a:off x="336550" y="1663700"/>
            <a:ext cx="8470900" cy="3529013"/>
          </a:xfrm>
          <a:prstGeom prst="rect">
            <a:avLst/>
          </a:prstGeom>
          <a:noFill/>
          <a:ln w="9525">
            <a:noFill/>
            <a:miter lim="800000"/>
            <a:headEnd/>
            <a:tailEnd/>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Obraz 1" descr="DSCN63.JPG"/>
          <p:cNvPicPr>
            <a:picLocks noChangeAspect="1"/>
          </p:cNvPicPr>
          <p:nvPr/>
        </p:nvPicPr>
        <p:blipFill>
          <a:blip r:embed="rId2" cstate="print"/>
          <a:srcRect/>
          <a:stretch>
            <a:fillRect/>
          </a:stretch>
        </p:blipFill>
        <p:spPr bwMode="auto">
          <a:xfrm>
            <a:off x="1692275" y="549275"/>
            <a:ext cx="6181725" cy="4637088"/>
          </a:xfrm>
          <a:prstGeom prst="rect">
            <a:avLst/>
          </a:prstGeom>
          <a:noFill/>
          <a:ln w="9525">
            <a:noFill/>
            <a:miter lim="800000"/>
            <a:headEnd/>
            <a:tailEnd/>
          </a:ln>
        </p:spPr>
      </p:pic>
      <p:sp>
        <p:nvSpPr>
          <p:cNvPr id="264195" name="pole tekstowe 2"/>
          <p:cNvSpPr txBox="1">
            <a:spLocks noChangeArrowheads="1"/>
          </p:cNvSpPr>
          <p:nvPr/>
        </p:nvSpPr>
        <p:spPr bwMode="auto">
          <a:xfrm>
            <a:off x="1908175" y="5589588"/>
            <a:ext cx="5759450" cy="368300"/>
          </a:xfrm>
          <a:prstGeom prst="rect">
            <a:avLst/>
          </a:prstGeom>
          <a:noFill/>
          <a:ln w="9525">
            <a:noFill/>
            <a:miter lim="800000"/>
            <a:headEnd/>
            <a:tailEnd/>
          </a:ln>
        </p:spPr>
        <p:txBody>
          <a:bodyPr>
            <a:spAutoFit/>
          </a:bodyPr>
          <a:lstStyle/>
          <a:p>
            <a:pPr algn="ctr"/>
            <a:r>
              <a:rPr lang="pl-PL" altLang="pl-PL" b="1"/>
              <a:t>Frezarka bramowa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ChangeArrowheads="1"/>
          </p:cNvSpPr>
          <p:nvPr/>
        </p:nvSpPr>
        <p:spPr bwMode="auto">
          <a:xfrm>
            <a:off x="468313" y="0"/>
            <a:ext cx="5903912" cy="6002338"/>
          </a:xfrm>
          <a:prstGeom prst="rect">
            <a:avLst/>
          </a:prstGeom>
          <a:noFill/>
          <a:ln w="9525">
            <a:noFill/>
            <a:miter lim="800000"/>
            <a:headEnd/>
            <a:tailEnd/>
          </a:ln>
        </p:spPr>
        <p:txBody>
          <a:bodyPr>
            <a:spAutoFit/>
          </a:bodyPr>
          <a:lstStyle/>
          <a:p>
            <a:pPr marL="457200" indent="-457200" algn="ctr">
              <a:spcBef>
                <a:spcPct val="50000"/>
              </a:spcBef>
            </a:pPr>
            <a:r>
              <a:rPr lang="pl-PL" altLang="pl-PL" sz="2400" b="1">
                <a:latin typeface="Arial" charset="0"/>
              </a:rPr>
              <a:t>Literatura</a:t>
            </a:r>
          </a:p>
          <a:p>
            <a:pPr marL="457200" indent="-457200" algn="ctr">
              <a:spcBef>
                <a:spcPct val="50000"/>
              </a:spcBef>
            </a:pPr>
            <a:endParaRPr lang="pl-PL" altLang="pl-PL" sz="2400" b="1">
              <a:latin typeface="Arial" charset="0"/>
            </a:endParaRPr>
          </a:p>
          <a:p>
            <a:pPr marL="457200" indent="-457200">
              <a:spcBef>
                <a:spcPct val="50000"/>
              </a:spcBef>
              <a:buFontTx/>
              <a:buAutoNum type="arabicPeriod"/>
            </a:pPr>
            <a:r>
              <a:rPr lang="pl-PL" altLang="pl-PL" b="1">
                <a:latin typeface="Arial" charset="0"/>
              </a:rPr>
              <a:t>Podstawy projektowania procesów technologicznych typowych części maszyn.</a:t>
            </a:r>
            <a:r>
              <a:rPr lang="pl-PL" altLang="pl-PL">
                <a:latin typeface="Arial" charset="0"/>
              </a:rPr>
              <a:t> Mieczysław Feld, WNT 2003</a:t>
            </a:r>
            <a:r>
              <a:rPr lang="pl-PL" altLang="pl-PL" i="1">
                <a:latin typeface="Arial" charset="0"/>
              </a:rPr>
              <a:t> </a:t>
            </a:r>
          </a:p>
          <a:p>
            <a:pPr marL="457200" indent="-457200">
              <a:spcBef>
                <a:spcPct val="50000"/>
              </a:spcBef>
              <a:buFontTx/>
              <a:buAutoNum type="arabicPeriod"/>
            </a:pPr>
            <a:endParaRPr lang="pl-PL" altLang="pl-PL" i="1">
              <a:latin typeface="Arial" charset="0"/>
            </a:endParaRPr>
          </a:p>
          <a:p>
            <a:pPr marL="457200" indent="-457200">
              <a:spcBef>
                <a:spcPct val="50000"/>
              </a:spcBef>
              <a:buFontTx/>
              <a:buAutoNum type="arabicPeriod"/>
            </a:pPr>
            <a:endParaRPr lang="pl-PL" altLang="pl-PL" i="1">
              <a:latin typeface="Arial" charset="0"/>
            </a:endParaRPr>
          </a:p>
          <a:p>
            <a:pPr marL="457200" indent="-457200">
              <a:spcBef>
                <a:spcPct val="50000"/>
              </a:spcBef>
              <a:buFontTx/>
              <a:buAutoNum type="arabicPeriod"/>
            </a:pPr>
            <a:r>
              <a:rPr lang="pl-PL" altLang="pl-PL" b="1">
                <a:latin typeface="Arial" charset="0"/>
              </a:rPr>
              <a:t>Projektowanie technologii maszyn. </a:t>
            </a:r>
            <a:r>
              <a:rPr lang="pl-PL" altLang="pl-PL">
                <a:latin typeface="Arial" charset="0"/>
              </a:rPr>
              <a:t>S. Kapiński,  P. Skawiński, J. Sobieszczański,  J. Sobolewski. Oficyna Wyd. Politechniki Warszawskiej, Warszawa 2007.</a:t>
            </a:r>
          </a:p>
          <a:p>
            <a:pPr marL="457200" indent="-457200">
              <a:spcBef>
                <a:spcPct val="50000"/>
              </a:spcBef>
              <a:buFontTx/>
              <a:buAutoNum type="arabicPeriod"/>
            </a:pPr>
            <a:endParaRPr lang="pl-PL" altLang="pl-PL" i="1">
              <a:latin typeface="Arial" charset="0"/>
            </a:endParaRPr>
          </a:p>
          <a:p>
            <a:pPr marL="457200" indent="-457200">
              <a:spcBef>
                <a:spcPct val="50000"/>
              </a:spcBef>
              <a:buFontTx/>
              <a:buAutoNum type="arabicPeriod"/>
            </a:pPr>
            <a:endParaRPr lang="pl-PL" altLang="pl-PL" i="1">
              <a:latin typeface="Arial" charset="0"/>
            </a:endParaRPr>
          </a:p>
          <a:p>
            <a:pPr marL="457200" indent="-457200">
              <a:spcBef>
                <a:spcPct val="50000"/>
              </a:spcBef>
              <a:buFontTx/>
              <a:buAutoNum type="arabicPeriod"/>
            </a:pPr>
            <a:endParaRPr lang="pl-PL" altLang="pl-PL" i="1">
              <a:latin typeface="Arial" charset="0"/>
            </a:endParaRPr>
          </a:p>
          <a:p>
            <a:pPr marL="457200" indent="-457200">
              <a:spcBef>
                <a:spcPct val="50000"/>
              </a:spcBef>
              <a:buFontTx/>
              <a:buAutoNum type="arabicPeriod"/>
            </a:pPr>
            <a:r>
              <a:rPr lang="pl-PL" altLang="pl-PL" b="1">
                <a:latin typeface="Arial" charset="0"/>
              </a:rPr>
              <a:t>Inżynieria produkcji. </a:t>
            </a:r>
            <a:r>
              <a:rPr lang="pl-PL" altLang="pl-PL">
                <a:latin typeface="Arial" charset="0"/>
              </a:rPr>
              <a:t>Tadeusz Karpiński, WNT 2004.</a:t>
            </a:r>
          </a:p>
        </p:txBody>
      </p:sp>
      <p:pic>
        <p:nvPicPr>
          <p:cNvPr id="3075" name="Picture 9"/>
          <p:cNvPicPr>
            <a:picLocks noChangeAspect="1" noChangeArrowheads="1"/>
          </p:cNvPicPr>
          <p:nvPr/>
        </p:nvPicPr>
        <p:blipFill>
          <a:blip r:embed="rId2" cstate="print"/>
          <a:srcRect/>
          <a:stretch>
            <a:fillRect/>
          </a:stretch>
        </p:blipFill>
        <p:spPr bwMode="auto">
          <a:xfrm>
            <a:off x="7342188" y="130175"/>
            <a:ext cx="1408112" cy="2033588"/>
          </a:xfrm>
          <a:prstGeom prst="rect">
            <a:avLst/>
          </a:prstGeom>
          <a:noFill/>
          <a:ln w="9525">
            <a:noFill/>
            <a:miter lim="800000"/>
            <a:headEnd/>
            <a:tailEnd/>
          </a:ln>
        </p:spPr>
      </p:pic>
      <p:pic>
        <p:nvPicPr>
          <p:cNvPr id="3076" name="Picture 10"/>
          <p:cNvPicPr>
            <a:picLocks noChangeAspect="1" noChangeArrowheads="1"/>
          </p:cNvPicPr>
          <p:nvPr/>
        </p:nvPicPr>
        <p:blipFill>
          <a:blip r:embed="rId3" cstate="print"/>
          <a:srcRect/>
          <a:stretch>
            <a:fillRect/>
          </a:stretch>
        </p:blipFill>
        <p:spPr bwMode="auto">
          <a:xfrm>
            <a:off x="7356475" y="4652963"/>
            <a:ext cx="1474788" cy="2139950"/>
          </a:xfrm>
          <a:prstGeom prst="rect">
            <a:avLst/>
          </a:prstGeom>
          <a:noFill/>
          <a:ln w="9525">
            <a:noFill/>
            <a:miter lim="800000"/>
            <a:headEnd/>
            <a:tailEnd/>
          </a:ln>
        </p:spPr>
      </p:pic>
      <p:pic>
        <p:nvPicPr>
          <p:cNvPr id="3077" name="Obraz 1"/>
          <p:cNvPicPr>
            <a:picLocks noChangeAspect="1"/>
          </p:cNvPicPr>
          <p:nvPr/>
        </p:nvPicPr>
        <p:blipFill>
          <a:blip r:embed="rId4" cstate="print"/>
          <a:srcRect/>
          <a:stretch>
            <a:fillRect/>
          </a:stretch>
        </p:blipFill>
        <p:spPr bwMode="auto">
          <a:xfrm>
            <a:off x="7297738" y="2344738"/>
            <a:ext cx="1495425" cy="2154237"/>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ChangeArrowheads="1"/>
          </p:cNvSpPr>
          <p:nvPr/>
        </p:nvSpPr>
        <p:spPr bwMode="auto">
          <a:xfrm>
            <a:off x="304800" y="552450"/>
            <a:ext cx="8458200" cy="5278438"/>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cs typeface="Times New Roman" pitchFamily="18" charset="0"/>
              </a:rPr>
              <a:t>Instrukcja uzbrojenia obrabiarki</a:t>
            </a:r>
          </a:p>
          <a:p>
            <a:pPr algn="just">
              <a:spcBef>
                <a:spcPts val="600"/>
              </a:spcBef>
            </a:pPr>
            <a:r>
              <a:rPr lang="pl-PL" altLang="pl-PL" sz="2000">
                <a:latin typeface="Arial" charset="0"/>
                <a:cs typeface="Times New Roman" pitchFamily="18" charset="0"/>
              </a:rPr>
              <a:t>Sporz</a:t>
            </a:r>
            <a:r>
              <a:rPr lang="pl-PL" altLang="pl-PL" sz="2000">
                <a:latin typeface="Arial" charset="0"/>
              </a:rPr>
              <a:t>ą</a:t>
            </a:r>
            <a:r>
              <a:rPr lang="pl-PL" altLang="pl-PL" sz="2000">
                <a:latin typeface="Arial" charset="0"/>
                <a:cs typeface="Times New Roman" pitchFamily="18" charset="0"/>
              </a:rPr>
              <a:t>dza  si</a:t>
            </a:r>
            <a:r>
              <a:rPr lang="pl-PL" altLang="pl-PL" sz="2000">
                <a:latin typeface="Arial" charset="0"/>
              </a:rPr>
              <a:t>ę</a:t>
            </a:r>
            <a:r>
              <a:rPr lang="pl-PL" altLang="pl-PL" sz="2000">
                <a:latin typeface="Arial" charset="0"/>
                <a:cs typeface="Times New Roman" pitchFamily="18" charset="0"/>
              </a:rPr>
              <a:t> dla obrabiarek, które stanowi</a:t>
            </a:r>
            <a:r>
              <a:rPr lang="pl-PL" altLang="pl-PL" sz="2000">
                <a:latin typeface="Arial" charset="0"/>
              </a:rPr>
              <a:t>ą</a:t>
            </a:r>
            <a:r>
              <a:rPr lang="pl-PL" altLang="pl-PL" sz="2000">
                <a:latin typeface="Arial" charset="0"/>
                <a:cs typeface="Times New Roman" pitchFamily="18" charset="0"/>
              </a:rPr>
              <a:t> duż</a:t>
            </a:r>
            <a:r>
              <a:rPr lang="pl-PL" altLang="pl-PL" sz="2000">
                <a:latin typeface="Arial" charset="0"/>
              </a:rPr>
              <a:t>ą</a:t>
            </a:r>
            <a:r>
              <a:rPr lang="pl-PL" altLang="pl-PL" sz="2000">
                <a:latin typeface="Arial" charset="0"/>
                <a:cs typeface="Times New Roman" pitchFamily="18" charset="0"/>
              </a:rPr>
              <a:t> trudno</a:t>
            </a:r>
            <a:r>
              <a:rPr lang="pl-PL" altLang="pl-PL" sz="2000">
                <a:latin typeface="Arial" charset="0"/>
              </a:rPr>
              <a:t>ść</a:t>
            </a:r>
            <a:r>
              <a:rPr lang="pl-PL" altLang="pl-PL" sz="2000">
                <a:latin typeface="Arial" charset="0"/>
                <a:cs typeface="Times New Roman" pitchFamily="18" charset="0"/>
              </a:rPr>
              <a:t> w uzbrojeniu np. automaty i pó</a:t>
            </a:r>
            <a:r>
              <a:rPr lang="pl-PL" altLang="pl-PL" sz="2000">
                <a:latin typeface="Arial" charset="0"/>
              </a:rPr>
              <a:t>ł</a:t>
            </a:r>
            <a:r>
              <a:rPr lang="pl-PL" altLang="pl-PL" sz="2000">
                <a:latin typeface="Arial" charset="0"/>
                <a:cs typeface="Times New Roman" pitchFamily="18" charset="0"/>
              </a:rPr>
              <a:t>automaty tokarskie, tok. wielono</a:t>
            </a:r>
            <a:r>
              <a:rPr lang="pl-PL" altLang="pl-PL" sz="2000">
                <a:latin typeface="Arial" charset="0"/>
              </a:rPr>
              <a:t>ż</a:t>
            </a:r>
            <a:r>
              <a:rPr lang="pl-PL" altLang="pl-PL" sz="2000">
                <a:latin typeface="Arial" charset="0"/>
                <a:cs typeface="Times New Roman" pitchFamily="18" charset="0"/>
              </a:rPr>
              <a:t>owe, centra obróbkowe itd.</a:t>
            </a:r>
          </a:p>
          <a:p>
            <a:pPr>
              <a:spcBef>
                <a:spcPts val="600"/>
              </a:spcBef>
            </a:pPr>
            <a:r>
              <a:rPr lang="pl-PL" altLang="pl-PL" sz="2000">
                <a:latin typeface="Arial" charset="0"/>
                <a:cs typeface="Times New Roman" pitchFamily="18" charset="0"/>
              </a:rPr>
              <a:t> </a:t>
            </a:r>
            <a:endParaRPr lang="pl-PL" altLang="pl-PL" sz="2000">
              <a:latin typeface="Arial" charset="0"/>
            </a:endParaRPr>
          </a:p>
          <a:p>
            <a:pPr>
              <a:spcBef>
                <a:spcPts val="600"/>
              </a:spcBef>
            </a:pPr>
            <a:endParaRPr lang="pl-PL" altLang="pl-PL" sz="2000">
              <a:latin typeface="Arial" charset="0"/>
            </a:endParaRPr>
          </a:p>
          <a:p>
            <a:pPr algn="ctr">
              <a:spcBef>
                <a:spcPts val="600"/>
              </a:spcBef>
            </a:pPr>
            <a:r>
              <a:rPr lang="pl-PL" altLang="pl-PL" sz="2400" b="1">
                <a:latin typeface="Arial" charset="0"/>
                <a:cs typeface="Times New Roman" pitchFamily="18" charset="0"/>
              </a:rPr>
              <a:t>Instrukcja obróbki cieplnej</a:t>
            </a:r>
          </a:p>
          <a:p>
            <a:pPr algn="just">
              <a:spcBef>
                <a:spcPts val="600"/>
              </a:spcBef>
            </a:pPr>
            <a:r>
              <a:rPr lang="pl-PL" altLang="pl-PL" sz="2000">
                <a:latin typeface="Arial" charset="0"/>
                <a:cs typeface="Times New Roman" pitchFamily="18" charset="0"/>
              </a:rPr>
              <a:t>Sporz</a:t>
            </a:r>
            <a:r>
              <a:rPr lang="pl-PL" altLang="pl-PL" sz="2000">
                <a:latin typeface="Arial" charset="0"/>
              </a:rPr>
              <a:t>ą</a:t>
            </a:r>
            <a:r>
              <a:rPr lang="pl-PL" altLang="pl-PL" sz="2000">
                <a:latin typeface="Arial" charset="0"/>
                <a:cs typeface="Times New Roman" pitchFamily="18" charset="0"/>
              </a:rPr>
              <a:t>dza  si</a:t>
            </a:r>
            <a:r>
              <a:rPr lang="pl-PL" altLang="pl-PL" sz="2000">
                <a:latin typeface="Arial" charset="0"/>
              </a:rPr>
              <a:t>ę</a:t>
            </a:r>
            <a:r>
              <a:rPr lang="pl-PL" altLang="pl-PL" sz="2000">
                <a:latin typeface="Arial" charset="0"/>
                <a:cs typeface="Times New Roman" pitchFamily="18" charset="0"/>
              </a:rPr>
              <a:t> w przypadku wymaganych szczegółowych warunków obróbki cieplnej.</a:t>
            </a:r>
          </a:p>
          <a:p>
            <a:pPr>
              <a:spcBef>
                <a:spcPts val="600"/>
              </a:spcBef>
            </a:pPr>
            <a:r>
              <a:rPr lang="pl-PL" altLang="pl-PL" sz="2000">
                <a:latin typeface="Arial" charset="0"/>
                <a:cs typeface="Times New Roman" pitchFamily="18" charset="0"/>
              </a:rPr>
              <a:t> </a:t>
            </a:r>
            <a:endParaRPr lang="pl-PL" altLang="pl-PL" sz="2000">
              <a:latin typeface="Arial" charset="0"/>
            </a:endParaRPr>
          </a:p>
          <a:p>
            <a:pPr>
              <a:spcBef>
                <a:spcPts val="600"/>
              </a:spcBef>
            </a:pPr>
            <a:endParaRPr lang="pl-PL" altLang="pl-PL" sz="2000">
              <a:latin typeface="Arial" charset="0"/>
            </a:endParaRPr>
          </a:p>
          <a:p>
            <a:pPr algn="ctr">
              <a:spcBef>
                <a:spcPts val="600"/>
              </a:spcBef>
            </a:pPr>
            <a:r>
              <a:rPr lang="pl-PL" altLang="pl-PL" sz="2400" b="1">
                <a:latin typeface="Arial" charset="0"/>
                <a:cs typeface="Times New Roman" pitchFamily="18" charset="0"/>
              </a:rPr>
              <a:t>Instrukcja kontroli jako</a:t>
            </a:r>
            <a:r>
              <a:rPr lang="pl-PL" altLang="pl-PL" sz="2400" b="1">
                <a:latin typeface="Arial" charset="0"/>
              </a:rPr>
              <a:t>ś</a:t>
            </a:r>
            <a:r>
              <a:rPr lang="pl-PL" altLang="pl-PL" sz="2400" b="1">
                <a:latin typeface="Arial" charset="0"/>
                <a:cs typeface="Times New Roman" pitchFamily="18" charset="0"/>
              </a:rPr>
              <a:t>ci</a:t>
            </a:r>
          </a:p>
          <a:p>
            <a:pPr algn="just">
              <a:spcBef>
                <a:spcPts val="600"/>
              </a:spcBef>
            </a:pPr>
            <a:r>
              <a:rPr lang="pl-PL" altLang="pl-PL" sz="2000">
                <a:latin typeface="Arial" charset="0"/>
                <a:cs typeface="Times New Roman" pitchFamily="18" charset="0"/>
              </a:rPr>
              <a:t>Sporz</a:t>
            </a:r>
            <a:r>
              <a:rPr lang="pl-PL" altLang="pl-PL" sz="2000">
                <a:latin typeface="Arial" charset="0"/>
              </a:rPr>
              <a:t>ą</a:t>
            </a:r>
            <a:r>
              <a:rPr lang="pl-PL" altLang="pl-PL" sz="2000">
                <a:latin typeface="Arial" charset="0"/>
                <a:cs typeface="Times New Roman" pitchFamily="18" charset="0"/>
              </a:rPr>
              <a:t>dza  si</a:t>
            </a:r>
            <a:r>
              <a:rPr lang="pl-PL" altLang="pl-PL" sz="2000">
                <a:latin typeface="Arial" charset="0"/>
              </a:rPr>
              <a:t>ę</a:t>
            </a:r>
            <a:r>
              <a:rPr lang="pl-PL" altLang="pl-PL" sz="2000">
                <a:latin typeface="Arial" charset="0"/>
                <a:cs typeface="Times New Roman" pitchFamily="18" charset="0"/>
              </a:rPr>
              <a:t> dla op. kontrolnych na ko</a:t>
            </a:r>
            <a:r>
              <a:rPr lang="pl-PL" altLang="pl-PL" sz="2000">
                <a:latin typeface="Arial" charset="0"/>
              </a:rPr>
              <a:t>ń</a:t>
            </a:r>
            <a:r>
              <a:rPr lang="pl-PL" altLang="pl-PL" sz="2000">
                <a:latin typeface="Arial" charset="0"/>
                <a:cs typeface="Times New Roman" pitchFamily="18" charset="0"/>
              </a:rPr>
              <a:t>cu procesu i  dla wa</a:t>
            </a:r>
            <a:r>
              <a:rPr lang="pl-PL" altLang="pl-PL" sz="2000">
                <a:latin typeface="Arial" charset="0"/>
              </a:rPr>
              <a:t>ż</a:t>
            </a:r>
            <a:r>
              <a:rPr lang="pl-PL" altLang="pl-PL" sz="2000">
                <a:latin typeface="Arial" charset="0"/>
                <a:cs typeface="Times New Roman" pitchFamily="18" charset="0"/>
              </a:rPr>
              <a:t>niejszych operacji.</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Obraz 1" descr="DSCN40.JPG"/>
          <p:cNvPicPr>
            <a:picLocks noChangeAspect="1"/>
          </p:cNvPicPr>
          <p:nvPr/>
        </p:nvPicPr>
        <p:blipFill>
          <a:blip r:embed="rId2" cstate="print"/>
          <a:srcRect/>
          <a:stretch>
            <a:fillRect/>
          </a:stretch>
        </p:blipFill>
        <p:spPr bwMode="auto">
          <a:xfrm>
            <a:off x="1403350" y="836613"/>
            <a:ext cx="6337300" cy="4752975"/>
          </a:xfrm>
          <a:prstGeom prst="rect">
            <a:avLst/>
          </a:prstGeom>
          <a:noFill/>
          <a:ln w="9525">
            <a:noFill/>
            <a:miter lim="800000"/>
            <a:headEnd/>
            <a:tailEnd/>
          </a:ln>
        </p:spPr>
      </p:pic>
      <p:sp>
        <p:nvSpPr>
          <p:cNvPr id="265219" name="pole tekstowe 2"/>
          <p:cNvSpPr txBox="1">
            <a:spLocks noChangeArrowheads="1"/>
          </p:cNvSpPr>
          <p:nvPr/>
        </p:nvSpPr>
        <p:spPr bwMode="auto">
          <a:xfrm>
            <a:off x="2411413" y="5949950"/>
            <a:ext cx="4608512" cy="368300"/>
          </a:xfrm>
          <a:prstGeom prst="rect">
            <a:avLst/>
          </a:prstGeom>
          <a:noFill/>
          <a:ln w="9525">
            <a:noFill/>
            <a:miter lim="800000"/>
            <a:headEnd/>
            <a:tailEnd/>
          </a:ln>
        </p:spPr>
        <p:txBody>
          <a:bodyPr>
            <a:spAutoFit/>
          </a:bodyPr>
          <a:lstStyle/>
          <a:p>
            <a:pPr algn="ctr"/>
            <a:r>
              <a:rPr lang="pl-PL" altLang="pl-PL" b="1"/>
              <a:t>Wiertarko-frezarka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Obraz 1" descr="DSCN41.JPG"/>
          <p:cNvPicPr>
            <a:picLocks noChangeAspect="1"/>
          </p:cNvPicPr>
          <p:nvPr/>
        </p:nvPicPr>
        <p:blipFill>
          <a:blip r:embed="rId2" cstate="print"/>
          <a:srcRect/>
          <a:stretch>
            <a:fillRect/>
          </a:stretch>
        </p:blipFill>
        <p:spPr bwMode="auto">
          <a:xfrm>
            <a:off x="1331913" y="620713"/>
            <a:ext cx="6432550" cy="4824412"/>
          </a:xfrm>
          <a:prstGeom prst="rect">
            <a:avLst/>
          </a:prstGeom>
          <a:noFill/>
          <a:ln w="9525">
            <a:noFill/>
            <a:miter lim="800000"/>
            <a:headEnd/>
            <a:tailEnd/>
          </a:ln>
        </p:spPr>
      </p:pic>
      <p:sp>
        <p:nvSpPr>
          <p:cNvPr id="266243" name="Prostokąt 2"/>
          <p:cNvSpPr>
            <a:spLocks noChangeArrowheads="1"/>
          </p:cNvSpPr>
          <p:nvPr/>
        </p:nvSpPr>
        <p:spPr bwMode="auto">
          <a:xfrm>
            <a:off x="3492500" y="5732463"/>
            <a:ext cx="2138363" cy="369887"/>
          </a:xfrm>
          <a:prstGeom prst="rect">
            <a:avLst/>
          </a:prstGeom>
          <a:noFill/>
          <a:ln w="9525">
            <a:noFill/>
            <a:miter lim="800000"/>
            <a:headEnd/>
            <a:tailEnd/>
          </a:ln>
        </p:spPr>
        <p:txBody>
          <a:bodyPr wrap="none">
            <a:spAutoFit/>
          </a:bodyPr>
          <a:lstStyle/>
          <a:p>
            <a:pPr algn="ctr"/>
            <a:r>
              <a:rPr lang="pl-PL" altLang="pl-PL" b="1"/>
              <a:t>Wiertarko-frezarka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ytuł 1"/>
          <p:cNvSpPr>
            <a:spLocks noGrp="1"/>
          </p:cNvSpPr>
          <p:nvPr>
            <p:ph type="ctrTitle"/>
          </p:nvPr>
        </p:nvSpPr>
        <p:spPr/>
        <p:txBody>
          <a:bodyPr/>
          <a:lstStyle/>
          <a:p>
            <a:r>
              <a:rPr lang="pl-PL" altLang="pl-PL" smtClean="0"/>
              <a:t>Wały korbowe i rozrządu</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D:\Dane\TBM\TBM_wykład\tok do wałów rozrz.jpg"/>
          <p:cNvPicPr>
            <a:picLocks noChangeAspect="1" noChangeArrowheads="1"/>
          </p:cNvPicPr>
          <p:nvPr/>
        </p:nvPicPr>
        <p:blipFill>
          <a:blip r:embed="rId2" cstate="print"/>
          <a:srcRect/>
          <a:stretch>
            <a:fillRect/>
          </a:stretch>
        </p:blipFill>
        <p:spPr bwMode="auto">
          <a:xfrm>
            <a:off x="1143000" y="620713"/>
            <a:ext cx="7543800" cy="5146675"/>
          </a:xfrm>
          <a:prstGeom prst="rect">
            <a:avLst/>
          </a:prstGeom>
          <a:noFill/>
          <a:ln w="9525">
            <a:solidFill>
              <a:schemeClr val="tx1"/>
            </a:solidFill>
            <a:miter lim="800000"/>
            <a:headEnd/>
            <a:tailEnd/>
          </a:ln>
        </p:spPr>
      </p:pic>
      <p:sp>
        <p:nvSpPr>
          <p:cNvPr id="268291" name="pole tekstowe 4"/>
          <p:cNvSpPr txBox="1">
            <a:spLocks noChangeArrowheads="1"/>
          </p:cNvSpPr>
          <p:nvPr/>
        </p:nvSpPr>
        <p:spPr bwMode="auto">
          <a:xfrm>
            <a:off x="1476375" y="6021388"/>
            <a:ext cx="6480175" cy="400050"/>
          </a:xfrm>
          <a:prstGeom prst="rect">
            <a:avLst/>
          </a:prstGeom>
          <a:noFill/>
          <a:ln w="9525">
            <a:noFill/>
            <a:miter lim="800000"/>
            <a:headEnd/>
            <a:tailEnd/>
          </a:ln>
        </p:spPr>
        <p:txBody>
          <a:bodyPr>
            <a:spAutoFit/>
          </a:bodyPr>
          <a:lstStyle/>
          <a:p>
            <a:r>
              <a:rPr lang="pl-PL" altLang="pl-PL" sz="2000">
                <a:latin typeface="Arial" charset="0"/>
                <a:cs typeface="Arial" charset="0"/>
              </a:rPr>
              <a:t>Schemat kinematyczny zataczarki do wałów rozrządu</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D:\Dane\TBM\TBM_wykład\tok do wałów korb3.jpg"/>
          <p:cNvPicPr>
            <a:picLocks noChangeAspect="1" noChangeArrowheads="1"/>
          </p:cNvPicPr>
          <p:nvPr/>
        </p:nvPicPr>
        <p:blipFill>
          <a:blip r:embed="rId2" cstate="print"/>
          <a:srcRect/>
          <a:stretch>
            <a:fillRect/>
          </a:stretch>
        </p:blipFill>
        <p:spPr bwMode="auto">
          <a:xfrm>
            <a:off x="1752600" y="990600"/>
            <a:ext cx="6557963" cy="4529138"/>
          </a:xfrm>
          <a:prstGeom prst="rect">
            <a:avLst/>
          </a:prstGeom>
          <a:noFill/>
          <a:ln w="9525">
            <a:solidFill>
              <a:schemeClr val="tx1"/>
            </a:solidFill>
            <a:miter lim="800000"/>
            <a:headEnd/>
            <a:tailEnd/>
          </a:ln>
        </p:spPr>
      </p:pic>
      <p:sp>
        <p:nvSpPr>
          <p:cNvPr id="269315" name="pole tekstowe 4"/>
          <p:cNvSpPr txBox="1">
            <a:spLocks noChangeArrowheads="1"/>
          </p:cNvSpPr>
          <p:nvPr/>
        </p:nvSpPr>
        <p:spPr bwMode="auto">
          <a:xfrm>
            <a:off x="1763713" y="5732463"/>
            <a:ext cx="6696075" cy="401637"/>
          </a:xfrm>
          <a:prstGeom prst="rect">
            <a:avLst/>
          </a:prstGeom>
          <a:noFill/>
          <a:ln w="9525">
            <a:noFill/>
            <a:miter lim="800000"/>
            <a:headEnd/>
            <a:tailEnd/>
          </a:ln>
        </p:spPr>
        <p:txBody>
          <a:bodyPr>
            <a:spAutoFit/>
          </a:bodyPr>
          <a:lstStyle/>
          <a:p>
            <a:pPr algn="ctr"/>
            <a:r>
              <a:rPr lang="pl-PL" altLang="pl-PL" sz="2000">
                <a:latin typeface="Arial" charset="0"/>
                <a:cs typeface="Arial" charset="0"/>
              </a:rPr>
              <a:t>Schemat budowy  tokarki do wałów korbowych</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Obraz 1" descr="DSC0373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Prostokąt 1"/>
          <p:cNvSpPr>
            <a:spLocks noChangeArrowheads="1"/>
          </p:cNvSpPr>
          <p:nvPr/>
        </p:nvSpPr>
        <p:spPr bwMode="auto">
          <a:xfrm>
            <a:off x="250825" y="981075"/>
            <a:ext cx="3294063" cy="4892675"/>
          </a:xfrm>
          <a:prstGeom prst="rect">
            <a:avLst/>
          </a:prstGeom>
          <a:noFill/>
          <a:ln w="9525">
            <a:noFill/>
            <a:miter lim="800000"/>
            <a:headEnd/>
            <a:tailEnd/>
          </a:ln>
        </p:spPr>
        <p:txBody>
          <a:bodyPr>
            <a:spAutoFit/>
          </a:bodyPr>
          <a:lstStyle/>
          <a:p>
            <a:r>
              <a:rPr lang="pl-PL" altLang="pl-PL"/>
              <a:t>ciężar obrabianego detalu do 500 t</a:t>
            </a:r>
          </a:p>
          <a:p>
            <a:r>
              <a:rPr lang="pl-PL" altLang="pl-PL"/>
              <a:t>- długość obrabianego detalu do 30.000 mm</a:t>
            </a:r>
          </a:p>
          <a:p>
            <a:r>
              <a:rPr lang="pl-PL" altLang="pl-PL"/>
              <a:t>- średnica obrabianego detalu do 7.000 mm</a:t>
            </a:r>
          </a:p>
          <a:p>
            <a:r>
              <a:rPr lang="pl-PL" altLang="pl-PL"/>
              <a:t>- odchyłka bicia promieniowego ≥ 5µm</a:t>
            </a:r>
          </a:p>
          <a:p>
            <a:r>
              <a:rPr lang="pl-PL" altLang="pl-PL"/>
              <a:t>Operacje możliwe do wykonywania: frezowanie, frezowanie toczeniem, szlifowanie, wiercenie, pomiar</a:t>
            </a:r>
          </a:p>
        </p:txBody>
      </p:sp>
      <p:pic>
        <p:nvPicPr>
          <p:cNvPr id="271363" name="Obraz 3" descr="c91e2b71d8e659db157ff044a8544882.jpg"/>
          <p:cNvPicPr>
            <a:picLocks noChangeAspect="1"/>
          </p:cNvPicPr>
          <p:nvPr/>
        </p:nvPicPr>
        <p:blipFill>
          <a:blip r:embed="rId2" cstate="print"/>
          <a:srcRect/>
          <a:stretch>
            <a:fillRect/>
          </a:stretch>
        </p:blipFill>
        <p:spPr bwMode="auto">
          <a:xfrm>
            <a:off x="3167063" y="908050"/>
            <a:ext cx="5872162" cy="3313113"/>
          </a:xfrm>
          <a:prstGeom prst="rect">
            <a:avLst/>
          </a:prstGeom>
          <a:noFill/>
          <a:ln w="9525">
            <a:noFill/>
            <a:miter lim="800000"/>
            <a:headEnd/>
            <a:tailEnd/>
          </a:ln>
        </p:spPr>
      </p:pic>
      <p:sp>
        <p:nvSpPr>
          <p:cNvPr id="271364" name="pole tekstowe 5"/>
          <p:cNvSpPr txBox="1">
            <a:spLocks noChangeArrowheads="1"/>
          </p:cNvSpPr>
          <p:nvPr/>
        </p:nvSpPr>
        <p:spPr bwMode="auto">
          <a:xfrm>
            <a:off x="3924300" y="4581525"/>
            <a:ext cx="3960813" cy="461963"/>
          </a:xfrm>
          <a:prstGeom prst="rect">
            <a:avLst/>
          </a:prstGeom>
          <a:noFill/>
          <a:ln w="9525">
            <a:noFill/>
            <a:miter lim="800000"/>
            <a:headEnd/>
            <a:tailEnd/>
          </a:ln>
        </p:spPr>
        <p:txBody>
          <a:bodyPr>
            <a:spAutoFit/>
          </a:bodyPr>
          <a:lstStyle/>
          <a:p>
            <a:pPr algn="ctr"/>
            <a:r>
              <a:rPr lang="pl-PL" altLang="pl-PL"/>
              <a:t>Tokarka f-my Waldrich</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Obraz 1" descr="_crw_0026ok.jpg"/>
          <p:cNvPicPr>
            <a:picLocks noChangeAspect="1"/>
          </p:cNvPicPr>
          <p:nvPr/>
        </p:nvPicPr>
        <p:blipFill>
          <a:blip r:embed="rId2" cstate="print"/>
          <a:srcRect/>
          <a:stretch>
            <a:fillRect/>
          </a:stretch>
        </p:blipFill>
        <p:spPr bwMode="auto">
          <a:xfrm>
            <a:off x="1116013" y="692150"/>
            <a:ext cx="6527800" cy="4352925"/>
          </a:xfrm>
          <a:prstGeom prst="rect">
            <a:avLst/>
          </a:prstGeom>
          <a:noFill/>
          <a:ln w="9525">
            <a:noFill/>
            <a:miter lim="800000"/>
            <a:headEnd/>
            <a:tailEnd/>
          </a:ln>
        </p:spPr>
      </p:pic>
      <p:sp>
        <p:nvSpPr>
          <p:cNvPr id="272387" name="pole tekstowe 2"/>
          <p:cNvSpPr txBox="1">
            <a:spLocks noChangeArrowheads="1"/>
          </p:cNvSpPr>
          <p:nvPr/>
        </p:nvSpPr>
        <p:spPr bwMode="auto">
          <a:xfrm>
            <a:off x="1403350" y="5373688"/>
            <a:ext cx="6337300" cy="369887"/>
          </a:xfrm>
          <a:prstGeom prst="rect">
            <a:avLst/>
          </a:prstGeom>
          <a:noFill/>
          <a:ln w="9525">
            <a:noFill/>
            <a:miter lim="800000"/>
            <a:headEnd/>
            <a:tailEnd/>
          </a:ln>
        </p:spPr>
        <p:txBody>
          <a:bodyPr>
            <a:spAutoFit/>
          </a:bodyPr>
          <a:lstStyle/>
          <a:p>
            <a:pPr algn="ctr"/>
            <a:r>
              <a:rPr lang="pl-PL" altLang="pl-PL" b="1"/>
              <a:t>Toczenie czopów głównych na tokarce sterowanej numerycznie</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Obraz 1" descr="wal3.jpg"/>
          <p:cNvPicPr>
            <a:picLocks noChangeAspect="1"/>
          </p:cNvPicPr>
          <p:nvPr/>
        </p:nvPicPr>
        <p:blipFill>
          <a:blip r:embed="rId2" cstate="print"/>
          <a:srcRect/>
          <a:stretch>
            <a:fillRect/>
          </a:stretch>
        </p:blipFill>
        <p:spPr bwMode="auto">
          <a:xfrm>
            <a:off x="1042988" y="549275"/>
            <a:ext cx="7105650" cy="5327650"/>
          </a:xfrm>
          <a:prstGeom prst="rect">
            <a:avLst/>
          </a:prstGeom>
          <a:noFill/>
          <a:ln w="9525">
            <a:noFill/>
            <a:miter lim="800000"/>
            <a:headEnd/>
            <a:tailEnd/>
          </a:ln>
        </p:spPr>
      </p:pic>
      <p:sp>
        <p:nvSpPr>
          <p:cNvPr id="273411" name="pole tekstowe 2"/>
          <p:cNvSpPr txBox="1">
            <a:spLocks noChangeArrowheads="1"/>
          </p:cNvSpPr>
          <p:nvPr/>
        </p:nvSpPr>
        <p:spPr bwMode="auto">
          <a:xfrm>
            <a:off x="1403350" y="6092825"/>
            <a:ext cx="6481763" cy="369888"/>
          </a:xfrm>
          <a:prstGeom prst="rect">
            <a:avLst/>
          </a:prstGeom>
          <a:noFill/>
          <a:ln w="9525">
            <a:noFill/>
            <a:miter lim="800000"/>
            <a:headEnd/>
            <a:tailEnd/>
          </a:ln>
        </p:spPr>
        <p:txBody>
          <a:bodyPr>
            <a:spAutoFit/>
          </a:bodyPr>
          <a:lstStyle/>
          <a:p>
            <a:pPr algn="ctr"/>
            <a:r>
              <a:rPr lang="pl-PL" altLang="pl-PL" b="1"/>
              <a:t>Szlifierka do wałów  korbowych</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Obraz 1" descr="szlifowaniewalukorbowego_442.jpg"/>
          <p:cNvPicPr>
            <a:picLocks noChangeAspect="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
        <p:nvSpPr>
          <p:cNvPr id="274435" name="Prostokąt 2"/>
          <p:cNvSpPr>
            <a:spLocks noChangeArrowheads="1"/>
          </p:cNvSpPr>
          <p:nvPr/>
        </p:nvSpPr>
        <p:spPr bwMode="auto">
          <a:xfrm>
            <a:off x="2916238" y="6092825"/>
            <a:ext cx="3338512" cy="369888"/>
          </a:xfrm>
          <a:prstGeom prst="rect">
            <a:avLst/>
          </a:prstGeom>
          <a:noFill/>
          <a:ln w="9525">
            <a:noFill/>
            <a:miter lim="800000"/>
            <a:headEnd/>
            <a:tailEnd/>
          </a:ln>
        </p:spPr>
        <p:txBody>
          <a:bodyPr wrap="none">
            <a:spAutoFit/>
          </a:bodyPr>
          <a:lstStyle/>
          <a:p>
            <a:pPr algn="ctr"/>
            <a:r>
              <a:rPr lang="pl-PL" altLang="pl-PL" b="1"/>
              <a:t>Szlifierka do wałów  korbowych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ChangeArrowheads="1"/>
          </p:cNvSpPr>
          <p:nvPr/>
        </p:nvSpPr>
        <p:spPr bwMode="auto">
          <a:xfrm>
            <a:off x="457200" y="1557338"/>
            <a:ext cx="8001000" cy="3786187"/>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cs typeface="Times New Roman" pitchFamily="18" charset="0"/>
              </a:rPr>
              <a:t>Karta normowania czasu (kalkulacyjna)</a:t>
            </a:r>
          </a:p>
          <a:p>
            <a:pPr>
              <a:spcBef>
                <a:spcPct val="50000"/>
              </a:spcBef>
            </a:pPr>
            <a:r>
              <a:rPr lang="pl-PL" altLang="pl-PL" sz="2000">
                <a:latin typeface="Arial" charset="0"/>
                <a:cs typeface="Times New Roman" pitchFamily="18" charset="0"/>
              </a:rPr>
              <a:t>Sporządza się dla prod. seryjnej i wielkoseryjnej.(chronometra</a:t>
            </a:r>
            <a:r>
              <a:rPr lang="pl-PL" altLang="pl-PL" sz="2000">
                <a:latin typeface="Arial" charset="0"/>
              </a:rPr>
              <a:t>ż</a:t>
            </a:r>
            <a:r>
              <a:rPr lang="pl-PL" altLang="pl-PL" sz="2000">
                <a:latin typeface="Arial" charset="0"/>
                <a:cs typeface="Times New Roman" pitchFamily="18" charset="0"/>
              </a:rPr>
              <a:t>). Dla prod. jedn.i małoseryjnej niekiedy nie dołącza się takiej karty.</a:t>
            </a:r>
          </a:p>
          <a:p>
            <a:pPr>
              <a:spcBef>
                <a:spcPct val="50000"/>
              </a:spcBef>
            </a:pPr>
            <a:r>
              <a:rPr lang="pl-PL" altLang="pl-PL" sz="2000">
                <a:latin typeface="Arial" charset="0"/>
                <a:cs typeface="Times New Roman" pitchFamily="18" charset="0"/>
              </a:rPr>
              <a:t> </a:t>
            </a:r>
            <a:endParaRPr lang="pl-PL" altLang="pl-PL" sz="2000">
              <a:latin typeface="Arial" charset="0"/>
            </a:endParaRPr>
          </a:p>
          <a:p>
            <a:pPr>
              <a:spcBef>
                <a:spcPct val="50000"/>
              </a:spcBef>
            </a:pPr>
            <a:endParaRPr lang="pl-PL" altLang="pl-PL" sz="2000">
              <a:latin typeface="Arial" charset="0"/>
            </a:endParaRPr>
          </a:p>
          <a:p>
            <a:pPr algn="ctr">
              <a:spcBef>
                <a:spcPct val="50000"/>
              </a:spcBef>
            </a:pPr>
            <a:r>
              <a:rPr lang="pl-PL" altLang="pl-PL" sz="2400" b="1">
                <a:latin typeface="Arial" charset="0"/>
                <a:cs typeface="Times New Roman" pitchFamily="18" charset="0"/>
              </a:rPr>
              <a:t>Spis pomocy warsztatowych</a:t>
            </a:r>
          </a:p>
          <a:p>
            <a:pPr algn="just">
              <a:spcBef>
                <a:spcPct val="50000"/>
              </a:spcBef>
            </a:pPr>
            <a:r>
              <a:rPr lang="pl-PL" altLang="pl-PL" sz="2000">
                <a:latin typeface="Arial" charset="0"/>
                <a:cs typeface="Times New Roman" pitchFamily="18" charset="0"/>
              </a:rPr>
              <a:t>Sporządza się dla działu gospodarki narz</a:t>
            </a:r>
            <a:r>
              <a:rPr lang="pl-PL" altLang="pl-PL" sz="2000">
                <a:latin typeface="Arial" charset="0"/>
              </a:rPr>
              <a:t>ę</a:t>
            </a:r>
            <a:r>
              <a:rPr lang="pl-PL" altLang="pl-PL" sz="2000">
                <a:latin typeface="Arial" charset="0"/>
                <a:cs typeface="Times New Roman" pitchFamily="18" charset="0"/>
              </a:rPr>
              <a:t>dziowej  w celu przygotowania i wykonania pomocy (uchwyty, oprawki, narzędzia skrawające, narzędzia pomiarowe).</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Obraz 1" descr="DSC0373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75459" name="pole tekstowe 2"/>
          <p:cNvSpPr txBox="1">
            <a:spLocks noChangeArrowheads="1"/>
          </p:cNvSpPr>
          <p:nvPr/>
        </p:nvSpPr>
        <p:spPr bwMode="auto">
          <a:xfrm>
            <a:off x="1116013" y="6308725"/>
            <a:ext cx="7056437" cy="369888"/>
          </a:xfrm>
          <a:prstGeom prst="rect">
            <a:avLst/>
          </a:prstGeom>
          <a:noFill/>
          <a:ln w="9525">
            <a:noFill/>
            <a:miter lim="800000"/>
            <a:headEnd/>
            <a:tailEnd/>
          </a:ln>
        </p:spPr>
        <p:txBody>
          <a:bodyPr>
            <a:spAutoFit/>
          </a:bodyPr>
          <a:lstStyle/>
          <a:p>
            <a:pPr algn="ctr"/>
            <a:r>
              <a:rPr lang="pl-PL" altLang="pl-PL" b="1"/>
              <a:t>Przykład narzędzi stosowanych do obróbki korpusu silnika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533400" y="552450"/>
            <a:ext cx="8001000" cy="5791200"/>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cs typeface="Times New Roman" pitchFamily="18" charset="0"/>
              </a:rPr>
              <a:t>Pó</a:t>
            </a:r>
            <a:r>
              <a:rPr lang="pl-PL" altLang="pl-PL" sz="2400" b="1">
                <a:latin typeface="Arial" charset="0"/>
              </a:rPr>
              <a:t>ł</a:t>
            </a:r>
            <a:r>
              <a:rPr lang="pl-PL" altLang="pl-PL" sz="2400" b="1">
                <a:latin typeface="Arial" charset="0"/>
                <a:cs typeface="Times New Roman" pitchFamily="18" charset="0"/>
              </a:rPr>
              <a:t>fabrykaty</a:t>
            </a:r>
          </a:p>
          <a:p>
            <a:pPr>
              <a:spcBef>
                <a:spcPct val="50000"/>
              </a:spcBef>
            </a:pPr>
            <a:endParaRPr lang="pl-PL" altLang="pl-PL" sz="2000" b="1">
              <a:latin typeface="Arial" charset="0"/>
            </a:endParaRPr>
          </a:p>
          <a:p>
            <a:pPr>
              <a:spcBef>
                <a:spcPct val="50000"/>
              </a:spcBef>
            </a:pPr>
            <a:r>
              <a:rPr lang="pl-PL" altLang="pl-PL" sz="2000" b="1">
                <a:latin typeface="Arial" charset="0"/>
                <a:cs typeface="Times New Roman" pitchFamily="18" charset="0"/>
              </a:rPr>
              <a:t>Pó</a:t>
            </a:r>
            <a:r>
              <a:rPr lang="pl-PL" altLang="pl-PL" sz="2000" b="1">
                <a:latin typeface="Arial" charset="0"/>
              </a:rPr>
              <a:t>ł</a:t>
            </a:r>
            <a:r>
              <a:rPr lang="pl-PL" altLang="pl-PL" sz="2000" b="1">
                <a:latin typeface="Arial" charset="0"/>
                <a:cs typeface="Times New Roman" pitchFamily="18" charset="0"/>
              </a:rPr>
              <a:t>fabrykat</a:t>
            </a:r>
            <a:r>
              <a:rPr lang="pl-PL" altLang="pl-PL" sz="2000">
                <a:latin typeface="Arial" charset="0"/>
                <a:cs typeface="Times New Roman" pitchFamily="18" charset="0"/>
              </a:rPr>
              <a:t> – niewyko</a:t>
            </a:r>
            <a:r>
              <a:rPr lang="pl-PL" altLang="pl-PL" sz="2000">
                <a:latin typeface="Arial" charset="0"/>
              </a:rPr>
              <a:t>ń</a:t>
            </a:r>
            <a:r>
              <a:rPr lang="pl-PL" altLang="pl-PL" sz="2000">
                <a:latin typeface="Arial" charset="0"/>
                <a:cs typeface="Times New Roman" pitchFamily="18" charset="0"/>
              </a:rPr>
              <a:t>czony przedmiot pracy</a:t>
            </a:r>
            <a:r>
              <a:rPr lang="pl-PL" altLang="pl-PL" sz="2000">
                <a:latin typeface="Arial" charset="0"/>
              </a:rPr>
              <a:t>,</a:t>
            </a:r>
            <a:r>
              <a:rPr lang="pl-PL" altLang="pl-PL" sz="2000">
                <a:latin typeface="Arial" charset="0"/>
                <a:cs typeface="Times New Roman" pitchFamily="18" charset="0"/>
              </a:rPr>
              <a:t> z którego przez dalsz</a:t>
            </a:r>
            <a:r>
              <a:rPr lang="pl-PL" altLang="pl-PL" sz="2000">
                <a:latin typeface="Arial" charset="0"/>
              </a:rPr>
              <a:t>ą</a:t>
            </a:r>
            <a:r>
              <a:rPr lang="pl-PL" altLang="pl-PL" sz="2000">
                <a:latin typeface="Arial" charset="0"/>
                <a:cs typeface="Times New Roman" pitchFamily="18" charset="0"/>
              </a:rPr>
              <a:t> obróbk</a:t>
            </a:r>
            <a:r>
              <a:rPr lang="pl-PL" altLang="pl-PL" sz="2000">
                <a:latin typeface="Arial" charset="0"/>
              </a:rPr>
              <a:t>ę</a:t>
            </a:r>
            <a:r>
              <a:rPr lang="pl-PL" altLang="pl-PL" sz="2000">
                <a:latin typeface="Arial" charset="0"/>
                <a:cs typeface="Times New Roman" pitchFamily="18" charset="0"/>
              </a:rPr>
              <a:t> wykonuje si</a:t>
            </a:r>
            <a:r>
              <a:rPr lang="pl-PL" altLang="pl-PL" sz="2000">
                <a:latin typeface="Arial" charset="0"/>
              </a:rPr>
              <a:t>ę</a:t>
            </a:r>
            <a:r>
              <a:rPr lang="pl-PL" altLang="pl-PL" sz="2000">
                <a:latin typeface="Arial" charset="0"/>
                <a:cs typeface="Times New Roman" pitchFamily="18" charset="0"/>
              </a:rPr>
              <a:t> dan</a:t>
            </a:r>
            <a:r>
              <a:rPr lang="pl-PL" altLang="pl-PL" sz="2000">
                <a:latin typeface="Arial" charset="0"/>
              </a:rPr>
              <a:t>ą</a:t>
            </a:r>
            <a:r>
              <a:rPr lang="pl-PL" altLang="pl-PL" sz="2000">
                <a:latin typeface="Arial" charset="0"/>
                <a:cs typeface="Times New Roman" pitchFamily="18" charset="0"/>
              </a:rPr>
              <a:t> cz</a:t>
            </a:r>
            <a:r>
              <a:rPr lang="pl-PL" altLang="pl-PL" sz="2000">
                <a:latin typeface="Arial" charset="0"/>
              </a:rPr>
              <a:t>ęść</a:t>
            </a:r>
            <a:r>
              <a:rPr lang="pl-PL" altLang="pl-PL" sz="2000">
                <a:latin typeface="Arial" charset="0"/>
                <a:cs typeface="Times New Roman" pitchFamily="18" charset="0"/>
              </a:rPr>
              <a:t>.</a:t>
            </a:r>
            <a:endParaRPr lang="pl-PL" altLang="pl-PL" sz="2000">
              <a:latin typeface="Arial" charset="0"/>
            </a:endParaRPr>
          </a:p>
          <a:p>
            <a:pPr>
              <a:spcBef>
                <a:spcPct val="50000"/>
              </a:spcBef>
            </a:pPr>
            <a:endParaRPr lang="pl-PL" altLang="pl-PL" sz="2000">
              <a:latin typeface="Arial" charset="0"/>
            </a:endParaRPr>
          </a:p>
          <a:p>
            <a:pPr>
              <a:spcBef>
                <a:spcPct val="50000"/>
              </a:spcBef>
            </a:pPr>
            <a:r>
              <a:rPr lang="pl-PL" altLang="pl-PL" sz="2000">
                <a:latin typeface="Arial" charset="0"/>
                <a:cs typeface="Times New Roman" pitchFamily="18" charset="0"/>
              </a:rPr>
              <a:t> </a:t>
            </a:r>
            <a:r>
              <a:rPr lang="pl-PL" altLang="pl-PL" sz="2000" b="1">
                <a:latin typeface="Arial" charset="0"/>
                <a:cs typeface="Times New Roman" pitchFamily="18" charset="0"/>
              </a:rPr>
              <a:t>Rodzaje pó</a:t>
            </a:r>
            <a:r>
              <a:rPr lang="pl-PL" altLang="pl-PL" sz="2000" b="1">
                <a:latin typeface="Arial" charset="0"/>
              </a:rPr>
              <a:t>ł</a:t>
            </a:r>
            <a:r>
              <a:rPr lang="pl-PL" altLang="pl-PL" sz="2000" b="1">
                <a:latin typeface="Arial" charset="0"/>
                <a:cs typeface="Times New Roman" pitchFamily="18" charset="0"/>
              </a:rPr>
              <a:t>fabrykatów</a:t>
            </a:r>
          </a:p>
          <a:p>
            <a:pPr>
              <a:spcBef>
                <a:spcPct val="50000"/>
              </a:spcBef>
            </a:pPr>
            <a:r>
              <a:rPr lang="pl-PL" altLang="pl-PL" sz="2000">
                <a:latin typeface="Arial" charset="0"/>
              </a:rPr>
              <a:t>	</a:t>
            </a:r>
            <a:r>
              <a:rPr lang="pl-PL" altLang="pl-PL" sz="2000">
                <a:latin typeface="Arial" charset="0"/>
                <a:cs typeface="Times New Roman" pitchFamily="18" charset="0"/>
              </a:rPr>
              <a:t>-         materia</a:t>
            </a:r>
            <a:r>
              <a:rPr lang="pl-PL" altLang="pl-PL" sz="2000">
                <a:latin typeface="Arial" charset="0"/>
              </a:rPr>
              <a:t>ł</a:t>
            </a:r>
            <a:r>
              <a:rPr lang="pl-PL" altLang="pl-PL" sz="2000">
                <a:latin typeface="Arial" charset="0"/>
                <a:cs typeface="Times New Roman" pitchFamily="18" charset="0"/>
              </a:rPr>
              <a:t>y hutnicze,</a:t>
            </a:r>
          </a:p>
          <a:p>
            <a:pPr>
              <a:spcBef>
                <a:spcPct val="50000"/>
              </a:spcBef>
            </a:pPr>
            <a:r>
              <a:rPr lang="pl-PL" altLang="pl-PL" sz="2000">
                <a:latin typeface="Arial" charset="0"/>
              </a:rPr>
              <a:t>	</a:t>
            </a:r>
            <a:r>
              <a:rPr lang="pl-PL" altLang="pl-PL" sz="2000">
                <a:latin typeface="Arial" charset="0"/>
                <a:cs typeface="Times New Roman" pitchFamily="18" charset="0"/>
              </a:rPr>
              <a:t>-         odlewy,</a:t>
            </a:r>
          </a:p>
          <a:p>
            <a:pPr>
              <a:spcBef>
                <a:spcPct val="50000"/>
              </a:spcBef>
            </a:pPr>
            <a:r>
              <a:rPr lang="pl-PL" altLang="pl-PL" sz="2000">
                <a:latin typeface="Arial" charset="0"/>
              </a:rPr>
              <a:t>	</a:t>
            </a:r>
            <a:r>
              <a:rPr lang="pl-PL" altLang="pl-PL" sz="2000">
                <a:latin typeface="Arial" charset="0"/>
                <a:cs typeface="Times New Roman" pitchFamily="18" charset="0"/>
              </a:rPr>
              <a:t>-         odkuwki</a:t>
            </a:r>
          </a:p>
          <a:p>
            <a:pPr>
              <a:spcBef>
                <a:spcPct val="50000"/>
              </a:spcBef>
            </a:pPr>
            <a:r>
              <a:rPr lang="pl-PL" altLang="pl-PL" sz="2000">
                <a:latin typeface="Arial" charset="0"/>
              </a:rPr>
              <a:t>	</a:t>
            </a:r>
            <a:r>
              <a:rPr lang="pl-PL" altLang="pl-PL" sz="2000">
                <a:latin typeface="Arial" charset="0"/>
                <a:cs typeface="Times New Roman" pitchFamily="18" charset="0"/>
              </a:rPr>
              <a:t>-         spawane,</a:t>
            </a:r>
          </a:p>
          <a:p>
            <a:pPr>
              <a:spcBef>
                <a:spcPct val="50000"/>
              </a:spcBef>
            </a:pPr>
            <a:r>
              <a:rPr lang="pl-PL" altLang="pl-PL" sz="2000">
                <a:latin typeface="Arial" charset="0"/>
              </a:rPr>
              <a:t>	</a:t>
            </a:r>
            <a:r>
              <a:rPr lang="pl-PL" altLang="pl-PL" sz="2000">
                <a:latin typeface="Arial" charset="0"/>
                <a:cs typeface="Times New Roman" pitchFamily="18" charset="0"/>
              </a:rPr>
              <a:t>-         wykroje i  pó</a:t>
            </a:r>
            <a:r>
              <a:rPr lang="pl-PL" altLang="pl-PL" sz="2000">
                <a:latin typeface="Arial" charset="0"/>
              </a:rPr>
              <a:t>ł</a:t>
            </a:r>
            <a:r>
              <a:rPr lang="pl-PL" altLang="pl-PL" sz="2000">
                <a:latin typeface="Arial" charset="0"/>
                <a:cs typeface="Times New Roman" pitchFamily="18" charset="0"/>
              </a:rPr>
              <a:t>fabr. z obr. plast. na zimno,</a:t>
            </a:r>
          </a:p>
          <a:p>
            <a:pPr>
              <a:spcBef>
                <a:spcPct val="50000"/>
              </a:spcBef>
            </a:pPr>
            <a:r>
              <a:rPr lang="pl-PL" altLang="pl-PL" sz="2000">
                <a:latin typeface="Arial" charset="0"/>
              </a:rPr>
              <a:t>	</a:t>
            </a:r>
            <a:r>
              <a:rPr lang="pl-PL" altLang="pl-PL" sz="2000">
                <a:latin typeface="Arial" charset="0"/>
                <a:cs typeface="Times New Roman" pitchFamily="18" charset="0"/>
              </a:rPr>
              <a:t>-         tworzywa sztuczne,</a:t>
            </a:r>
          </a:p>
          <a:p>
            <a:pPr>
              <a:spcBef>
                <a:spcPct val="50000"/>
              </a:spcBef>
            </a:pPr>
            <a:r>
              <a:rPr lang="pl-PL" altLang="pl-PL" sz="2000">
                <a:latin typeface="Arial" charset="0"/>
              </a:rPr>
              <a:t>	</a:t>
            </a:r>
            <a:r>
              <a:rPr lang="pl-PL" altLang="pl-PL" sz="2000">
                <a:latin typeface="Arial" charset="0"/>
                <a:cs typeface="Times New Roman" pitchFamily="18" charset="0"/>
              </a:rPr>
              <a:t>-         spiekane proszki metali.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179388" y="765175"/>
            <a:ext cx="8856662" cy="7108825"/>
          </a:xfrm>
          <a:prstGeom prst="rect">
            <a:avLst/>
          </a:prstGeom>
          <a:noFill/>
          <a:ln>
            <a:noFill/>
          </a:ln>
          <a:extLst/>
        </p:spPr>
        <p:txBody>
          <a:bodyPr>
            <a:spAutoFit/>
          </a:bodyPr>
          <a:lstStyle/>
          <a:p>
            <a:pPr>
              <a:spcBef>
                <a:spcPct val="50000"/>
              </a:spcBef>
              <a:defRPr/>
            </a:pPr>
            <a:r>
              <a:rPr lang="pl-PL" sz="2400" b="1" dirty="0">
                <a:latin typeface="Arial" pitchFamily="34" charset="0"/>
                <a:cs typeface="Arial" pitchFamily="34" charset="0"/>
              </a:rPr>
              <a:t>Materiały hutnicze</a:t>
            </a:r>
          </a:p>
          <a:p>
            <a:pPr>
              <a:spcBef>
                <a:spcPct val="50000"/>
              </a:spcBef>
              <a:defRPr/>
            </a:pPr>
            <a:r>
              <a:rPr lang="pl-PL" sz="2400" b="1" dirty="0">
                <a:latin typeface="Arial" pitchFamily="34" charset="0"/>
                <a:cs typeface="Arial" pitchFamily="34" charset="0"/>
              </a:rPr>
              <a:t>Walcowane:</a:t>
            </a:r>
          </a:p>
          <a:p>
            <a:pPr algn="just">
              <a:spcBef>
                <a:spcPct val="50000"/>
              </a:spcBef>
              <a:defRPr/>
            </a:pPr>
            <a:r>
              <a:rPr lang="pl-PL" sz="2400" b="1" dirty="0">
                <a:latin typeface="+mj-lt"/>
                <a:cs typeface="Times New Roman" pitchFamily="18" charset="0"/>
              </a:rPr>
              <a:t>- </a:t>
            </a:r>
            <a:r>
              <a:rPr lang="pl-PL" sz="2400" dirty="0">
                <a:latin typeface="Arial" pitchFamily="34" charset="0"/>
                <a:cs typeface="Arial" pitchFamily="34" charset="0"/>
              </a:rPr>
              <a:t>pręty stalowe walcowane 8 – 250 mm (</a:t>
            </a:r>
            <a:r>
              <a:rPr lang="pl-PL" sz="2400" dirty="0" err="1">
                <a:latin typeface="Arial" pitchFamily="34" charset="0"/>
                <a:cs typeface="Arial" pitchFamily="34" charset="0"/>
              </a:rPr>
              <a:t>dokł</a:t>
            </a:r>
            <a:r>
              <a:rPr lang="pl-PL" sz="2400" dirty="0">
                <a:latin typeface="Arial" pitchFamily="34" charset="0"/>
                <a:cs typeface="Arial" pitchFamily="34" charset="0"/>
              </a:rPr>
              <a:t>.: Z, P, W) IT 15-16</a:t>
            </a:r>
          </a:p>
          <a:p>
            <a:pPr>
              <a:spcBef>
                <a:spcPct val="50000"/>
              </a:spcBef>
              <a:defRPr/>
            </a:pPr>
            <a:r>
              <a:rPr lang="pl-PL" sz="2400" dirty="0">
                <a:latin typeface="Arial" pitchFamily="34" charset="0"/>
                <a:cs typeface="Arial" pitchFamily="34" charset="0"/>
              </a:rPr>
              <a:t>- pręty stalowe walcowane płaskie szer. 12-150 i gr. 5 – 60   mm</a:t>
            </a:r>
          </a:p>
          <a:p>
            <a:pPr>
              <a:spcBef>
                <a:spcPct val="50000"/>
              </a:spcBef>
              <a:defRPr/>
            </a:pPr>
            <a:r>
              <a:rPr lang="pl-PL" sz="2400" dirty="0">
                <a:latin typeface="Arial" pitchFamily="34" charset="0"/>
                <a:cs typeface="Arial" pitchFamily="34" charset="0"/>
              </a:rPr>
              <a:t>- pręty stalowe walcowane kwadratowe 8 – 180 mm</a:t>
            </a:r>
            <a:endParaRPr lang="pl-PL" sz="2800" dirty="0">
              <a:latin typeface="Arial" pitchFamily="34" charset="0"/>
              <a:cs typeface="Arial" pitchFamily="34" charset="0"/>
            </a:endParaRPr>
          </a:p>
          <a:p>
            <a:pPr>
              <a:spcBef>
                <a:spcPct val="50000"/>
              </a:spcBef>
              <a:defRPr/>
            </a:pPr>
            <a:r>
              <a:rPr lang="pl-PL" sz="2400" dirty="0">
                <a:latin typeface="Arial" pitchFamily="34" charset="0"/>
                <a:cs typeface="Arial" pitchFamily="34" charset="0"/>
              </a:rPr>
              <a:t>Długości 3 – 6 m, stan surowy lub obrobione cieplnie</a:t>
            </a:r>
          </a:p>
          <a:p>
            <a:pPr>
              <a:spcBef>
                <a:spcPct val="50000"/>
              </a:spcBef>
              <a:defRPr/>
            </a:pPr>
            <a:endParaRPr lang="pl-PL" sz="2400" dirty="0">
              <a:latin typeface="Arial" pitchFamily="34" charset="0"/>
              <a:cs typeface="Arial" pitchFamily="34" charset="0"/>
            </a:endParaRPr>
          </a:p>
          <a:p>
            <a:pPr>
              <a:spcBef>
                <a:spcPct val="50000"/>
              </a:spcBef>
              <a:defRPr/>
            </a:pPr>
            <a:r>
              <a:rPr lang="pl-PL" sz="2400" b="1" dirty="0">
                <a:latin typeface="Arial" pitchFamily="34" charset="0"/>
                <a:cs typeface="Arial" pitchFamily="34" charset="0"/>
              </a:rPr>
              <a:t>Ciągnione:</a:t>
            </a:r>
          </a:p>
          <a:p>
            <a:pPr>
              <a:spcBef>
                <a:spcPct val="50000"/>
              </a:spcBef>
              <a:defRPr/>
            </a:pPr>
            <a:r>
              <a:rPr lang="pl-PL" sz="2400" dirty="0">
                <a:cs typeface="Times New Roman" pitchFamily="18" charset="0"/>
              </a:rPr>
              <a:t>- </a:t>
            </a:r>
            <a:r>
              <a:rPr lang="pl-PL" sz="2400" dirty="0">
                <a:latin typeface="Arial" pitchFamily="34" charset="0"/>
                <a:cs typeface="Arial" pitchFamily="34" charset="0"/>
              </a:rPr>
              <a:t> pręty ciągnione (do 65 mm) IT 9 – 13</a:t>
            </a:r>
          </a:p>
          <a:p>
            <a:pPr>
              <a:spcBef>
                <a:spcPct val="50000"/>
              </a:spcBef>
              <a:defRPr/>
            </a:pPr>
            <a:r>
              <a:rPr lang="pl-PL" sz="2400" dirty="0">
                <a:latin typeface="Arial" pitchFamily="34" charset="0"/>
                <a:cs typeface="Arial" pitchFamily="34" charset="0"/>
              </a:rPr>
              <a:t>-  druty (do 24 mm) IT 9 – 13</a:t>
            </a:r>
          </a:p>
          <a:p>
            <a:pPr>
              <a:spcBef>
                <a:spcPct val="50000"/>
              </a:spcBef>
              <a:defRPr/>
            </a:pPr>
            <a:endParaRPr lang="pl-PL" sz="2400" dirty="0">
              <a:latin typeface="Arial" pitchFamily="34" charset="0"/>
              <a:cs typeface="Arial" pitchFamily="34" charset="0"/>
            </a:endParaRPr>
          </a:p>
          <a:p>
            <a:pPr>
              <a:spcBef>
                <a:spcPct val="50000"/>
              </a:spcBef>
              <a:defRPr/>
            </a:pPr>
            <a:endParaRPr lang="pl-PL" sz="2400" dirty="0">
              <a:latin typeface="Arial" pitchFamily="34" charset="0"/>
              <a:cs typeface="Arial" pitchFamily="34" charset="0"/>
            </a:endParaRPr>
          </a:p>
          <a:p>
            <a:pPr>
              <a:spcBef>
                <a:spcPct val="50000"/>
              </a:spcBef>
              <a:defRPr/>
            </a:pPr>
            <a:endParaRPr lang="pl-PL" sz="2400" dirty="0">
              <a:latin typeface="Arial" pitchFamily="34" charset="0"/>
              <a:cs typeface="Aria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28575" y="549275"/>
            <a:ext cx="9144000" cy="6186488"/>
          </a:xfrm>
          <a:prstGeom prst="rect">
            <a:avLst/>
          </a:prstGeom>
          <a:noFill/>
          <a:ln w="9525">
            <a:noFill/>
            <a:miter lim="800000"/>
            <a:headEnd/>
            <a:tailEnd/>
          </a:ln>
        </p:spPr>
        <p:txBody>
          <a:bodyPr>
            <a:spAutoFit/>
          </a:bodyPr>
          <a:lstStyle/>
          <a:p>
            <a:pPr>
              <a:spcBef>
                <a:spcPct val="50000"/>
              </a:spcBef>
            </a:pPr>
            <a:r>
              <a:rPr lang="pl-PL" altLang="pl-PL" sz="2400">
                <a:latin typeface="Arial" charset="0"/>
                <a:cs typeface="Arial" charset="0"/>
              </a:rPr>
              <a:t>-        pręty i druty płaskie szer. 4-100 mm i gr. 1,6-32 mm IT 11-13</a:t>
            </a:r>
          </a:p>
          <a:p>
            <a:pPr>
              <a:spcBef>
                <a:spcPct val="50000"/>
              </a:spcBef>
            </a:pPr>
            <a:r>
              <a:rPr lang="pl-PL" altLang="pl-PL" sz="2400">
                <a:latin typeface="Arial" charset="0"/>
                <a:cs typeface="Arial" charset="0"/>
              </a:rPr>
              <a:t>-        pręty kwadratowe (5-60 mm) IT 11-13</a:t>
            </a:r>
          </a:p>
          <a:p>
            <a:pPr>
              <a:spcBef>
                <a:spcPct val="50000"/>
              </a:spcBef>
            </a:pPr>
            <a:r>
              <a:rPr lang="pl-PL" altLang="pl-PL" sz="2400">
                <a:latin typeface="Arial" charset="0"/>
                <a:cs typeface="Arial" charset="0"/>
              </a:rPr>
              <a:t>-        druty kwadratowe (2-16 mm) IT 11-13</a:t>
            </a:r>
          </a:p>
          <a:p>
            <a:pPr>
              <a:spcBef>
                <a:spcPct val="50000"/>
              </a:spcBef>
            </a:pPr>
            <a:r>
              <a:rPr lang="pl-PL" altLang="pl-PL" sz="2400">
                <a:latin typeface="Arial" charset="0"/>
                <a:cs typeface="Arial" charset="0"/>
              </a:rPr>
              <a:t>-        pręty (6-60mm) i druty (3-16 mm) sześciokątne. IT 11-13</a:t>
            </a:r>
          </a:p>
          <a:p>
            <a:pPr>
              <a:spcBef>
                <a:spcPct val="50000"/>
              </a:spcBef>
            </a:pPr>
            <a:r>
              <a:rPr lang="pl-PL" altLang="pl-PL" sz="2400">
                <a:latin typeface="Arial" charset="0"/>
                <a:cs typeface="Arial" charset="0"/>
              </a:rPr>
              <a:t>Długości 2 - 6 m. Mogą być szlifowane  (nawet polerowane).</a:t>
            </a:r>
          </a:p>
          <a:p>
            <a:pPr>
              <a:spcBef>
                <a:spcPct val="50000"/>
              </a:spcBef>
            </a:pPr>
            <a:r>
              <a:rPr lang="pl-PL" altLang="pl-PL" sz="2400">
                <a:latin typeface="Arial" charset="0"/>
                <a:cs typeface="Arial" charset="0"/>
              </a:rPr>
              <a:t>Pręty łuszczone – 20 – 155 mm, IT 11-16 (mogą być nagniatane).</a:t>
            </a:r>
          </a:p>
          <a:p>
            <a:pPr>
              <a:spcBef>
                <a:spcPct val="50000"/>
              </a:spcBef>
            </a:pPr>
            <a:r>
              <a:rPr lang="pl-PL" altLang="pl-PL" sz="2400">
                <a:latin typeface="Arial" charset="0"/>
                <a:cs typeface="Arial" charset="0"/>
              </a:rPr>
              <a:t>Rury bez szwu – 20 – 200 mm</a:t>
            </a:r>
          </a:p>
          <a:p>
            <a:r>
              <a:rPr lang="pl-PL" altLang="pl-PL" sz="2400">
                <a:latin typeface="Arial" charset="0"/>
                <a:cs typeface="Arial" charset="0"/>
              </a:rPr>
              <a:t>Rury ze szwem -  10 – 63,5 mm</a:t>
            </a:r>
          </a:p>
          <a:p>
            <a:endParaRPr lang="pl-PL" altLang="pl-PL" sz="2400">
              <a:latin typeface="Arial" charset="0"/>
              <a:cs typeface="Arial" charset="0"/>
            </a:endParaRPr>
          </a:p>
          <a:p>
            <a:r>
              <a:rPr lang="pl-PL" altLang="pl-PL" sz="2400">
                <a:latin typeface="Arial" charset="0"/>
                <a:cs typeface="Arial" charset="0"/>
              </a:rPr>
              <a:t>Blachy (walcowane najczęściej na gorąco – arkusze); gr.5 – 40 mm</a:t>
            </a:r>
          </a:p>
          <a:p>
            <a:endParaRPr lang="pl-PL" altLang="pl-PL" sz="2400">
              <a:latin typeface="Arial" charset="0"/>
              <a:cs typeface="Arial" charset="0"/>
            </a:endParaRPr>
          </a:p>
          <a:p>
            <a:pPr>
              <a:spcBef>
                <a:spcPct val="50000"/>
              </a:spcBef>
            </a:pPr>
            <a:endParaRPr lang="pl-PL" altLang="pl-PL" sz="2400">
              <a:latin typeface="Arial" charset="0"/>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7463" y="125413"/>
            <a:ext cx="9144001" cy="6002337"/>
          </a:xfrm>
          <a:prstGeom prst="rect">
            <a:avLst/>
          </a:prstGeom>
          <a:noFill/>
          <a:ln w="9525">
            <a:noFill/>
            <a:miter lim="800000"/>
            <a:headEnd/>
            <a:tailEnd/>
          </a:ln>
        </p:spPr>
        <p:txBody>
          <a:bodyPr>
            <a:spAutoFit/>
          </a:bodyPr>
          <a:lstStyle/>
          <a:p>
            <a:pPr>
              <a:spcBef>
                <a:spcPct val="50000"/>
              </a:spcBef>
            </a:pPr>
            <a:r>
              <a:rPr lang="pl-PL" altLang="pl-PL" sz="2400">
                <a:latin typeface="Arial" charset="0"/>
                <a:cs typeface="Arial" charset="0"/>
              </a:rPr>
              <a:t> </a:t>
            </a:r>
            <a:r>
              <a:rPr lang="pl-PL" altLang="pl-PL" sz="2400" u="sng">
                <a:latin typeface="Arial" charset="0"/>
                <a:cs typeface="Arial" charset="0"/>
              </a:rPr>
              <a:t>Odlewy:</a:t>
            </a:r>
            <a:endParaRPr lang="pl-PL" altLang="pl-PL" sz="2400">
              <a:latin typeface="Arial" charset="0"/>
              <a:cs typeface="Arial" charset="0"/>
            </a:endParaRPr>
          </a:p>
          <a:p>
            <a:pPr>
              <a:spcBef>
                <a:spcPct val="50000"/>
              </a:spcBef>
            </a:pPr>
            <a:r>
              <a:rPr lang="pl-PL" altLang="pl-PL" sz="2400">
                <a:latin typeface="Arial" charset="0"/>
                <a:cs typeface="Arial" charset="0"/>
              </a:rPr>
              <a:t>-         odl. w formach piaskowych z  formowaniem ręcznym,</a:t>
            </a:r>
          </a:p>
          <a:p>
            <a:pPr>
              <a:spcBef>
                <a:spcPct val="50000"/>
              </a:spcBef>
            </a:pPr>
            <a:r>
              <a:rPr lang="pl-PL" altLang="pl-PL" sz="2400">
                <a:latin typeface="Arial" charset="0"/>
                <a:cs typeface="Arial" charset="0"/>
              </a:rPr>
              <a:t>-         odl. w formach piaskowych z  formowaniem maszynowym,</a:t>
            </a:r>
          </a:p>
          <a:p>
            <a:pPr>
              <a:spcBef>
                <a:spcPct val="50000"/>
              </a:spcBef>
            </a:pPr>
            <a:r>
              <a:rPr lang="pl-PL" altLang="pl-PL" sz="2400">
                <a:latin typeface="Arial" charset="0"/>
                <a:cs typeface="Arial" charset="0"/>
              </a:rPr>
              <a:t>-         kokilowe,</a:t>
            </a:r>
          </a:p>
          <a:p>
            <a:pPr>
              <a:spcBef>
                <a:spcPct val="50000"/>
              </a:spcBef>
            </a:pPr>
            <a:r>
              <a:rPr lang="pl-PL" altLang="pl-PL" sz="2400">
                <a:latin typeface="Arial" charset="0"/>
                <a:cs typeface="Arial" charset="0"/>
              </a:rPr>
              <a:t>-         otrzymywane met. odśrodkową,</a:t>
            </a:r>
          </a:p>
          <a:p>
            <a:pPr>
              <a:spcBef>
                <a:spcPct val="50000"/>
              </a:spcBef>
            </a:pPr>
            <a:r>
              <a:rPr lang="pl-PL" altLang="pl-PL" sz="2400">
                <a:latin typeface="Arial" charset="0"/>
                <a:cs typeface="Arial" charset="0"/>
              </a:rPr>
              <a:t>-         otrzymywane met. traconego wosku.</a:t>
            </a:r>
          </a:p>
          <a:p>
            <a:pPr>
              <a:spcBef>
                <a:spcPct val="50000"/>
              </a:spcBef>
            </a:pPr>
            <a:endParaRPr lang="pl-PL" altLang="pl-PL" sz="2400">
              <a:latin typeface="Arial" charset="0"/>
              <a:cs typeface="Arial" charset="0"/>
            </a:endParaRPr>
          </a:p>
          <a:p>
            <a:pPr algn="just"/>
            <a:r>
              <a:rPr lang="pl-PL" altLang="pl-PL" sz="2400">
                <a:latin typeface="Arial" charset="0"/>
                <a:cs typeface="Arial" charset="0"/>
              </a:rPr>
              <a:t>Istnieje 16 klas tolerancji odlewów CT1÷CT16, których tolerancje zależą od tzw. wymiaru podstawowego surowego odlewu – wymiaru surowego odlewu przed obróbką skrawaniem. Niezależnie od klas istnieje 10 stopni naddatków na obróbkę, oznaczonych literami od A do K. Dla żeliw przyjmuje się stopnie naddatków od D÷H.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ChangeArrowheads="1"/>
          </p:cNvSpPr>
          <p:nvPr/>
        </p:nvSpPr>
        <p:spPr bwMode="auto">
          <a:xfrm>
            <a:off x="0" y="260350"/>
            <a:ext cx="9144000" cy="5632450"/>
          </a:xfrm>
          <a:prstGeom prst="rect">
            <a:avLst/>
          </a:prstGeom>
          <a:noFill/>
          <a:ln w="9525">
            <a:noFill/>
            <a:miter lim="800000"/>
            <a:headEnd/>
            <a:tailEnd/>
          </a:ln>
        </p:spPr>
        <p:txBody>
          <a:bodyPr>
            <a:spAutoFit/>
          </a:bodyPr>
          <a:lstStyle/>
          <a:p>
            <a:r>
              <a:rPr lang="pl-PL" altLang="pl-PL" sz="2400" b="1" u="sng">
                <a:latin typeface="Arial" charset="0"/>
                <a:cs typeface="Arial" charset="0"/>
              </a:rPr>
              <a:t>Odkuwki</a:t>
            </a:r>
            <a:r>
              <a:rPr lang="pl-PL" altLang="pl-PL" sz="2400" b="1">
                <a:latin typeface="Arial" charset="0"/>
                <a:cs typeface="Arial" charset="0"/>
              </a:rPr>
              <a:t>: </a:t>
            </a:r>
          </a:p>
          <a:p>
            <a:r>
              <a:rPr lang="pl-PL" altLang="pl-PL" sz="2400" b="1">
                <a:latin typeface="Arial" charset="0"/>
                <a:cs typeface="Arial" charset="0"/>
              </a:rPr>
              <a:t>swobodne (wały, kostki, krążki, płyty, tarcze, tuleje, cylindry, odkuwki odsadzane) i matrycowe (prod.seryjna ).</a:t>
            </a:r>
          </a:p>
          <a:p>
            <a:r>
              <a:rPr lang="pl-PL" altLang="pl-PL" sz="2400" b="1">
                <a:latin typeface="Arial" charset="0"/>
                <a:cs typeface="Arial" charset="0"/>
              </a:rPr>
              <a:t>Klasy dokł.: F (dawna zwykła  Z),</a:t>
            </a:r>
          </a:p>
          <a:p>
            <a:r>
              <a:rPr lang="pl-PL" altLang="pl-PL" sz="2400" b="1">
                <a:latin typeface="Arial" charset="0"/>
                <a:cs typeface="Arial" charset="0"/>
              </a:rPr>
              <a:t>                     E (dawna  podwyższona P).</a:t>
            </a:r>
          </a:p>
          <a:p>
            <a:pPr>
              <a:spcBef>
                <a:spcPct val="50000"/>
              </a:spcBef>
            </a:pPr>
            <a:r>
              <a:rPr lang="pl-PL" altLang="pl-PL" sz="2400" b="1" u="sng">
                <a:latin typeface="Arial" charset="0"/>
                <a:cs typeface="Arial" charset="0"/>
              </a:rPr>
              <a:t>Wykroje</a:t>
            </a:r>
            <a:r>
              <a:rPr lang="pl-PL" altLang="pl-PL" sz="2400" b="1">
                <a:latin typeface="Arial" charset="0"/>
                <a:cs typeface="Arial" charset="0"/>
              </a:rPr>
              <a:t>: (max. do 15 mm) </a:t>
            </a:r>
          </a:p>
          <a:p>
            <a:pPr>
              <a:spcBef>
                <a:spcPct val="50000"/>
              </a:spcBef>
            </a:pPr>
            <a:r>
              <a:rPr lang="pl-PL" altLang="pl-PL" sz="2400" b="1">
                <a:latin typeface="Arial" charset="0"/>
                <a:cs typeface="Arial" charset="0"/>
              </a:rPr>
              <a:t>-         można wycinać za pomocą obr. wiórowej,</a:t>
            </a:r>
          </a:p>
          <a:p>
            <a:pPr>
              <a:spcBef>
                <a:spcPct val="50000"/>
              </a:spcBef>
            </a:pPr>
            <a:r>
              <a:rPr lang="pl-PL" altLang="pl-PL" sz="2400" b="1">
                <a:latin typeface="Arial" charset="0"/>
                <a:cs typeface="Arial" charset="0"/>
              </a:rPr>
              <a:t>-         wykorzystanie skoncentrowanego strumienia energii ,</a:t>
            </a:r>
          </a:p>
          <a:p>
            <a:pPr>
              <a:spcBef>
                <a:spcPct val="50000"/>
              </a:spcBef>
            </a:pPr>
            <a:r>
              <a:rPr lang="pl-PL" altLang="pl-PL" sz="2400" b="1">
                <a:latin typeface="Arial" charset="0"/>
                <a:cs typeface="Arial" charset="0"/>
              </a:rPr>
              <a:t>-         nożyce</a:t>
            </a:r>
          </a:p>
          <a:p>
            <a:pPr>
              <a:spcBef>
                <a:spcPct val="50000"/>
              </a:spcBef>
            </a:pPr>
            <a:r>
              <a:rPr lang="pl-PL" altLang="pl-PL" sz="2400" b="1">
                <a:latin typeface="Arial" charset="0"/>
                <a:cs typeface="Arial" charset="0"/>
              </a:rPr>
              <a:t>-         wykrojniki.</a:t>
            </a:r>
          </a:p>
          <a:p>
            <a:pPr>
              <a:spcBef>
                <a:spcPct val="50000"/>
              </a:spcBef>
            </a:pPr>
            <a:r>
              <a:rPr lang="pl-PL" altLang="pl-PL" sz="2400" b="1">
                <a:latin typeface="Arial" charset="0"/>
                <a:cs typeface="Arial" charset="0"/>
              </a:rPr>
              <a:t>Półfabrykaty otrzymane met. obr. plast. na zimno: tłoczenie, ciągnienie, wyciskanie, prasowanie, wyoblanie.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ole tekstowe 1"/>
          <p:cNvSpPr txBox="1">
            <a:spLocks noChangeArrowheads="1"/>
          </p:cNvSpPr>
          <p:nvPr/>
        </p:nvSpPr>
        <p:spPr bwMode="auto">
          <a:xfrm>
            <a:off x="1133475" y="549275"/>
            <a:ext cx="4230688" cy="460375"/>
          </a:xfrm>
          <a:prstGeom prst="rect">
            <a:avLst/>
          </a:prstGeom>
          <a:noFill/>
          <a:ln w="9525">
            <a:noFill/>
            <a:miter lim="800000"/>
            <a:headEnd/>
            <a:tailEnd/>
          </a:ln>
        </p:spPr>
        <p:txBody>
          <a:bodyPr>
            <a:spAutoFit/>
          </a:bodyPr>
          <a:lstStyle/>
          <a:p>
            <a:r>
              <a:rPr lang="pl-PL" altLang="pl-PL" sz="2400" b="1">
                <a:latin typeface="Arial" charset="0"/>
                <a:cs typeface="Arial" charset="0"/>
              </a:rPr>
              <a:t>Tłoczenie -  prasy - tłocznik</a:t>
            </a:r>
          </a:p>
        </p:txBody>
      </p:sp>
      <p:pic>
        <p:nvPicPr>
          <p:cNvPr id="43011" name="Obraz 2"/>
          <p:cNvPicPr>
            <a:picLocks noChangeAspect="1"/>
          </p:cNvPicPr>
          <p:nvPr/>
        </p:nvPicPr>
        <p:blipFill>
          <a:blip r:embed="rId2" cstate="print"/>
          <a:srcRect/>
          <a:stretch>
            <a:fillRect/>
          </a:stretch>
        </p:blipFill>
        <p:spPr bwMode="auto">
          <a:xfrm>
            <a:off x="5907088" y="127000"/>
            <a:ext cx="2082800" cy="1576388"/>
          </a:xfrm>
          <a:prstGeom prst="rect">
            <a:avLst/>
          </a:prstGeom>
          <a:noFill/>
          <a:ln w="9525">
            <a:noFill/>
            <a:miter lim="800000"/>
            <a:headEnd/>
            <a:tailEnd/>
          </a:ln>
        </p:spPr>
      </p:pic>
      <p:sp>
        <p:nvSpPr>
          <p:cNvPr id="43012" name="pole tekstowe 3"/>
          <p:cNvSpPr txBox="1">
            <a:spLocks noChangeArrowheads="1"/>
          </p:cNvSpPr>
          <p:nvPr/>
        </p:nvSpPr>
        <p:spPr bwMode="auto">
          <a:xfrm>
            <a:off x="684213" y="2397125"/>
            <a:ext cx="4805362" cy="461963"/>
          </a:xfrm>
          <a:prstGeom prst="rect">
            <a:avLst/>
          </a:prstGeom>
          <a:noFill/>
          <a:ln w="9525">
            <a:noFill/>
            <a:miter lim="800000"/>
            <a:headEnd/>
            <a:tailEnd/>
          </a:ln>
        </p:spPr>
        <p:txBody>
          <a:bodyPr>
            <a:spAutoFit/>
          </a:bodyPr>
          <a:lstStyle/>
          <a:p>
            <a:r>
              <a:rPr lang="pl-PL" altLang="pl-PL" sz="2400" b="1">
                <a:latin typeface="Arial" charset="0"/>
                <a:cs typeface="Arial" charset="0"/>
              </a:rPr>
              <a:t>Ciągnienie – ciągarka - ciągadło</a:t>
            </a:r>
          </a:p>
        </p:txBody>
      </p:sp>
      <p:pic>
        <p:nvPicPr>
          <p:cNvPr id="43013" name="Obraz 4"/>
          <p:cNvPicPr>
            <a:picLocks noChangeAspect="1"/>
          </p:cNvPicPr>
          <p:nvPr/>
        </p:nvPicPr>
        <p:blipFill>
          <a:blip r:embed="rId3" cstate="print"/>
          <a:srcRect l="4631" t="15170" r="8385" b="6149"/>
          <a:stretch>
            <a:fillRect/>
          </a:stretch>
        </p:blipFill>
        <p:spPr bwMode="auto">
          <a:xfrm>
            <a:off x="6118225" y="1916113"/>
            <a:ext cx="1697038" cy="1208087"/>
          </a:xfrm>
          <a:prstGeom prst="rect">
            <a:avLst/>
          </a:prstGeom>
          <a:noFill/>
          <a:ln w="9525">
            <a:solidFill>
              <a:schemeClr val="tx1"/>
            </a:solidFill>
            <a:miter lim="800000"/>
            <a:headEnd/>
            <a:tailEnd/>
          </a:ln>
        </p:spPr>
      </p:pic>
      <p:sp>
        <p:nvSpPr>
          <p:cNvPr id="43014" name="pole tekstowe 5"/>
          <p:cNvSpPr txBox="1">
            <a:spLocks noChangeArrowheads="1"/>
          </p:cNvSpPr>
          <p:nvPr/>
        </p:nvSpPr>
        <p:spPr bwMode="auto">
          <a:xfrm>
            <a:off x="630238" y="4149725"/>
            <a:ext cx="6337300" cy="460375"/>
          </a:xfrm>
          <a:prstGeom prst="rect">
            <a:avLst/>
          </a:prstGeom>
          <a:noFill/>
          <a:ln w="9525">
            <a:noFill/>
            <a:miter lim="800000"/>
            <a:headEnd/>
            <a:tailEnd/>
          </a:ln>
        </p:spPr>
        <p:txBody>
          <a:bodyPr>
            <a:spAutoFit/>
          </a:bodyPr>
          <a:lstStyle/>
          <a:p>
            <a:r>
              <a:rPr lang="pl-PL" altLang="pl-PL" sz="2400" b="1">
                <a:latin typeface="Arial" charset="0"/>
                <a:cs typeface="Arial" charset="0"/>
              </a:rPr>
              <a:t>Wyciskanie – prasy- stempel/matryca </a:t>
            </a:r>
          </a:p>
        </p:txBody>
      </p:sp>
      <p:pic>
        <p:nvPicPr>
          <p:cNvPr id="43015" name="Obraz 6"/>
          <p:cNvPicPr>
            <a:picLocks noChangeAspect="1"/>
          </p:cNvPicPr>
          <p:nvPr/>
        </p:nvPicPr>
        <p:blipFill>
          <a:blip r:embed="rId4" cstate="print"/>
          <a:srcRect l="71906" r="7512" b="57935"/>
          <a:stretch>
            <a:fillRect/>
          </a:stretch>
        </p:blipFill>
        <p:spPr bwMode="auto">
          <a:xfrm>
            <a:off x="6372225" y="3287713"/>
            <a:ext cx="1293813" cy="2078037"/>
          </a:xfrm>
          <a:prstGeom prst="rect">
            <a:avLst/>
          </a:prstGeom>
          <a:noFill/>
          <a:ln w="9525">
            <a:solidFill>
              <a:schemeClr val="tx1"/>
            </a:solidFill>
            <a:miter lim="800000"/>
            <a:headEnd/>
            <a:tailEnd/>
          </a:ln>
        </p:spPr>
      </p:pic>
      <p:sp>
        <p:nvSpPr>
          <p:cNvPr id="43016" name="pole tekstowe 7"/>
          <p:cNvSpPr txBox="1">
            <a:spLocks noChangeArrowheads="1"/>
          </p:cNvSpPr>
          <p:nvPr/>
        </p:nvSpPr>
        <p:spPr bwMode="auto">
          <a:xfrm>
            <a:off x="179388" y="5135563"/>
            <a:ext cx="4806950" cy="461962"/>
          </a:xfrm>
          <a:prstGeom prst="rect">
            <a:avLst/>
          </a:prstGeom>
          <a:noFill/>
          <a:ln w="9525">
            <a:noFill/>
            <a:miter lim="800000"/>
            <a:headEnd/>
            <a:tailEnd/>
          </a:ln>
        </p:spPr>
        <p:txBody>
          <a:bodyPr>
            <a:spAutoFit/>
          </a:bodyPr>
          <a:lstStyle/>
          <a:p>
            <a:r>
              <a:rPr lang="pl-PL" altLang="pl-PL" sz="2400" b="1">
                <a:latin typeface="Arial" charset="0"/>
                <a:cs typeface="Arial" charset="0"/>
              </a:rPr>
              <a:t>Prasowanie – prasa - wypraska</a:t>
            </a:r>
          </a:p>
        </p:txBody>
      </p:sp>
      <p:sp>
        <p:nvSpPr>
          <p:cNvPr id="43017" name="pole tekstowe 8"/>
          <p:cNvSpPr txBox="1">
            <a:spLocks noChangeArrowheads="1"/>
          </p:cNvSpPr>
          <p:nvPr/>
        </p:nvSpPr>
        <p:spPr bwMode="auto">
          <a:xfrm>
            <a:off x="3419475" y="5911850"/>
            <a:ext cx="1728788" cy="460375"/>
          </a:xfrm>
          <a:prstGeom prst="rect">
            <a:avLst/>
          </a:prstGeom>
          <a:noFill/>
          <a:ln w="9525">
            <a:noFill/>
            <a:miter lim="800000"/>
            <a:headEnd/>
            <a:tailEnd/>
          </a:ln>
        </p:spPr>
        <p:txBody>
          <a:bodyPr>
            <a:spAutoFit/>
          </a:bodyPr>
          <a:lstStyle/>
          <a:p>
            <a:r>
              <a:rPr lang="pl-PL" altLang="pl-PL" sz="2400" b="1">
                <a:latin typeface="Arial" charset="0"/>
                <a:cs typeface="Arial" charset="0"/>
              </a:rPr>
              <a:t>Wyoblanie</a:t>
            </a:r>
          </a:p>
        </p:txBody>
      </p:sp>
      <p:pic>
        <p:nvPicPr>
          <p:cNvPr id="43018" name="Obraz 9"/>
          <p:cNvPicPr>
            <a:picLocks noChangeAspect="1"/>
          </p:cNvPicPr>
          <p:nvPr/>
        </p:nvPicPr>
        <p:blipFill>
          <a:blip r:embed="rId5" cstate="print"/>
          <a:srcRect/>
          <a:stretch>
            <a:fillRect/>
          </a:stretch>
        </p:blipFill>
        <p:spPr bwMode="auto">
          <a:xfrm>
            <a:off x="5148263" y="5570538"/>
            <a:ext cx="1644650" cy="1233487"/>
          </a:xfrm>
          <a:prstGeom prst="rect">
            <a:avLst/>
          </a:prstGeom>
          <a:noFill/>
          <a:ln w="9525">
            <a:solidFill>
              <a:schemeClr val="tx1"/>
            </a:solidFill>
            <a:miter lim="800000"/>
            <a:headEnd/>
            <a:tailEnd/>
          </a:ln>
        </p:spPr>
      </p:pic>
      <p:pic>
        <p:nvPicPr>
          <p:cNvPr id="43019" name="Obraz 10"/>
          <p:cNvPicPr>
            <a:picLocks noChangeAspect="1"/>
          </p:cNvPicPr>
          <p:nvPr/>
        </p:nvPicPr>
        <p:blipFill>
          <a:blip r:embed="rId6" cstate="print"/>
          <a:srcRect/>
          <a:stretch>
            <a:fillRect/>
          </a:stretch>
        </p:blipFill>
        <p:spPr bwMode="auto">
          <a:xfrm>
            <a:off x="7045325" y="5534025"/>
            <a:ext cx="1622425" cy="12160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23838" y="260350"/>
            <a:ext cx="8783637" cy="6002338"/>
          </a:xfrm>
          <a:prstGeom prst="rect">
            <a:avLst/>
          </a:prstGeom>
          <a:noFill/>
        </p:spPr>
        <p:txBody>
          <a:bodyPr>
            <a:spAutoFit/>
          </a:bodyPr>
          <a:lstStyle/>
          <a:p>
            <a:pPr>
              <a:defRPr/>
            </a:pPr>
            <a:r>
              <a:rPr lang="pl-PL" sz="2400" b="1" dirty="0">
                <a:latin typeface="Arial" pitchFamily="34" charset="0"/>
                <a:cs typeface="Arial" pitchFamily="34" charset="0"/>
              </a:rPr>
              <a:t>Tworzywa odlewnicze:</a:t>
            </a:r>
          </a:p>
          <a:p>
            <a:pPr marL="457200" indent="-457200">
              <a:buFontTx/>
              <a:buChar char="-"/>
              <a:defRPr/>
            </a:pPr>
            <a:r>
              <a:rPr lang="pl-PL" sz="2400" b="1" dirty="0">
                <a:latin typeface="Arial" pitchFamily="34" charset="0"/>
                <a:cs typeface="Arial" pitchFamily="34" charset="0"/>
              </a:rPr>
              <a:t>Stopy żelaza (żeliwa i staliwa)</a:t>
            </a:r>
          </a:p>
          <a:p>
            <a:pPr marL="457200" indent="-457200">
              <a:buFontTx/>
              <a:buChar char="-"/>
              <a:defRPr/>
            </a:pPr>
            <a:r>
              <a:rPr lang="pl-PL" sz="2400" b="1" dirty="0">
                <a:latin typeface="Arial" pitchFamily="34" charset="0"/>
                <a:cs typeface="Arial" pitchFamily="34" charset="0"/>
              </a:rPr>
              <a:t>Stopy metali nieżelaznych.</a:t>
            </a:r>
          </a:p>
          <a:p>
            <a:pPr marL="457200" indent="-457200">
              <a:buFontTx/>
              <a:buChar char="-"/>
              <a:defRPr/>
            </a:pPr>
            <a:endParaRPr lang="pl-PL" sz="2400" b="1" dirty="0">
              <a:latin typeface="Arial" pitchFamily="34" charset="0"/>
              <a:cs typeface="Arial" pitchFamily="34" charset="0"/>
            </a:endParaRPr>
          </a:p>
          <a:p>
            <a:pPr algn="just">
              <a:defRPr/>
            </a:pPr>
            <a:r>
              <a:rPr lang="pl-PL" sz="2400" dirty="0">
                <a:latin typeface="Arial" pitchFamily="34" charset="0"/>
                <a:cs typeface="Arial" pitchFamily="34" charset="0"/>
              </a:rPr>
              <a:t>Stop żelaza z węglem do 4.5% C nazywa się surówką. Żeliwo zawiera  2.2 – 3.8 %C, otrzymuje się przez powtórne przetopienie surówki w żeliwiakach.</a:t>
            </a:r>
          </a:p>
          <a:p>
            <a:pPr algn="just">
              <a:defRPr/>
            </a:pPr>
            <a:r>
              <a:rPr lang="pl-PL" sz="2400" dirty="0">
                <a:latin typeface="Arial" pitchFamily="34" charset="0"/>
                <a:cs typeface="Arial" pitchFamily="34" charset="0"/>
              </a:rPr>
              <a:t>Staliwo jest to stal zawierająca 0.1-0.6% C i odlewana w formach odlewniczych. Staliwa węglowe i stopowe konstrukcyjne</a:t>
            </a:r>
          </a:p>
          <a:p>
            <a:pPr algn="just">
              <a:defRPr/>
            </a:pPr>
            <a:r>
              <a:rPr lang="pl-PL" sz="2400" b="1" dirty="0">
                <a:latin typeface="Arial" pitchFamily="34" charset="0"/>
                <a:cs typeface="Arial" pitchFamily="34" charset="0"/>
              </a:rPr>
              <a:t> </a:t>
            </a:r>
            <a:r>
              <a:rPr lang="pl-PL" sz="2400" b="1" i="1" dirty="0">
                <a:latin typeface="Arial" pitchFamily="34" charset="0"/>
                <a:cs typeface="Arial" pitchFamily="34" charset="0"/>
              </a:rPr>
              <a:t>Stal </a:t>
            </a:r>
            <a:r>
              <a:rPr lang="pl-PL" sz="2400" dirty="0">
                <a:latin typeface="Arial" pitchFamily="34" charset="0"/>
                <a:cs typeface="Arial" pitchFamily="34" charset="0"/>
              </a:rPr>
              <a:t>– materiał zawierający masowo więcej żelaza niż jakiegokolwiek innego pierwiastka, o zawartości węgla w zasadzie mniejszej niż 2% i zawierający inne pierwiastki. </a:t>
            </a:r>
          </a:p>
          <a:p>
            <a:pPr algn="just">
              <a:defRPr/>
            </a:pPr>
            <a:r>
              <a:rPr lang="pl-PL" sz="2400" b="1" i="1" dirty="0">
                <a:latin typeface="Arial" pitchFamily="34" charset="0"/>
                <a:cs typeface="Arial" pitchFamily="34" charset="0"/>
              </a:rPr>
              <a:t>Stalą</a:t>
            </a:r>
            <a:r>
              <a:rPr lang="pl-PL" sz="2400" dirty="0">
                <a:latin typeface="Arial" pitchFamily="34" charset="0"/>
                <a:cs typeface="Arial" pitchFamily="34" charset="0"/>
              </a:rPr>
              <a:t> nazywa się plastycznie i cieplnie obrabiane stopy żelaza z węglem i innymi pierwiastkami, wytworzone przez przerób hutniczy odpowiednich surowców.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96850" y="1196975"/>
            <a:ext cx="8947150" cy="4524375"/>
          </a:xfrm>
          <a:prstGeom prst="rect">
            <a:avLst/>
          </a:prstGeom>
          <a:noFill/>
        </p:spPr>
        <p:txBody>
          <a:bodyPr>
            <a:spAutoFit/>
          </a:bodyPr>
          <a:lstStyle/>
          <a:p>
            <a:pPr>
              <a:defRPr/>
            </a:pPr>
            <a:r>
              <a:rPr lang="pl-PL" sz="2400" b="1" dirty="0">
                <a:latin typeface="Arial" pitchFamily="34" charset="0"/>
                <a:cs typeface="Arial" pitchFamily="34" charset="0"/>
              </a:rPr>
              <a:t>Stopy metali nieżelaznych:</a:t>
            </a:r>
          </a:p>
          <a:p>
            <a:pPr>
              <a:defRPr/>
            </a:pPr>
            <a:endParaRPr lang="pl-PL" sz="2400" b="1" dirty="0">
              <a:latin typeface="Arial" pitchFamily="34" charset="0"/>
              <a:cs typeface="Arial" pitchFamily="34" charset="0"/>
            </a:endParaRPr>
          </a:p>
          <a:p>
            <a:pPr marL="457200" indent="-457200">
              <a:buFontTx/>
              <a:buChar char="-"/>
              <a:defRPr/>
            </a:pPr>
            <a:r>
              <a:rPr lang="pl-PL" sz="2400" b="1" dirty="0">
                <a:latin typeface="Arial" pitchFamily="34" charset="0"/>
                <a:cs typeface="Arial" pitchFamily="34" charset="0"/>
              </a:rPr>
              <a:t>Stopy aluminium – stopy odlewnicze Al/Si (</a:t>
            </a:r>
            <a:r>
              <a:rPr lang="pl-PL" sz="2400" b="1" dirty="0" err="1">
                <a:latin typeface="Arial" pitchFamily="34" charset="0"/>
                <a:cs typeface="Arial" pitchFamily="34" charset="0"/>
              </a:rPr>
              <a:t>siluminy</a:t>
            </a:r>
            <a:r>
              <a:rPr lang="pl-PL" sz="2400" b="1" dirty="0">
                <a:latin typeface="Arial" pitchFamily="34" charset="0"/>
                <a:cs typeface="Arial" pitchFamily="34" charset="0"/>
              </a:rPr>
              <a:t>) + </a:t>
            </a:r>
            <a:r>
              <a:rPr lang="pl-PL" sz="2400" dirty="0">
                <a:latin typeface="Arial" pitchFamily="34" charset="0"/>
                <a:cs typeface="Arial" pitchFamily="34" charset="0"/>
              </a:rPr>
              <a:t>Fe, Cu, Mg, Ni, Zn;  </a:t>
            </a:r>
            <a:r>
              <a:rPr lang="pl-PL" sz="2400" b="1" dirty="0">
                <a:latin typeface="Arial" pitchFamily="34" charset="0"/>
                <a:cs typeface="Arial" pitchFamily="34" charset="0"/>
              </a:rPr>
              <a:t>stopy do przeróbki plastycznej </a:t>
            </a:r>
            <a:r>
              <a:rPr lang="pl-PL" sz="2400" dirty="0">
                <a:latin typeface="Arial" pitchFamily="34" charset="0"/>
                <a:cs typeface="Arial" pitchFamily="34" charset="0"/>
              </a:rPr>
              <a:t>(Cu, Mg, Mn)</a:t>
            </a:r>
          </a:p>
          <a:p>
            <a:pPr marL="457200" indent="-457200">
              <a:buFontTx/>
              <a:buChar char="-"/>
              <a:defRPr/>
            </a:pPr>
            <a:endParaRPr lang="pl-PL" sz="2400" dirty="0">
              <a:latin typeface="Arial" pitchFamily="34" charset="0"/>
              <a:cs typeface="Arial" pitchFamily="34" charset="0"/>
            </a:endParaRPr>
          </a:p>
          <a:p>
            <a:pPr marL="457200" indent="-457200">
              <a:buFontTx/>
              <a:buChar char="-"/>
              <a:defRPr/>
            </a:pPr>
            <a:r>
              <a:rPr lang="pl-PL" sz="2400" b="1" dirty="0">
                <a:latin typeface="Arial" pitchFamily="34" charset="0"/>
                <a:cs typeface="Arial" pitchFamily="34" charset="0"/>
              </a:rPr>
              <a:t>Stopy miedzi – mosiądze, brązy, miedzionikle (</a:t>
            </a:r>
            <a:r>
              <a:rPr lang="pl-PL" sz="2400" dirty="0">
                <a:latin typeface="Arial" pitchFamily="34" charset="0"/>
                <a:cs typeface="Arial" pitchFamily="34" charset="0"/>
              </a:rPr>
              <a:t>Cr, Zn, Sn, Pb, Al., Mn, Ni)</a:t>
            </a:r>
          </a:p>
          <a:p>
            <a:pPr marL="457200" indent="-457200">
              <a:buFontTx/>
              <a:buChar char="-"/>
              <a:defRPr/>
            </a:pPr>
            <a:endParaRPr lang="pl-PL" sz="2400" dirty="0">
              <a:latin typeface="Arial" pitchFamily="34" charset="0"/>
              <a:cs typeface="Arial" pitchFamily="34" charset="0"/>
            </a:endParaRPr>
          </a:p>
          <a:p>
            <a:pPr marL="457200" indent="-457200">
              <a:buFontTx/>
              <a:buChar char="-"/>
              <a:defRPr/>
            </a:pPr>
            <a:r>
              <a:rPr lang="pl-PL" sz="2400" b="1" dirty="0">
                <a:latin typeface="Arial" pitchFamily="34" charset="0"/>
                <a:cs typeface="Arial" pitchFamily="34" charset="0"/>
              </a:rPr>
              <a:t>Stopy cynku </a:t>
            </a:r>
            <a:r>
              <a:rPr lang="pl-PL" sz="2400" dirty="0">
                <a:latin typeface="Arial" pitchFamily="34" charset="0"/>
                <a:cs typeface="Arial" pitchFamily="34" charset="0"/>
              </a:rPr>
              <a:t>– „Znale”</a:t>
            </a:r>
          </a:p>
          <a:p>
            <a:pPr>
              <a:defRPr/>
            </a:pPr>
            <a:r>
              <a:rPr lang="pl-PL" sz="2400" dirty="0">
                <a:latin typeface="Arial" pitchFamily="34" charset="0"/>
                <a:cs typeface="Arial" pitchFamily="34" charset="0"/>
              </a:rPr>
              <a:t> </a:t>
            </a:r>
          </a:p>
          <a:p>
            <a:pPr marL="457200" indent="-457200">
              <a:buFontTx/>
              <a:buChar char="-"/>
              <a:defRPr/>
            </a:pPr>
            <a:r>
              <a:rPr lang="pl-PL" sz="2400" b="1" dirty="0">
                <a:latin typeface="Arial" pitchFamily="34" charset="0"/>
                <a:cs typeface="Arial" pitchFamily="34" charset="0"/>
              </a:rPr>
              <a:t>Stopy magnezu -</a:t>
            </a:r>
            <a:r>
              <a:rPr lang="pl-PL" sz="2400" dirty="0">
                <a:latin typeface="Arial" pitchFamily="34" charset="0"/>
                <a:cs typeface="Arial" pitchFamily="34" charset="0"/>
              </a:rPr>
              <a:t>  Mg/Al. (Mn, Zn)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link="rId3" cstate="print"/>
          <a:srcRect/>
          <a:tile tx="0" ty="0" sx="100000" sy="100000" flip="none" algn="tl"/>
        </a:blipFill>
        <a:effectLst/>
      </p:bgPr>
    </p:bg>
    <p:spTree>
      <p:nvGrpSpPr>
        <p:cNvPr id="1" name=""/>
        <p:cNvGrpSpPr/>
        <p:nvPr/>
      </p:nvGrpSpPr>
      <p:grpSpPr>
        <a:xfrm>
          <a:off x="0" y="0"/>
          <a:ext cx="0" cy="0"/>
          <a:chOff x="0" y="0"/>
          <a:chExt cx="0" cy="0"/>
        </a:xfrm>
      </p:grpSpPr>
      <p:sp>
        <p:nvSpPr>
          <p:cNvPr id="4098" name="Text Box 8"/>
          <p:cNvSpPr txBox="1">
            <a:spLocks noChangeArrowheads="1"/>
          </p:cNvSpPr>
          <p:nvPr/>
        </p:nvSpPr>
        <p:spPr bwMode="auto">
          <a:xfrm>
            <a:off x="381000" y="1600200"/>
            <a:ext cx="8763000" cy="366713"/>
          </a:xfrm>
          <a:prstGeom prst="rect">
            <a:avLst/>
          </a:prstGeom>
          <a:noFill/>
          <a:ln w="9525">
            <a:noFill/>
            <a:miter lim="800000"/>
            <a:headEnd/>
            <a:tailEnd/>
          </a:ln>
        </p:spPr>
        <p:txBody>
          <a:bodyPr>
            <a:spAutoFit/>
          </a:bodyPr>
          <a:lstStyle/>
          <a:p>
            <a:pPr>
              <a:spcBef>
                <a:spcPct val="50000"/>
              </a:spcBef>
            </a:pPr>
            <a:endParaRPr lang="pl-PL" altLang="pl-PL"/>
          </a:p>
        </p:txBody>
      </p:sp>
      <p:sp>
        <p:nvSpPr>
          <p:cNvPr id="4099" name="Text Box 9"/>
          <p:cNvSpPr txBox="1">
            <a:spLocks noChangeArrowheads="1"/>
          </p:cNvSpPr>
          <p:nvPr/>
        </p:nvSpPr>
        <p:spPr bwMode="auto">
          <a:xfrm>
            <a:off x="342900" y="457200"/>
            <a:ext cx="8458200" cy="5894388"/>
          </a:xfrm>
          <a:prstGeom prst="rect">
            <a:avLst/>
          </a:prstGeom>
          <a:solidFill>
            <a:schemeClr val="bg1"/>
          </a:solidFill>
          <a:ln w="9525">
            <a:solidFill>
              <a:schemeClr val="tx1"/>
            </a:solidFill>
            <a:miter lim="800000"/>
            <a:headEnd/>
            <a:tailEnd/>
          </a:ln>
        </p:spPr>
        <p:txBody>
          <a:bodyPr>
            <a:spAutoFit/>
          </a:bodyPr>
          <a:lstStyle/>
          <a:p>
            <a:pPr algn="just">
              <a:spcBef>
                <a:spcPct val="50000"/>
              </a:spcBef>
            </a:pPr>
            <a:r>
              <a:rPr lang="pl-PL" altLang="pl-PL" sz="2800" b="1">
                <a:latin typeface="Arial" charset="0"/>
                <a:cs typeface="Arial" charset="0"/>
              </a:rPr>
              <a:t>Technologia budowy maszyn</a:t>
            </a:r>
            <a:r>
              <a:rPr lang="pl-PL" altLang="pl-PL" sz="2800">
                <a:latin typeface="Arial" charset="0"/>
                <a:cs typeface="Arial" charset="0"/>
              </a:rPr>
              <a:t> – dziedzina </a:t>
            </a:r>
            <a:r>
              <a:rPr lang="pl-PL" altLang="pl-PL" sz="2800" b="1">
                <a:latin typeface="Arial" charset="0"/>
                <a:cs typeface="Arial" charset="0"/>
                <a:hlinkClick r:id="rId4" tooltip="Wiedza"/>
              </a:rPr>
              <a:t>wiedzy</a:t>
            </a:r>
            <a:r>
              <a:rPr lang="pl-PL" altLang="pl-PL" sz="2800" b="1">
                <a:latin typeface="Arial" charset="0"/>
                <a:cs typeface="Arial" charset="0"/>
              </a:rPr>
              <a:t> </a:t>
            </a:r>
            <a:r>
              <a:rPr lang="pl-PL" altLang="pl-PL" sz="2800" b="1">
                <a:latin typeface="Arial" charset="0"/>
                <a:cs typeface="Arial" charset="0"/>
                <a:hlinkClick r:id="rId5" tooltip="Inżynieria"/>
              </a:rPr>
              <a:t>inżynierskiej</a:t>
            </a:r>
            <a:r>
              <a:rPr lang="pl-PL" altLang="pl-PL" sz="2800">
                <a:latin typeface="Arial" charset="0"/>
                <a:cs typeface="Arial" charset="0"/>
              </a:rPr>
              <a:t>, część </a:t>
            </a:r>
            <a:r>
              <a:rPr lang="pl-PL" altLang="pl-PL" sz="2800" b="1">
                <a:latin typeface="Arial" charset="0"/>
                <a:cs typeface="Arial" charset="0"/>
                <a:hlinkClick r:id="rId6" tooltip="Inżynieria mechaniczna"/>
              </a:rPr>
              <a:t>inżynierii mechanicznej</a:t>
            </a:r>
            <a:r>
              <a:rPr lang="pl-PL" altLang="pl-PL" sz="2800">
                <a:latin typeface="Arial" charset="0"/>
                <a:cs typeface="Arial" charset="0"/>
              </a:rPr>
              <a:t>, zajmująca się </a:t>
            </a:r>
            <a:r>
              <a:rPr lang="pl-PL" altLang="pl-PL" sz="2800" b="1">
                <a:latin typeface="Arial" charset="0"/>
                <a:cs typeface="Arial" charset="0"/>
                <a:hlinkClick r:id="rId7" tooltip="Metoda"/>
              </a:rPr>
              <a:t>metodami</a:t>
            </a:r>
            <a:r>
              <a:rPr lang="pl-PL" altLang="pl-PL" sz="2800">
                <a:latin typeface="Arial" charset="0"/>
                <a:cs typeface="Arial" charset="0"/>
              </a:rPr>
              <a:t> i </a:t>
            </a:r>
            <a:r>
              <a:rPr lang="pl-PL" altLang="pl-PL" sz="2800" b="1">
                <a:latin typeface="Arial" charset="0"/>
                <a:cs typeface="Arial" charset="0"/>
                <a:hlinkClick r:id="rId8" tooltip="Technika"/>
              </a:rPr>
              <a:t>technikami</a:t>
            </a:r>
            <a:r>
              <a:rPr lang="pl-PL" altLang="pl-PL" sz="2800">
                <a:latin typeface="Arial" charset="0"/>
                <a:cs typeface="Arial" charset="0"/>
              </a:rPr>
              <a:t> wytwarzania części </a:t>
            </a:r>
            <a:r>
              <a:rPr lang="pl-PL" altLang="pl-PL" sz="2800" b="1">
                <a:latin typeface="Arial" charset="0"/>
                <a:cs typeface="Arial" charset="0"/>
                <a:hlinkClick r:id="rId9" tooltip="Maszyna"/>
              </a:rPr>
              <a:t>maszyn</a:t>
            </a:r>
            <a:r>
              <a:rPr lang="pl-PL" altLang="pl-PL" sz="2800" b="1">
                <a:latin typeface="Arial" charset="0"/>
                <a:cs typeface="Arial" charset="0"/>
              </a:rPr>
              <a:t>, </a:t>
            </a:r>
            <a:r>
              <a:rPr lang="pl-PL" altLang="pl-PL" sz="2800" b="1">
                <a:latin typeface="Arial" charset="0"/>
                <a:cs typeface="Arial" charset="0"/>
                <a:hlinkClick r:id="rId10" tooltip="Mechanizm"/>
              </a:rPr>
              <a:t>mechanizmów</a:t>
            </a:r>
            <a:r>
              <a:rPr lang="pl-PL" altLang="pl-PL" sz="2800" b="1">
                <a:latin typeface="Arial" charset="0"/>
                <a:cs typeface="Arial" charset="0"/>
              </a:rPr>
              <a:t>, </a:t>
            </a:r>
            <a:r>
              <a:rPr lang="pl-PL" altLang="pl-PL" sz="2800" b="1">
                <a:latin typeface="Arial" charset="0"/>
                <a:cs typeface="Arial" charset="0"/>
                <a:hlinkClick r:id="rId11" tooltip="Instalacja przemysłowa (jeszcze nie napisano)"/>
              </a:rPr>
              <a:t>instalacji przemysłowych</a:t>
            </a:r>
            <a:r>
              <a:rPr lang="pl-PL" altLang="pl-PL" sz="2800" b="1">
                <a:latin typeface="Arial" charset="0"/>
                <a:cs typeface="Arial" charset="0"/>
              </a:rPr>
              <a:t>, </a:t>
            </a:r>
            <a:r>
              <a:rPr lang="pl-PL" altLang="pl-PL" sz="2800" b="1">
                <a:latin typeface="Arial" charset="0"/>
                <a:cs typeface="Arial" charset="0"/>
                <a:hlinkClick r:id="rId12" tooltip="Uzrądzenie (jeszcze nie napisano)"/>
              </a:rPr>
              <a:t>urządzeń</a:t>
            </a:r>
            <a:r>
              <a:rPr lang="pl-PL" altLang="pl-PL" sz="2800" b="1">
                <a:latin typeface="Arial" charset="0"/>
                <a:cs typeface="Arial" charset="0"/>
              </a:rPr>
              <a:t> </a:t>
            </a:r>
            <a:r>
              <a:rPr lang="pl-PL" altLang="pl-PL" sz="2800">
                <a:latin typeface="Arial" charset="0"/>
                <a:cs typeface="Arial" charset="0"/>
              </a:rPr>
              <a:t>i</a:t>
            </a:r>
            <a:r>
              <a:rPr lang="pl-PL" altLang="pl-PL" sz="2800" b="1">
                <a:latin typeface="Arial" charset="0"/>
                <a:cs typeface="Arial" charset="0"/>
              </a:rPr>
              <a:t> </a:t>
            </a:r>
            <a:r>
              <a:rPr lang="pl-PL" altLang="pl-PL" sz="2800" b="1">
                <a:latin typeface="Arial" charset="0"/>
                <a:cs typeface="Arial" charset="0"/>
                <a:hlinkClick r:id="rId13" tooltip="Konstrukcja"/>
              </a:rPr>
              <a:t>konstrukcji</a:t>
            </a:r>
            <a:r>
              <a:rPr lang="pl-PL" altLang="pl-PL" sz="2800">
                <a:latin typeface="Arial" charset="0"/>
                <a:cs typeface="Arial" charset="0"/>
              </a:rPr>
              <a:t> oraz środkami realizowania tych technik.</a:t>
            </a:r>
          </a:p>
          <a:p>
            <a:pPr algn="just">
              <a:spcBef>
                <a:spcPct val="50000"/>
              </a:spcBef>
            </a:pPr>
            <a:r>
              <a:rPr lang="pl-PL" altLang="pl-PL" sz="2800">
                <a:latin typeface="Arial" charset="0"/>
                <a:cs typeface="Arial" charset="0"/>
              </a:rPr>
              <a:t>W węższym sensie chodzi tu o metody odpowiedniego kształtowania (</a:t>
            </a:r>
            <a:r>
              <a:rPr lang="pl-PL" altLang="pl-PL" sz="2800">
                <a:latin typeface="Arial" charset="0"/>
                <a:cs typeface="Arial" charset="0"/>
                <a:hlinkClick r:id="rId14" tooltip="Obróbka"/>
              </a:rPr>
              <a:t>obróbki</a:t>
            </a:r>
            <a:r>
              <a:rPr lang="pl-PL" altLang="pl-PL" sz="2800">
                <a:latin typeface="Arial" charset="0"/>
                <a:cs typeface="Arial" charset="0"/>
              </a:rPr>
              <a:t>) </a:t>
            </a:r>
            <a:r>
              <a:rPr lang="pl-PL" altLang="pl-PL" sz="2800" b="1">
                <a:latin typeface="Arial" charset="0"/>
                <a:cs typeface="Arial" charset="0"/>
                <a:hlinkClick r:id="rId15" tooltip="Materiał"/>
              </a:rPr>
              <a:t>materiałów</a:t>
            </a:r>
            <a:r>
              <a:rPr lang="pl-PL" altLang="pl-PL" sz="2800" b="1">
                <a:latin typeface="Arial" charset="0"/>
                <a:cs typeface="Arial" charset="0"/>
              </a:rPr>
              <a:t> </a:t>
            </a:r>
            <a:r>
              <a:rPr lang="pl-PL" altLang="pl-PL" sz="2800">
                <a:latin typeface="Arial" charset="0"/>
                <a:cs typeface="Arial" charset="0"/>
              </a:rPr>
              <a:t>oraz zapewnianie produktom odpowiednich własności. Technologia zajmuje się także teorią oraz metodami projektowania i wytwarzania </a:t>
            </a:r>
            <a:r>
              <a:rPr lang="pl-PL" altLang="pl-PL" sz="2800" b="1">
                <a:latin typeface="Arial" charset="0"/>
                <a:cs typeface="Arial" charset="0"/>
                <a:hlinkClick r:id="rId16" tooltip="Narzędzie"/>
              </a:rPr>
              <a:t>narzędzi</a:t>
            </a:r>
            <a:r>
              <a:rPr lang="pl-PL" altLang="pl-PL" sz="2800">
                <a:latin typeface="Arial" charset="0"/>
                <a:cs typeface="Arial" charset="0"/>
              </a:rPr>
              <a:t> i </a:t>
            </a:r>
            <a:r>
              <a:rPr lang="pl-PL" altLang="pl-PL" sz="2800" b="1" u="sng">
                <a:solidFill>
                  <a:srgbClr val="CC2200"/>
                </a:solidFill>
                <a:latin typeface="Arial" charset="0"/>
                <a:cs typeface="Arial" charset="0"/>
                <a:hlinkClick r:id="rId17" tooltip="Maszyna wytwórcza (jeszcze nie napisano)"/>
              </a:rPr>
              <a:t>maszyn t</a:t>
            </a:r>
            <a:r>
              <a:rPr lang="pl-PL" altLang="pl-PL" sz="2800" b="1" u="sng">
                <a:solidFill>
                  <a:srgbClr val="CC2200"/>
                </a:solidFill>
                <a:latin typeface="Arial" charset="0"/>
                <a:cs typeface="Arial" charset="0"/>
              </a:rPr>
              <a:t>echnologicznych</a:t>
            </a:r>
            <a:endParaRPr lang="pl-PL" altLang="pl-PL" sz="2800" u="sng">
              <a:latin typeface="Arial" charset="0"/>
              <a:cs typeface="Arial" charset="0"/>
            </a:endParaRPr>
          </a:p>
          <a:p>
            <a:pPr>
              <a:spcBef>
                <a:spcPct val="50000"/>
              </a:spcBef>
            </a:pPr>
            <a:r>
              <a:rPr lang="pl-PL" altLang="pl-PL" i="1"/>
              <a:t>Wg Wikipedii</a:t>
            </a:r>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26" descr="D:\Dane\TBM\TBM_wykład\Odkuwki\DSCN1426.JPG"/>
          <p:cNvPicPr>
            <a:picLocks noChangeAspect="1" noChangeArrowheads="1"/>
          </p:cNvPicPr>
          <p:nvPr/>
        </p:nvPicPr>
        <p:blipFill>
          <a:blip r:embed="rId2" cstate="print"/>
          <a:srcRect/>
          <a:stretch>
            <a:fillRect/>
          </a:stretch>
        </p:blipFill>
        <p:spPr bwMode="auto">
          <a:xfrm>
            <a:off x="152400" y="95250"/>
            <a:ext cx="8763000" cy="65722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26" descr="D:\Dane\TBM\TBM_wykład\Wykroje\DSC00327.JPG"/>
          <p:cNvPicPr>
            <a:picLocks noChangeAspect="1" noChangeArrowheads="1"/>
          </p:cNvPicPr>
          <p:nvPr/>
        </p:nvPicPr>
        <p:blipFill>
          <a:blip r:embed="rId2" cstate="print"/>
          <a:srcRect/>
          <a:stretch>
            <a:fillRect/>
          </a:stretch>
        </p:blipFill>
        <p:spPr bwMode="auto">
          <a:xfrm>
            <a:off x="228600" y="228600"/>
            <a:ext cx="8610600" cy="645795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0" y="0"/>
            <a:ext cx="9144000" cy="969963"/>
          </a:xfrm>
          <a:prstGeom prst="rect">
            <a:avLst/>
          </a:prstGeom>
          <a:noFill/>
          <a:ln w="9525">
            <a:noFill/>
            <a:miter lim="800000"/>
            <a:headEnd/>
            <a:tailEnd/>
          </a:ln>
        </p:spPr>
        <p:txBody>
          <a:bodyPr>
            <a:spAutoFit/>
          </a:bodyPr>
          <a:lstStyle/>
          <a:p>
            <a:r>
              <a:rPr lang="pl-PL" altLang="pl-PL" sz="2800" b="1" u="sng">
                <a:latin typeface="Arial" charset="0"/>
                <a:cs typeface="Arial" charset="0"/>
              </a:rPr>
              <a:t>Tworzywa sztuczne:</a:t>
            </a:r>
            <a:endParaRPr lang="pl-PL" altLang="pl-PL" sz="2800" b="1">
              <a:latin typeface="Arial" charset="0"/>
              <a:cs typeface="Arial" charset="0"/>
            </a:endParaRPr>
          </a:p>
          <a:p>
            <a:pPr>
              <a:spcBef>
                <a:spcPts val="600"/>
              </a:spcBef>
            </a:pPr>
            <a:r>
              <a:rPr lang="pl-PL" altLang="pl-PL" sz="2400" b="1">
                <a:latin typeface="Arial" charset="0"/>
                <a:cs typeface="Arial" charset="0"/>
              </a:rPr>
              <a:t>prasowanie             wtryskiwanie                 tłoczenie</a:t>
            </a:r>
          </a:p>
        </p:txBody>
      </p:sp>
      <p:pic>
        <p:nvPicPr>
          <p:cNvPr id="50179" name="Obraz 1"/>
          <p:cNvPicPr>
            <a:picLocks noChangeAspect="1"/>
          </p:cNvPicPr>
          <p:nvPr/>
        </p:nvPicPr>
        <p:blipFill>
          <a:blip r:embed="rId2" cstate="print"/>
          <a:srcRect/>
          <a:stretch>
            <a:fillRect/>
          </a:stretch>
        </p:blipFill>
        <p:spPr bwMode="auto">
          <a:xfrm>
            <a:off x="-4763" y="896938"/>
            <a:ext cx="2484438" cy="3213100"/>
          </a:xfrm>
          <a:prstGeom prst="rect">
            <a:avLst/>
          </a:prstGeom>
          <a:noFill/>
          <a:ln w="9525">
            <a:noFill/>
            <a:miter lim="800000"/>
            <a:headEnd/>
            <a:tailEnd/>
          </a:ln>
        </p:spPr>
      </p:pic>
      <p:pic>
        <p:nvPicPr>
          <p:cNvPr id="50180" name="Obraz 3"/>
          <p:cNvPicPr>
            <a:picLocks noChangeAspect="1"/>
          </p:cNvPicPr>
          <p:nvPr/>
        </p:nvPicPr>
        <p:blipFill>
          <a:blip r:embed="rId3" cstate="print"/>
          <a:srcRect b="23753"/>
          <a:stretch>
            <a:fillRect/>
          </a:stretch>
        </p:blipFill>
        <p:spPr bwMode="auto">
          <a:xfrm>
            <a:off x="4787900" y="896938"/>
            <a:ext cx="4224338" cy="1827212"/>
          </a:xfrm>
          <a:prstGeom prst="rect">
            <a:avLst/>
          </a:prstGeom>
          <a:noFill/>
          <a:ln w="9525">
            <a:noFill/>
            <a:miter lim="800000"/>
            <a:headEnd/>
            <a:tailEnd/>
          </a:ln>
        </p:spPr>
      </p:pic>
      <p:pic>
        <p:nvPicPr>
          <p:cNvPr id="50181" name="Obraz 4"/>
          <p:cNvPicPr>
            <a:picLocks noChangeAspect="1"/>
          </p:cNvPicPr>
          <p:nvPr/>
        </p:nvPicPr>
        <p:blipFill>
          <a:blip r:embed="rId4" cstate="print"/>
          <a:srcRect/>
          <a:stretch>
            <a:fillRect/>
          </a:stretch>
        </p:blipFill>
        <p:spPr bwMode="auto">
          <a:xfrm>
            <a:off x="2786063" y="1270000"/>
            <a:ext cx="2130425" cy="2249488"/>
          </a:xfrm>
          <a:prstGeom prst="rect">
            <a:avLst/>
          </a:prstGeom>
          <a:noFill/>
          <a:ln w="9525">
            <a:noFill/>
            <a:miter lim="800000"/>
            <a:headEnd/>
            <a:tailEnd/>
          </a:ln>
        </p:spPr>
      </p:pic>
      <p:pic>
        <p:nvPicPr>
          <p:cNvPr id="50182" name="Picture 4"/>
          <p:cNvPicPr>
            <a:picLocks noChangeAspect="1" noChangeArrowheads="1"/>
          </p:cNvPicPr>
          <p:nvPr/>
        </p:nvPicPr>
        <p:blipFill>
          <a:blip r:embed="rId5" cstate="print"/>
          <a:srcRect/>
          <a:stretch>
            <a:fillRect/>
          </a:stretch>
        </p:blipFill>
        <p:spPr bwMode="auto">
          <a:xfrm>
            <a:off x="5805488" y="3473450"/>
            <a:ext cx="2547937" cy="2692400"/>
          </a:xfrm>
          <a:prstGeom prst="rect">
            <a:avLst/>
          </a:prstGeom>
          <a:noFill/>
          <a:ln w="9525">
            <a:noFill/>
            <a:miter lim="800000"/>
            <a:headEnd/>
            <a:tailEnd/>
          </a:ln>
        </p:spPr>
      </p:pic>
      <p:sp>
        <p:nvSpPr>
          <p:cNvPr id="50183" name="pole tekstowe 5"/>
          <p:cNvSpPr txBox="1">
            <a:spLocks noChangeArrowheads="1"/>
          </p:cNvSpPr>
          <p:nvPr/>
        </p:nvSpPr>
        <p:spPr bwMode="auto">
          <a:xfrm>
            <a:off x="5795963" y="6021388"/>
            <a:ext cx="2952750" cy="738187"/>
          </a:xfrm>
          <a:prstGeom prst="rect">
            <a:avLst/>
          </a:prstGeom>
          <a:noFill/>
          <a:ln w="9525">
            <a:noFill/>
            <a:miter lim="800000"/>
            <a:headEnd/>
            <a:tailEnd/>
          </a:ln>
        </p:spPr>
        <p:txBody>
          <a:bodyPr>
            <a:spAutoFit/>
          </a:bodyPr>
          <a:lstStyle/>
          <a:p>
            <a:r>
              <a:rPr lang="pl-PL" altLang="pl-PL" sz="2400" b="1">
                <a:latin typeface="Arial" charset="0"/>
                <a:cs typeface="Arial" charset="0"/>
              </a:rPr>
              <a:t>Rozdmuchiwanie </a:t>
            </a:r>
          </a:p>
          <a:p>
            <a:r>
              <a:rPr lang="pl-PL" altLang="pl-PL">
                <a:latin typeface="Arial Narrow" pitchFamily="34" charset="0"/>
              </a:rPr>
              <a:t>Rozdmuchiwanie w formie</a:t>
            </a:r>
          </a:p>
        </p:txBody>
      </p:sp>
      <p:sp>
        <p:nvSpPr>
          <p:cNvPr id="50184" name="pole tekstowe 6"/>
          <p:cNvSpPr txBox="1">
            <a:spLocks noChangeArrowheads="1"/>
          </p:cNvSpPr>
          <p:nvPr/>
        </p:nvSpPr>
        <p:spPr bwMode="auto">
          <a:xfrm>
            <a:off x="0" y="4133850"/>
            <a:ext cx="2786063" cy="646113"/>
          </a:xfrm>
          <a:prstGeom prst="rect">
            <a:avLst/>
          </a:prstGeom>
          <a:noFill/>
          <a:ln w="9525">
            <a:noFill/>
            <a:miter lim="800000"/>
            <a:headEnd/>
            <a:tailEnd/>
          </a:ln>
        </p:spPr>
        <p:txBody>
          <a:bodyPr>
            <a:spAutoFit/>
          </a:bodyPr>
          <a:lstStyle/>
          <a:p>
            <a:r>
              <a:rPr lang="pl-PL" altLang="pl-PL">
                <a:latin typeface="Arial Narrow" pitchFamily="34" charset="0"/>
                <a:cs typeface="Arial" charset="0"/>
              </a:rPr>
              <a:t>Prasowanie zwykłe-tłoczne:</a:t>
            </a:r>
          </a:p>
          <a:p>
            <a:r>
              <a:rPr lang="pl-PL" altLang="pl-PL">
                <a:latin typeface="Arial Narrow" pitchFamily="34" charset="0"/>
                <a:cs typeface="Arial" charset="0"/>
              </a:rPr>
              <a:t>a)forma otwarta, b)zamknięta</a:t>
            </a:r>
          </a:p>
        </p:txBody>
      </p:sp>
      <p:sp>
        <p:nvSpPr>
          <p:cNvPr id="50185" name="pole tekstowe 7"/>
          <p:cNvSpPr txBox="1">
            <a:spLocks noChangeArrowheads="1"/>
          </p:cNvSpPr>
          <p:nvPr/>
        </p:nvSpPr>
        <p:spPr bwMode="auto">
          <a:xfrm>
            <a:off x="2627313" y="3519488"/>
            <a:ext cx="2952750" cy="923925"/>
          </a:xfrm>
          <a:prstGeom prst="rect">
            <a:avLst/>
          </a:prstGeom>
          <a:noFill/>
          <a:ln w="9525">
            <a:noFill/>
            <a:miter lim="800000"/>
            <a:headEnd/>
            <a:tailEnd/>
          </a:ln>
        </p:spPr>
        <p:txBody>
          <a:bodyPr>
            <a:spAutoFit/>
          </a:bodyPr>
          <a:lstStyle/>
          <a:p>
            <a:r>
              <a:rPr lang="pl-PL" altLang="pl-PL">
                <a:latin typeface="Arial Narrow" pitchFamily="34" charset="0"/>
                <a:cs typeface="Arial" charset="0"/>
              </a:rPr>
              <a:t>Wtryskiwanie ślimakowe:</a:t>
            </a:r>
          </a:p>
          <a:p>
            <a:r>
              <a:rPr lang="pl-PL" altLang="pl-PL">
                <a:latin typeface="Arial Narrow" pitchFamily="34" charset="0"/>
                <a:cs typeface="Arial" charset="0"/>
              </a:rPr>
              <a:t>1-wtrysk, 2-uplastycznienie, 3-wyrzucenie</a:t>
            </a:r>
          </a:p>
        </p:txBody>
      </p:sp>
      <p:sp>
        <p:nvSpPr>
          <p:cNvPr id="50186" name="pole tekstowe 8"/>
          <p:cNvSpPr txBox="1">
            <a:spLocks noChangeArrowheads="1"/>
          </p:cNvSpPr>
          <p:nvPr/>
        </p:nvSpPr>
        <p:spPr bwMode="auto">
          <a:xfrm>
            <a:off x="5076825" y="2636838"/>
            <a:ext cx="4067175" cy="923925"/>
          </a:xfrm>
          <a:prstGeom prst="rect">
            <a:avLst/>
          </a:prstGeom>
          <a:noFill/>
          <a:ln w="9525">
            <a:noFill/>
            <a:miter lim="800000"/>
            <a:headEnd/>
            <a:tailEnd/>
          </a:ln>
        </p:spPr>
        <p:txBody>
          <a:bodyPr>
            <a:spAutoFit/>
          </a:bodyPr>
          <a:lstStyle/>
          <a:p>
            <a:r>
              <a:rPr lang="pl-PL" altLang="pl-PL">
                <a:latin typeface="Arial Narrow" pitchFamily="34" charset="0"/>
                <a:cs typeface="Arial" charset="0"/>
              </a:rPr>
              <a:t>Wytłaczarka ślimakowa: 1-lej zasypowy, 2- cylinder, 3-ślimak,4-grzejniki, 5- wymienna końcówka</a:t>
            </a:r>
          </a:p>
        </p:txBody>
      </p:sp>
      <p:pic>
        <p:nvPicPr>
          <p:cNvPr id="50187" name="Picture 5"/>
          <p:cNvPicPr>
            <a:picLocks noChangeAspect="1" noChangeArrowheads="1"/>
          </p:cNvPicPr>
          <p:nvPr/>
        </p:nvPicPr>
        <p:blipFill>
          <a:blip r:embed="rId6" cstate="print"/>
          <a:srcRect/>
          <a:stretch>
            <a:fillRect/>
          </a:stretch>
        </p:blipFill>
        <p:spPr bwMode="auto">
          <a:xfrm>
            <a:off x="2968625" y="4437063"/>
            <a:ext cx="2827338" cy="2409825"/>
          </a:xfrm>
          <a:prstGeom prst="rect">
            <a:avLst/>
          </a:prstGeom>
          <a:noFill/>
          <a:ln w="9525">
            <a:noFill/>
            <a:miter lim="800000"/>
            <a:headEnd/>
            <a:tailEnd/>
          </a:ln>
        </p:spPr>
      </p:pic>
      <p:sp>
        <p:nvSpPr>
          <p:cNvPr id="50188" name="pole tekstowe 9"/>
          <p:cNvSpPr txBox="1">
            <a:spLocks noChangeArrowheads="1"/>
          </p:cNvSpPr>
          <p:nvPr/>
        </p:nvSpPr>
        <p:spPr bwMode="auto">
          <a:xfrm>
            <a:off x="0" y="4987925"/>
            <a:ext cx="2968625" cy="1631950"/>
          </a:xfrm>
          <a:prstGeom prst="rect">
            <a:avLst/>
          </a:prstGeom>
          <a:noFill/>
          <a:ln w="9525">
            <a:noFill/>
            <a:miter lim="800000"/>
            <a:headEnd/>
            <a:tailEnd/>
          </a:ln>
        </p:spPr>
        <p:txBody>
          <a:bodyPr>
            <a:spAutoFit/>
          </a:bodyPr>
          <a:lstStyle/>
          <a:p>
            <a:r>
              <a:rPr lang="pl-PL" altLang="pl-PL" sz="2400" b="1">
                <a:latin typeface="Arial" charset="0"/>
                <a:cs typeface="Arial" charset="0"/>
              </a:rPr>
              <a:t>obtryskiwanie</a:t>
            </a:r>
          </a:p>
          <a:p>
            <a:r>
              <a:rPr lang="pl-PL" altLang="pl-PL">
                <a:latin typeface="Arial Narrow" pitchFamily="34" charset="0"/>
              </a:rPr>
              <a:t>1-materiał dekoracyjny, 2- rdzeń tworzywowy, 3-płyta obrębiająca, 4-rama napinająca, 5-stempel spychający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552450" y="1052513"/>
            <a:ext cx="8039100" cy="4324350"/>
          </a:xfrm>
          <a:prstGeom prst="rect">
            <a:avLst/>
          </a:prstGeom>
          <a:noFill/>
          <a:ln w="9525">
            <a:noFill/>
            <a:miter lim="800000"/>
            <a:headEnd/>
            <a:tailEnd/>
          </a:ln>
        </p:spPr>
      </p:pic>
      <p:sp>
        <p:nvSpPr>
          <p:cNvPr id="51203" name="pole tekstowe 1"/>
          <p:cNvSpPr txBox="1">
            <a:spLocks noChangeArrowheads="1"/>
          </p:cNvSpPr>
          <p:nvPr/>
        </p:nvSpPr>
        <p:spPr bwMode="auto">
          <a:xfrm>
            <a:off x="1187450" y="5805488"/>
            <a:ext cx="6769100" cy="461962"/>
          </a:xfrm>
          <a:prstGeom prst="rect">
            <a:avLst/>
          </a:prstGeom>
          <a:noFill/>
          <a:ln w="9525">
            <a:noFill/>
            <a:miter lim="800000"/>
            <a:headEnd/>
            <a:tailEnd/>
          </a:ln>
        </p:spPr>
        <p:txBody>
          <a:bodyPr>
            <a:spAutoFit/>
          </a:bodyPr>
          <a:lstStyle/>
          <a:p>
            <a:pPr algn="ctr"/>
            <a:r>
              <a:rPr lang="pl-PL" altLang="pl-PL" sz="2400" b="1">
                <a:latin typeface="Arial" charset="0"/>
                <a:cs typeface="Arial" charset="0"/>
              </a:rPr>
              <a:t>Przykłady obtryskiwanych elementów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979613" y="1341438"/>
            <a:ext cx="5022850" cy="3538537"/>
          </a:xfrm>
          <a:prstGeom prst="rect">
            <a:avLst/>
          </a:prstGeom>
        </p:spPr>
        <p:txBody>
          <a:bodyPr>
            <a:spAutoFit/>
          </a:bodyPr>
          <a:lstStyle/>
          <a:p>
            <a:pPr>
              <a:spcBef>
                <a:spcPct val="50000"/>
              </a:spcBef>
              <a:defRPr/>
            </a:pPr>
            <a:r>
              <a:rPr lang="pl-PL" sz="2800" b="1" dirty="0">
                <a:latin typeface="Arial" pitchFamily="34" charset="0"/>
                <a:cs typeface="Arial" pitchFamily="34" charset="0"/>
              </a:rPr>
              <a:t>Czynniki wpływające na dobór półfabrykatu: </a:t>
            </a:r>
          </a:p>
          <a:p>
            <a:pPr marL="457200" indent="-457200">
              <a:spcBef>
                <a:spcPct val="50000"/>
              </a:spcBef>
              <a:buFontTx/>
              <a:buChar char="-"/>
              <a:defRPr/>
            </a:pPr>
            <a:r>
              <a:rPr lang="pl-PL" sz="2800" b="1" dirty="0">
                <a:latin typeface="Arial" pitchFamily="34" charset="0"/>
                <a:cs typeface="Arial" pitchFamily="34" charset="0"/>
              </a:rPr>
              <a:t>wielkość produkcji, </a:t>
            </a:r>
          </a:p>
          <a:p>
            <a:pPr marL="457200" indent="-457200">
              <a:spcBef>
                <a:spcPct val="50000"/>
              </a:spcBef>
              <a:buFontTx/>
              <a:buChar char="-"/>
              <a:defRPr/>
            </a:pPr>
            <a:r>
              <a:rPr lang="pl-PL" sz="2800" b="1" dirty="0">
                <a:latin typeface="Arial" pitchFamily="34" charset="0"/>
                <a:cs typeface="Arial" pitchFamily="34" charset="0"/>
              </a:rPr>
              <a:t>kształt przedmiotu, </a:t>
            </a:r>
          </a:p>
          <a:p>
            <a:pPr marL="457200" indent="-457200">
              <a:spcBef>
                <a:spcPct val="50000"/>
              </a:spcBef>
              <a:buFontTx/>
              <a:buChar char="-"/>
              <a:defRPr/>
            </a:pPr>
            <a:r>
              <a:rPr lang="pl-PL" sz="2800" b="1" dirty="0">
                <a:latin typeface="Arial" pitchFamily="34" charset="0"/>
                <a:cs typeface="Arial" pitchFamily="34" charset="0"/>
              </a:rPr>
              <a:t>materiał  przedmiotu,</a:t>
            </a:r>
          </a:p>
          <a:p>
            <a:pPr marL="457200" indent="-457200">
              <a:spcBef>
                <a:spcPct val="50000"/>
              </a:spcBef>
              <a:buFontTx/>
              <a:buChar char="-"/>
              <a:defRPr/>
            </a:pPr>
            <a:r>
              <a:rPr lang="pl-PL" sz="2800" b="1" dirty="0">
                <a:latin typeface="Arial" pitchFamily="34" charset="0"/>
                <a:cs typeface="Arial" pitchFamily="34" charset="0"/>
              </a:rPr>
              <a:t>zalecenia WT.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0" y="228600"/>
            <a:ext cx="9144000" cy="5954713"/>
          </a:xfrm>
          <a:prstGeom prst="rect">
            <a:avLst/>
          </a:prstGeom>
          <a:noFill/>
          <a:ln w="9525">
            <a:noFill/>
            <a:miter lim="800000"/>
            <a:headEnd/>
            <a:tailEnd/>
          </a:ln>
        </p:spPr>
        <p:txBody>
          <a:bodyPr>
            <a:spAutoFit/>
          </a:bodyPr>
          <a:lstStyle/>
          <a:p>
            <a:pPr algn="ctr">
              <a:spcBef>
                <a:spcPct val="50000"/>
              </a:spcBef>
            </a:pPr>
            <a:r>
              <a:rPr lang="pl-PL" altLang="pl-PL" sz="2400" b="1" u="sng">
                <a:latin typeface="Arial" charset="0"/>
                <a:cs typeface="Arial" charset="0"/>
              </a:rPr>
              <a:t>PRZYGOTOWANIE PÓŁFABRYKATÓW DO OBRÓBKI</a:t>
            </a:r>
          </a:p>
          <a:p>
            <a:pPr>
              <a:spcBef>
                <a:spcPts val="600"/>
              </a:spcBef>
            </a:pPr>
            <a:r>
              <a:rPr lang="pl-PL" altLang="pl-PL" sz="2400" b="1">
                <a:latin typeface="Arial" charset="0"/>
                <a:cs typeface="Arial" charset="0"/>
              </a:rPr>
              <a:t>Wyroby  hutnicze: np. pręty walcowane, ciągnione, kształtowniki,  blachy.</a:t>
            </a:r>
          </a:p>
          <a:p>
            <a:pPr>
              <a:spcBef>
                <a:spcPts val="600"/>
              </a:spcBef>
            </a:pPr>
            <a:r>
              <a:rPr lang="pl-PL" altLang="pl-PL" sz="2400" b="1">
                <a:latin typeface="Arial" charset="0"/>
                <a:cs typeface="Arial" charset="0"/>
              </a:rPr>
              <a:t>Przecinanie: </a:t>
            </a:r>
          </a:p>
          <a:p>
            <a:pPr>
              <a:spcBef>
                <a:spcPts val="600"/>
              </a:spcBef>
            </a:pPr>
            <a:r>
              <a:rPr lang="pl-PL" altLang="pl-PL" sz="2400" b="1">
                <a:latin typeface="Arial" charset="0"/>
                <a:cs typeface="Arial" charset="0"/>
              </a:rPr>
              <a:t>-  na piłach: ramowych, tarczowych, taśmowych.</a:t>
            </a:r>
          </a:p>
          <a:p>
            <a:pPr>
              <a:spcBef>
                <a:spcPts val="600"/>
              </a:spcBef>
            </a:pPr>
            <a:r>
              <a:rPr lang="pl-PL" altLang="pl-PL" sz="2400" b="1">
                <a:latin typeface="Arial" charset="0"/>
                <a:cs typeface="Arial" charset="0"/>
              </a:rPr>
              <a:t>- na tokarkach ( do 180 mm, szer. do 6 mm).</a:t>
            </a:r>
          </a:p>
          <a:p>
            <a:pPr>
              <a:spcBef>
                <a:spcPts val="600"/>
              </a:spcBef>
            </a:pPr>
            <a:r>
              <a:rPr lang="pl-PL" altLang="pl-PL" sz="2400" b="1">
                <a:latin typeface="Arial" charset="0"/>
                <a:cs typeface="Arial" charset="0"/>
              </a:rPr>
              <a:t>- ściernicami (przecinakami).</a:t>
            </a:r>
          </a:p>
          <a:p>
            <a:pPr>
              <a:spcBef>
                <a:spcPts val="600"/>
              </a:spcBef>
            </a:pPr>
            <a:r>
              <a:rPr lang="pl-PL" altLang="pl-PL" sz="2400" b="1">
                <a:latin typeface="Arial" charset="0"/>
                <a:cs typeface="Arial" charset="0"/>
              </a:rPr>
              <a:t>- bezodpadowe: nożyce i przecinanie udarowe.</a:t>
            </a:r>
          </a:p>
          <a:p>
            <a:pPr>
              <a:spcBef>
                <a:spcPts val="600"/>
              </a:spcBef>
            </a:pPr>
            <a:r>
              <a:rPr lang="pl-PL" altLang="pl-PL" sz="2400" b="1">
                <a:latin typeface="Arial" charset="0"/>
                <a:cs typeface="Arial" charset="0"/>
              </a:rPr>
              <a:t>- met. termicznymi: acetylenowo-tlenowe, plazmowe (skoncentrowany łuk elektryczny), laserowe (cięcie z utlenianiem, stapianiem i odparowywaniem) do ok. 10 mm</a:t>
            </a:r>
          </a:p>
          <a:p>
            <a:pPr>
              <a:spcBef>
                <a:spcPts val="600"/>
              </a:spcBef>
            </a:pPr>
            <a:r>
              <a:rPr lang="pl-PL" altLang="pl-PL" sz="2400" b="1">
                <a:latin typeface="Arial" charset="0"/>
                <a:cs typeface="Arial" charset="0"/>
              </a:rPr>
              <a:t>-   strumieniem wody (tworzywa sztuczne)</a:t>
            </a:r>
          </a:p>
          <a:p>
            <a:pPr>
              <a:spcBef>
                <a:spcPts val="600"/>
              </a:spcBef>
            </a:pPr>
            <a:r>
              <a:rPr lang="pl-PL" altLang="pl-PL" sz="2400" b="1">
                <a:latin typeface="Arial" charset="0"/>
                <a:cs typeface="Arial" charset="0"/>
              </a:rPr>
              <a:t>-struną (najczęściej mat. niemetalowe: półprzewodniki, ceramika)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Dane\TBM\TBM_wykład\Ciecie wodą\cięcie wodą2.jpg"/>
          <p:cNvPicPr>
            <a:picLocks noChangeAspect="1" noChangeArrowheads="1"/>
          </p:cNvPicPr>
          <p:nvPr/>
        </p:nvPicPr>
        <p:blipFill>
          <a:blip r:embed="rId2" cstate="print"/>
          <a:srcRect/>
          <a:stretch>
            <a:fillRect/>
          </a:stretch>
        </p:blipFill>
        <p:spPr bwMode="auto">
          <a:xfrm>
            <a:off x="304800" y="762000"/>
            <a:ext cx="8572500" cy="40513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descr="D:\Dane\TBM\TBM_wykład\Ciecie wodą\cięcie wodą1.jpg"/>
          <p:cNvPicPr>
            <a:picLocks noChangeAspect="1" noChangeArrowheads="1"/>
          </p:cNvPicPr>
          <p:nvPr/>
        </p:nvPicPr>
        <p:blipFill>
          <a:blip r:embed="rId2" cstate="print"/>
          <a:srcRect/>
          <a:stretch>
            <a:fillRect/>
          </a:stretch>
        </p:blipFill>
        <p:spPr bwMode="auto">
          <a:xfrm>
            <a:off x="228600" y="228600"/>
            <a:ext cx="5130800" cy="4000500"/>
          </a:xfrm>
          <a:prstGeom prst="rect">
            <a:avLst/>
          </a:prstGeom>
          <a:noFill/>
          <a:ln w="9525">
            <a:noFill/>
            <a:miter lim="800000"/>
            <a:headEnd/>
            <a:tailEnd/>
          </a:ln>
        </p:spPr>
      </p:pic>
      <p:pic>
        <p:nvPicPr>
          <p:cNvPr id="57347" name="Picture 1027" descr="D:\Dane\TBM\TBM_wykład\Ciecie wodą\water01.jpg"/>
          <p:cNvPicPr>
            <a:picLocks noChangeAspect="1" noChangeArrowheads="1"/>
          </p:cNvPicPr>
          <p:nvPr/>
        </p:nvPicPr>
        <p:blipFill>
          <a:blip r:embed="rId3" cstate="print"/>
          <a:srcRect/>
          <a:stretch>
            <a:fillRect/>
          </a:stretch>
        </p:blipFill>
        <p:spPr bwMode="auto">
          <a:xfrm>
            <a:off x="5562600" y="3124200"/>
            <a:ext cx="3276600" cy="3276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D:\Dane\TBM\TBM_wykład\Ciecie wodą\water02.jpg"/>
          <p:cNvPicPr>
            <a:picLocks noChangeAspect="1" noChangeArrowheads="1"/>
          </p:cNvPicPr>
          <p:nvPr/>
        </p:nvPicPr>
        <p:blipFill>
          <a:blip r:embed="rId2" cstate="print"/>
          <a:srcRect/>
          <a:stretch>
            <a:fillRect/>
          </a:stretch>
        </p:blipFill>
        <p:spPr bwMode="auto">
          <a:xfrm>
            <a:off x="533400" y="381000"/>
            <a:ext cx="3505200" cy="5257800"/>
          </a:xfrm>
          <a:prstGeom prst="rect">
            <a:avLst/>
          </a:prstGeom>
          <a:noFill/>
          <a:ln w="9525">
            <a:noFill/>
            <a:miter lim="800000"/>
            <a:headEnd/>
            <a:tailEnd/>
          </a:ln>
        </p:spPr>
      </p:pic>
      <p:pic>
        <p:nvPicPr>
          <p:cNvPr id="58371" name="Picture 1027" descr="D:\Dane\TBM\TBM_wykład\Ciecie wodą\water10.jpg"/>
          <p:cNvPicPr>
            <a:picLocks noChangeAspect="1" noChangeArrowheads="1"/>
          </p:cNvPicPr>
          <p:nvPr/>
        </p:nvPicPr>
        <p:blipFill>
          <a:blip r:embed="rId3" cstate="print"/>
          <a:srcRect/>
          <a:stretch>
            <a:fillRect/>
          </a:stretch>
        </p:blipFill>
        <p:spPr bwMode="auto">
          <a:xfrm>
            <a:off x="4267200" y="1600200"/>
            <a:ext cx="4419600" cy="3054350"/>
          </a:xfrm>
          <a:prstGeom prst="rect">
            <a:avLst/>
          </a:prstGeom>
          <a:noFill/>
          <a:ln w="9525">
            <a:solidFill>
              <a:schemeClr val="tx1"/>
            </a:solidFill>
            <a:miter lim="800000"/>
            <a:headEnd/>
            <a:tailEnd/>
          </a:ln>
        </p:spPr>
      </p:pic>
      <p:sp>
        <p:nvSpPr>
          <p:cNvPr id="58372" name="Text Box 1028"/>
          <p:cNvSpPr txBox="1">
            <a:spLocks noChangeArrowheads="1"/>
          </p:cNvSpPr>
          <p:nvPr/>
        </p:nvSpPr>
        <p:spPr bwMode="auto">
          <a:xfrm>
            <a:off x="533400" y="5867400"/>
            <a:ext cx="3581400" cy="366713"/>
          </a:xfrm>
          <a:prstGeom prst="rect">
            <a:avLst/>
          </a:prstGeom>
          <a:noFill/>
          <a:ln w="9525">
            <a:noFill/>
            <a:miter lim="800000"/>
            <a:headEnd/>
            <a:tailEnd/>
          </a:ln>
        </p:spPr>
        <p:txBody>
          <a:bodyPr>
            <a:spAutoFit/>
          </a:bodyPr>
          <a:lstStyle/>
          <a:p>
            <a:pPr>
              <a:spcBef>
                <a:spcPct val="50000"/>
              </a:spcBef>
            </a:pPr>
            <a:r>
              <a:rPr lang="pl-PL" altLang="pl-PL" b="1"/>
              <a:t>Blok ze stopu Al. gr. 200 mm</a:t>
            </a:r>
          </a:p>
        </p:txBody>
      </p:sp>
      <p:sp>
        <p:nvSpPr>
          <p:cNvPr id="58373" name="Text Box 1029"/>
          <p:cNvSpPr txBox="1">
            <a:spLocks noChangeArrowheads="1"/>
          </p:cNvSpPr>
          <p:nvPr/>
        </p:nvSpPr>
        <p:spPr bwMode="auto">
          <a:xfrm>
            <a:off x="4419600" y="4953000"/>
            <a:ext cx="4343400" cy="366713"/>
          </a:xfrm>
          <a:prstGeom prst="rect">
            <a:avLst/>
          </a:prstGeom>
          <a:noFill/>
          <a:ln w="9525">
            <a:noFill/>
            <a:miter lim="800000"/>
            <a:headEnd/>
            <a:tailEnd/>
          </a:ln>
        </p:spPr>
        <p:txBody>
          <a:bodyPr>
            <a:spAutoFit/>
          </a:bodyPr>
          <a:lstStyle/>
          <a:p>
            <a:pPr algn="ctr">
              <a:spcBef>
                <a:spcPct val="50000"/>
              </a:spcBef>
            </a:pPr>
            <a:r>
              <a:rPr lang="pl-PL" altLang="pl-PL" b="1"/>
              <a:t>Stal stopowa gr. 80 mm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1379"/>
          <p:cNvGrpSpPr>
            <a:grpSpLocks/>
          </p:cNvGrpSpPr>
          <p:nvPr/>
        </p:nvGrpSpPr>
        <p:grpSpPr bwMode="auto">
          <a:xfrm>
            <a:off x="1981200" y="1066800"/>
            <a:ext cx="4953000" cy="5486400"/>
            <a:chOff x="12" y="0"/>
            <a:chExt cx="5435" cy="5483"/>
          </a:xfrm>
        </p:grpSpPr>
        <p:sp>
          <p:nvSpPr>
            <p:cNvPr id="59396" name="Rectangle 1229"/>
            <p:cNvSpPr>
              <a:spLocks noChangeArrowheads="1"/>
            </p:cNvSpPr>
            <p:nvPr/>
          </p:nvSpPr>
          <p:spPr bwMode="auto">
            <a:xfrm>
              <a:off x="12" y="12"/>
              <a:ext cx="415" cy="374"/>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397" name="Group 1290"/>
            <p:cNvGrpSpPr>
              <a:grpSpLocks/>
            </p:cNvGrpSpPr>
            <p:nvPr/>
          </p:nvGrpSpPr>
          <p:grpSpPr bwMode="auto">
            <a:xfrm>
              <a:off x="415" y="0"/>
              <a:ext cx="1422" cy="446"/>
              <a:chOff x="415" y="0"/>
              <a:chExt cx="1422" cy="446"/>
            </a:xfrm>
          </p:grpSpPr>
          <p:sp>
            <p:nvSpPr>
              <p:cNvPr id="59544" name="Rectangle 1289"/>
              <p:cNvSpPr>
                <a:spLocks noChangeArrowheads="1"/>
              </p:cNvSpPr>
              <p:nvPr/>
            </p:nvSpPr>
            <p:spPr bwMode="auto">
              <a:xfrm>
                <a:off x="415" y="0"/>
                <a:ext cx="1422" cy="446"/>
              </a:xfrm>
              <a:prstGeom prst="rect">
                <a:avLst/>
              </a:prstGeom>
              <a:solidFill>
                <a:srgbClr val="E6E6E6"/>
              </a:solidFill>
              <a:ln w="9525">
                <a:noFill/>
                <a:miter lim="800000"/>
                <a:headEnd/>
                <a:tailEnd/>
              </a:ln>
            </p:spPr>
            <p:txBody>
              <a:bodyPr/>
              <a:lstStyle/>
              <a:p>
                <a:endParaRPr lang="pl-PL" altLang="pl-PL"/>
              </a:p>
            </p:txBody>
          </p:sp>
          <p:sp>
            <p:nvSpPr>
              <p:cNvPr id="59545" name="Rectangle 1230"/>
              <p:cNvSpPr>
                <a:spLocks noChangeArrowheads="1"/>
              </p:cNvSpPr>
              <p:nvPr/>
            </p:nvSpPr>
            <p:spPr bwMode="auto">
              <a:xfrm>
                <a:off x="427" y="12"/>
                <a:ext cx="1398"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Materia</a:t>
                </a:r>
                <a:r>
                  <a:rPr lang="pl-PL" altLang="pl-PL" sz="1200" b="1">
                    <a:solidFill>
                      <a:srgbClr val="000000"/>
                    </a:solidFill>
                    <a:latin typeface="Verdana" pitchFamily="34" charset="0"/>
                  </a:rPr>
                  <a:t>ł</a:t>
                </a:r>
              </a:p>
              <a:p>
                <a:pPr algn="ctr" eaLnBrk="0" hangingPunct="0"/>
                <a:endParaRPr lang="pl-PL" altLang="pl-PL" sz="1200" b="1"/>
              </a:p>
            </p:txBody>
          </p:sp>
        </p:grpSp>
        <p:grpSp>
          <p:nvGrpSpPr>
            <p:cNvPr id="59398" name="Group 1292"/>
            <p:cNvGrpSpPr>
              <a:grpSpLocks/>
            </p:cNvGrpSpPr>
            <p:nvPr/>
          </p:nvGrpSpPr>
          <p:grpSpPr bwMode="auto">
            <a:xfrm>
              <a:off x="1837" y="0"/>
              <a:ext cx="1746" cy="446"/>
              <a:chOff x="1837" y="0"/>
              <a:chExt cx="1746" cy="446"/>
            </a:xfrm>
          </p:grpSpPr>
          <p:sp>
            <p:nvSpPr>
              <p:cNvPr id="59542" name="Rectangle 1291"/>
              <p:cNvSpPr>
                <a:spLocks noChangeArrowheads="1"/>
              </p:cNvSpPr>
              <p:nvPr/>
            </p:nvSpPr>
            <p:spPr bwMode="auto">
              <a:xfrm>
                <a:off x="1837" y="0"/>
                <a:ext cx="1746" cy="446"/>
              </a:xfrm>
              <a:prstGeom prst="rect">
                <a:avLst/>
              </a:prstGeom>
              <a:solidFill>
                <a:srgbClr val="E6E6E6"/>
              </a:solidFill>
              <a:ln w="9525">
                <a:noFill/>
                <a:miter lim="800000"/>
                <a:headEnd/>
                <a:tailEnd/>
              </a:ln>
            </p:spPr>
            <p:txBody>
              <a:bodyPr/>
              <a:lstStyle/>
              <a:p>
                <a:endParaRPr lang="pl-PL" altLang="pl-PL"/>
              </a:p>
            </p:txBody>
          </p:sp>
          <p:sp>
            <p:nvSpPr>
              <p:cNvPr id="59543" name="Rectangle 1231"/>
              <p:cNvSpPr>
                <a:spLocks noChangeArrowheads="1"/>
              </p:cNvSpPr>
              <p:nvPr/>
            </p:nvSpPr>
            <p:spPr bwMode="auto">
              <a:xfrm>
                <a:off x="1849" y="12"/>
                <a:ext cx="1722"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Grubość</a:t>
                </a:r>
              </a:p>
              <a:p>
                <a:pPr algn="ctr" eaLnBrk="0" hangingPunct="0"/>
                <a:r>
                  <a:rPr lang="pl-PL" altLang="pl-PL" sz="1200" b="1">
                    <a:solidFill>
                      <a:srgbClr val="000000"/>
                    </a:solidFill>
                    <a:latin typeface="Verdana" pitchFamily="34" charset="0"/>
                    <a:cs typeface="Times New Roman" pitchFamily="18" charset="0"/>
                  </a:rPr>
                  <a:t>materiału [mm]</a:t>
                </a:r>
              </a:p>
              <a:p>
                <a:pPr algn="ctr" eaLnBrk="0" hangingPunct="0"/>
                <a:endParaRPr lang="pl-PL" altLang="pl-PL" sz="1200" b="1"/>
              </a:p>
            </p:txBody>
          </p:sp>
        </p:grpSp>
        <p:grpSp>
          <p:nvGrpSpPr>
            <p:cNvPr id="59399" name="Group 1294"/>
            <p:cNvGrpSpPr>
              <a:grpSpLocks/>
            </p:cNvGrpSpPr>
            <p:nvPr/>
          </p:nvGrpSpPr>
          <p:grpSpPr bwMode="auto">
            <a:xfrm>
              <a:off x="3583" y="0"/>
              <a:ext cx="1864" cy="446"/>
              <a:chOff x="3583" y="0"/>
              <a:chExt cx="1864" cy="446"/>
            </a:xfrm>
          </p:grpSpPr>
          <p:sp>
            <p:nvSpPr>
              <p:cNvPr id="59540" name="Rectangle 1293"/>
              <p:cNvSpPr>
                <a:spLocks noChangeArrowheads="1"/>
              </p:cNvSpPr>
              <p:nvPr/>
            </p:nvSpPr>
            <p:spPr bwMode="auto">
              <a:xfrm>
                <a:off x="3583" y="0"/>
                <a:ext cx="1864" cy="446"/>
              </a:xfrm>
              <a:prstGeom prst="rect">
                <a:avLst/>
              </a:prstGeom>
              <a:solidFill>
                <a:srgbClr val="E6E6E6"/>
              </a:solidFill>
              <a:ln w="9525">
                <a:noFill/>
                <a:miter lim="800000"/>
                <a:headEnd/>
                <a:tailEnd/>
              </a:ln>
            </p:spPr>
            <p:txBody>
              <a:bodyPr/>
              <a:lstStyle/>
              <a:p>
                <a:endParaRPr lang="pl-PL" altLang="pl-PL"/>
              </a:p>
            </p:txBody>
          </p:sp>
          <p:sp>
            <p:nvSpPr>
              <p:cNvPr id="59541" name="Rectangle 1232"/>
              <p:cNvSpPr>
                <a:spLocks noChangeArrowheads="1"/>
              </p:cNvSpPr>
              <p:nvPr/>
            </p:nvSpPr>
            <p:spPr bwMode="auto">
              <a:xfrm>
                <a:off x="3595" y="12"/>
                <a:ext cx="1840"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Prędkość posuwu</a:t>
                </a:r>
              </a:p>
              <a:p>
                <a:pPr algn="ctr" eaLnBrk="0" hangingPunct="0"/>
                <a:r>
                  <a:rPr lang="pl-PL" altLang="pl-PL" sz="1200" b="1">
                    <a:solidFill>
                      <a:srgbClr val="000000"/>
                    </a:solidFill>
                    <a:latin typeface="Verdana" pitchFamily="34" charset="0"/>
                    <a:cs typeface="Times New Roman" pitchFamily="18" charset="0"/>
                  </a:rPr>
                  <a:t>[mm/min]</a:t>
                </a:r>
              </a:p>
              <a:p>
                <a:pPr algn="ctr" eaLnBrk="0" hangingPunct="0"/>
                <a:endParaRPr lang="pl-PL" altLang="pl-PL" sz="1200" b="1"/>
              </a:p>
            </p:txBody>
          </p:sp>
        </p:grpSp>
        <p:sp>
          <p:nvSpPr>
            <p:cNvPr id="59400" name="Rectangle 1233"/>
            <p:cNvSpPr>
              <a:spLocks noChangeArrowheads="1"/>
            </p:cNvSpPr>
            <p:nvPr/>
          </p:nvSpPr>
          <p:spPr bwMode="auto">
            <a:xfrm>
              <a:off x="12" y="434"/>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01" name="Group 1296"/>
            <p:cNvGrpSpPr>
              <a:grpSpLocks/>
            </p:cNvGrpSpPr>
            <p:nvPr/>
          </p:nvGrpSpPr>
          <p:grpSpPr bwMode="auto">
            <a:xfrm>
              <a:off x="415" y="422"/>
              <a:ext cx="1422" cy="379"/>
              <a:chOff x="415" y="422"/>
              <a:chExt cx="1422" cy="379"/>
            </a:xfrm>
          </p:grpSpPr>
          <p:sp>
            <p:nvSpPr>
              <p:cNvPr id="59538" name="Rectangle 1295"/>
              <p:cNvSpPr>
                <a:spLocks noChangeArrowheads="1"/>
              </p:cNvSpPr>
              <p:nvPr/>
            </p:nvSpPr>
            <p:spPr bwMode="auto">
              <a:xfrm>
                <a:off x="415" y="422"/>
                <a:ext cx="1422" cy="379"/>
              </a:xfrm>
              <a:prstGeom prst="rect">
                <a:avLst/>
              </a:prstGeom>
              <a:solidFill>
                <a:srgbClr val="F3F3F3"/>
              </a:solidFill>
              <a:ln w="9525">
                <a:noFill/>
                <a:miter lim="800000"/>
                <a:headEnd/>
                <a:tailEnd/>
              </a:ln>
            </p:spPr>
            <p:txBody>
              <a:bodyPr/>
              <a:lstStyle/>
              <a:p>
                <a:endParaRPr lang="pl-PL" altLang="pl-PL"/>
              </a:p>
            </p:txBody>
          </p:sp>
          <p:sp>
            <p:nvSpPr>
              <p:cNvPr id="59539" name="Rectangle 1234"/>
              <p:cNvSpPr>
                <a:spLocks noChangeArrowheads="1"/>
              </p:cNvSpPr>
              <p:nvPr/>
            </p:nvSpPr>
            <p:spPr bwMode="auto">
              <a:xfrm>
                <a:off x="427" y="434"/>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Guma</a:t>
                </a:r>
              </a:p>
              <a:p>
                <a:pPr algn="ctr" eaLnBrk="0" hangingPunct="0"/>
                <a:endParaRPr lang="pl-PL" altLang="pl-PL" sz="1200" b="1"/>
              </a:p>
            </p:txBody>
          </p:sp>
        </p:grpSp>
        <p:grpSp>
          <p:nvGrpSpPr>
            <p:cNvPr id="59402" name="Group 1298"/>
            <p:cNvGrpSpPr>
              <a:grpSpLocks/>
            </p:cNvGrpSpPr>
            <p:nvPr/>
          </p:nvGrpSpPr>
          <p:grpSpPr bwMode="auto">
            <a:xfrm>
              <a:off x="1837" y="422"/>
              <a:ext cx="1746" cy="379"/>
              <a:chOff x="1837" y="422"/>
              <a:chExt cx="1746" cy="379"/>
            </a:xfrm>
          </p:grpSpPr>
          <p:sp>
            <p:nvSpPr>
              <p:cNvPr id="59536" name="Rectangle 1297"/>
              <p:cNvSpPr>
                <a:spLocks noChangeArrowheads="1"/>
              </p:cNvSpPr>
              <p:nvPr/>
            </p:nvSpPr>
            <p:spPr bwMode="auto">
              <a:xfrm>
                <a:off x="1837" y="422"/>
                <a:ext cx="1746" cy="379"/>
              </a:xfrm>
              <a:prstGeom prst="rect">
                <a:avLst/>
              </a:prstGeom>
              <a:solidFill>
                <a:srgbClr val="F3F3F3"/>
              </a:solidFill>
              <a:ln w="9525">
                <a:noFill/>
                <a:miter lim="800000"/>
                <a:headEnd/>
                <a:tailEnd/>
              </a:ln>
            </p:spPr>
            <p:txBody>
              <a:bodyPr/>
              <a:lstStyle/>
              <a:p>
                <a:endParaRPr lang="pl-PL" altLang="pl-PL"/>
              </a:p>
            </p:txBody>
          </p:sp>
          <p:sp>
            <p:nvSpPr>
              <p:cNvPr id="59537" name="Rectangle 1235"/>
              <p:cNvSpPr>
                <a:spLocks noChangeArrowheads="1"/>
              </p:cNvSpPr>
              <p:nvPr/>
            </p:nvSpPr>
            <p:spPr bwMode="auto">
              <a:xfrm>
                <a:off x="1849" y="434"/>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a:t>
                </a:r>
              </a:p>
              <a:p>
                <a:pPr algn="ctr" eaLnBrk="0" hangingPunct="0"/>
                <a:endParaRPr lang="pl-PL" altLang="pl-PL" sz="1200" b="1"/>
              </a:p>
            </p:txBody>
          </p:sp>
        </p:grpSp>
        <p:grpSp>
          <p:nvGrpSpPr>
            <p:cNvPr id="59403" name="Group 1300"/>
            <p:cNvGrpSpPr>
              <a:grpSpLocks/>
            </p:cNvGrpSpPr>
            <p:nvPr/>
          </p:nvGrpSpPr>
          <p:grpSpPr bwMode="auto">
            <a:xfrm>
              <a:off x="3583" y="422"/>
              <a:ext cx="1864" cy="379"/>
              <a:chOff x="3583" y="422"/>
              <a:chExt cx="1864" cy="379"/>
            </a:xfrm>
          </p:grpSpPr>
          <p:sp>
            <p:nvSpPr>
              <p:cNvPr id="59534" name="Rectangle 1299"/>
              <p:cNvSpPr>
                <a:spLocks noChangeArrowheads="1"/>
              </p:cNvSpPr>
              <p:nvPr/>
            </p:nvSpPr>
            <p:spPr bwMode="auto">
              <a:xfrm>
                <a:off x="3583" y="422"/>
                <a:ext cx="1864" cy="379"/>
              </a:xfrm>
              <a:prstGeom prst="rect">
                <a:avLst/>
              </a:prstGeom>
              <a:solidFill>
                <a:srgbClr val="F3F3F3"/>
              </a:solidFill>
              <a:ln w="9525">
                <a:noFill/>
                <a:miter lim="800000"/>
                <a:headEnd/>
                <a:tailEnd/>
              </a:ln>
            </p:spPr>
            <p:txBody>
              <a:bodyPr/>
              <a:lstStyle/>
              <a:p>
                <a:endParaRPr lang="pl-PL" altLang="pl-PL"/>
              </a:p>
            </p:txBody>
          </p:sp>
          <p:sp>
            <p:nvSpPr>
              <p:cNvPr id="59535" name="Rectangle 1236"/>
              <p:cNvSpPr>
                <a:spLocks noChangeArrowheads="1"/>
              </p:cNvSpPr>
              <p:nvPr/>
            </p:nvSpPr>
            <p:spPr bwMode="auto">
              <a:xfrm>
                <a:off x="3595" y="434"/>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25.000</a:t>
                </a:r>
              </a:p>
              <a:p>
                <a:pPr algn="ctr" eaLnBrk="0" hangingPunct="0"/>
                <a:endParaRPr lang="pl-PL" altLang="pl-PL" sz="1200" b="1"/>
              </a:p>
            </p:txBody>
          </p:sp>
        </p:grpSp>
        <p:sp>
          <p:nvSpPr>
            <p:cNvPr id="59404" name="Rectangle 1237"/>
            <p:cNvSpPr>
              <a:spLocks noChangeArrowheads="1"/>
            </p:cNvSpPr>
            <p:nvPr/>
          </p:nvSpPr>
          <p:spPr bwMode="auto">
            <a:xfrm>
              <a:off x="12" y="789"/>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05" name="Group 1302"/>
            <p:cNvGrpSpPr>
              <a:grpSpLocks/>
            </p:cNvGrpSpPr>
            <p:nvPr/>
          </p:nvGrpSpPr>
          <p:grpSpPr bwMode="auto">
            <a:xfrm>
              <a:off x="415" y="777"/>
              <a:ext cx="1422" cy="379"/>
              <a:chOff x="415" y="777"/>
              <a:chExt cx="1422" cy="379"/>
            </a:xfrm>
          </p:grpSpPr>
          <p:sp>
            <p:nvSpPr>
              <p:cNvPr id="59532" name="Rectangle 1301"/>
              <p:cNvSpPr>
                <a:spLocks noChangeArrowheads="1"/>
              </p:cNvSpPr>
              <p:nvPr/>
            </p:nvSpPr>
            <p:spPr bwMode="auto">
              <a:xfrm>
                <a:off x="415" y="777"/>
                <a:ext cx="1422" cy="379"/>
              </a:xfrm>
              <a:prstGeom prst="rect">
                <a:avLst/>
              </a:prstGeom>
              <a:solidFill>
                <a:srgbClr val="F3F3F3"/>
              </a:solidFill>
              <a:ln w="9525">
                <a:noFill/>
                <a:miter lim="800000"/>
                <a:headEnd/>
                <a:tailEnd/>
              </a:ln>
            </p:spPr>
            <p:txBody>
              <a:bodyPr/>
              <a:lstStyle/>
              <a:p>
                <a:endParaRPr lang="pl-PL" altLang="pl-PL"/>
              </a:p>
            </p:txBody>
          </p:sp>
          <p:sp>
            <p:nvSpPr>
              <p:cNvPr id="59533" name="Rectangle 1238"/>
              <p:cNvSpPr>
                <a:spLocks noChangeArrowheads="1"/>
              </p:cNvSpPr>
              <p:nvPr/>
            </p:nvSpPr>
            <p:spPr bwMode="auto">
              <a:xfrm>
                <a:off x="427" y="789"/>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06" name="Group 1304"/>
            <p:cNvGrpSpPr>
              <a:grpSpLocks/>
            </p:cNvGrpSpPr>
            <p:nvPr/>
          </p:nvGrpSpPr>
          <p:grpSpPr bwMode="auto">
            <a:xfrm>
              <a:off x="1837" y="777"/>
              <a:ext cx="1746" cy="379"/>
              <a:chOff x="1837" y="777"/>
              <a:chExt cx="1746" cy="379"/>
            </a:xfrm>
          </p:grpSpPr>
          <p:sp>
            <p:nvSpPr>
              <p:cNvPr id="59530" name="Rectangle 1303"/>
              <p:cNvSpPr>
                <a:spLocks noChangeArrowheads="1"/>
              </p:cNvSpPr>
              <p:nvPr/>
            </p:nvSpPr>
            <p:spPr bwMode="auto">
              <a:xfrm>
                <a:off x="1837" y="777"/>
                <a:ext cx="1746" cy="379"/>
              </a:xfrm>
              <a:prstGeom prst="rect">
                <a:avLst/>
              </a:prstGeom>
              <a:solidFill>
                <a:srgbClr val="F3F3F3"/>
              </a:solidFill>
              <a:ln w="9525">
                <a:noFill/>
                <a:miter lim="800000"/>
                <a:headEnd/>
                <a:tailEnd/>
              </a:ln>
            </p:spPr>
            <p:txBody>
              <a:bodyPr/>
              <a:lstStyle/>
              <a:p>
                <a:endParaRPr lang="pl-PL" altLang="pl-PL"/>
              </a:p>
            </p:txBody>
          </p:sp>
          <p:sp>
            <p:nvSpPr>
              <p:cNvPr id="59531" name="Rectangle 1239"/>
              <p:cNvSpPr>
                <a:spLocks noChangeArrowheads="1"/>
              </p:cNvSpPr>
              <p:nvPr/>
            </p:nvSpPr>
            <p:spPr bwMode="auto">
              <a:xfrm>
                <a:off x="1849" y="789"/>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59407" name="Group 1306"/>
            <p:cNvGrpSpPr>
              <a:grpSpLocks/>
            </p:cNvGrpSpPr>
            <p:nvPr/>
          </p:nvGrpSpPr>
          <p:grpSpPr bwMode="auto">
            <a:xfrm>
              <a:off x="3583" y="777"/>
              <a:ext cx="1864" cy="379"/>
              <a:chOff x="3583" y="777"/>
              <a:chExt cx="1864" cy="379"/>
            </a:xfrm>
          </p:grpSpPr>
          <p:sp>
            <p:nvSpPr>
              <p:cNvPr id="59528" name="Rectangle 1305"/>
              <p:cNvSpPr>
                <a:spLocks noChangeArrowheads="1"/>
              </p:cNvSpPr>
              <p:nvPr/>
            </p:nvSpPr>
            <p:spPr bwMode="auto">
              <a:xfrm>
                <a:off x="3583" y="777"/>
                <a:ext cx="1864" cy="379"/>
              </a:xfrm>
              <a:prstGeom prst="rect">
                <a:avLst/>
              </a:prstGeom>
              <a:solidFill>
                <a:srgbClr val="F3F3F3"/>
              </a:solidFill>
              <a:ln w="9525">
                <a:noFill/>
                <a:miter lim="800000"/>
                <a:headEnd/>
                <a:tailEnd/>
              </a:ln>
            </p:spPr>
            <p:txBody>
              <a:bodyPr/>
              <a:lstStyle/>
              <a:p>
                <a:endParaRPr lang="pl-PL" altLang="pl-PL"/>
              </a:p>
            </p:txBody>
          </p:sp>
          <p:sp>
            <p:nvSpPr>
              <p:cNvPr id="59529" name="Rectangle 1240"/>
              <p:cNvSpPr>
                <a:spLocks noChangeArrowheads="1"/>
              </p:cNvSpPr>
              <p:nvPr/>
            </p:nvSpPr>
            <p:spPr bwMode="auto">
              <a:xfrm>
                <a:off x="3595" y="789"/>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10.000</a:t>
                </a:r>
              </a:p>
              <a:p>
                <a:pPr algn="ctr" eaLnBrk="0" hangingPunct="0"/>
                <a:endParaRPr lang="pl-PL" altLang="pl-PL" sz="1200" b="1"/>
              </a:p>
            </p:txBody>
          </p:sp>
        </p:grpSp>
        <p:sp>
          <p:nvSpPr>
            <p:cNvPr id="59408" name="Rectangle 1241"/>
            <p:cNvSpPr>
              <a:spLocks noChangeArrowheads="1"/>
            </p:cNvSpPr>
            <p:nvPr/>
          </p:nvSpPr>
          <p:spPr bwMode="auto">
            <a:xfrm>
              <a:off x="12" y="1144"/>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09" name="Group 1308"/>
            <p:cNvGrpSpPr>
              <a:grpSpLocks/>
            </p:cNvGrpSpPr>
            <p:nvPr/>
          </p:nvGrpSpPr>
          <p:grpSpPr bwMode="auto">
            <a:xfrm>
              <a:off x="415" y="1132"/>
              <a:ext cx="1422" cy="379"/>
              <a:chOff x="415" y="1132"/>
              <a:chExt cx="1422" cy="379"/>
            </a:xfrm>
          </p:grpSpPr>
          <p:sp>
            <p:nvSpPr>
              <p:cNvPr id="59526" name="Rectangle 1307"/>
              <p:cNvSpPr>
                <a:spLocks noChangeArrowheads="1"/>
              </p:cNvSpPr>
              <p:nvPr/>
            </p:nvSpPr>
            <p:spPr bwMode="auto">
              <a:xfrm>
                <a:off x="415" y="1132"/>
                <a:ext cx="1422" cy="379"/>
              </a:xfrm>
              <a:prstGeom prst="rect">
                <a:avLst/>
              </a:prstGeom>
              <a:solidFill>
                <a:srgbClr val="F3F3F3"/>
              </a:solidFill>
              <a:ln w="9525">
                <a:noFill/>
                <a:miter lim="800000"/>
                <a:headEnd/>
                <a:tailEnd/>
              </a:ln>
            </p:spPr>
            <p:txBody>
              <a:bodyPr/>
              <a:lstStyle/>
              <a:p>
                <a:endParaRPr lang="pl-PL" altLang="pl-PL"/>
              </a:p>
            </p:txBody>
          </p:sp>
          <p:sp>
            <p:nvSpPr>
              <p:cNvPr id="59527" name="Rectangle 1242"/>
              <p:cNvSpPr>
                <a:spLocks noChangeArrowheads="1"/>
              </p:cNvSpPr>
              <p:nvPr/>
            </p:nvSpPr>
            <p:spPr bwMode="auto">
              <a:xfrm>
                <a:off x="427" y="1144"/>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10" name="Group 1310"/>
            <p:cNvGrpSpPr>
              <a:grpSpLocks/>
            </p:cNvGrpSpPr>
            <p:nvPr/>
          </p:nvGrpSpPr>
          <p:grpSpPr bwMode="auto">
            <a:xfrm>
              <a:off x="1837" y="1132"/>
              <a:ext cx="1746" cy="379"/>
              <a:chOff x="1837" y="1132"/>
              <a:chExt cx="1746" cy="379"/>
            </a:xfrm>
          </p:grpSpPr>
          <p:sp>
            <p:nvSpPr>
              <p:cNvPr id="59524" name="Rectangle 1309"/>
              <p:cNvSpPr>
                <a:spLocks noChangeArrowheads="1"/>
              </p:cNvSpPr>
              <p:nvPr/>
            </p:nvSpPr>
            <p:spPr bwMode="auto">
              <a:xfrm>
                <a:off x="1837" y="1132"/>
                <a:ext cx="1746" cy="379"/>
              </a:xfrm>
              <a:prstGeom prst="rect">
                <a:avLst/>
              </a:prstGeom>
              <a:solidFill>
                <a:srgbClr val="F3F3F3"/>
              </a:solidFill>
              <a:ln w="9525">
                <a:noFill/>
                <a:miter lim="800000"/>
                <a:headEnd/>
                <a:tailEnd/>
              </a:ln>
            </p:spPr>
            <p:txBody>
              <a:bodyPr/>
              <a:lstStyle/>
              <a:p>
                <a:endParaRPr lang="pl-PL" altLang="pl-PL"/>
              </a:p>
            </p:txBody>
          </p:sp>
          <p:sp>
            <p:nvSpPr>
              <p:cNvPr id="59525" name="Rectangle 1243"/>
              <p:cNvSpPr>
                <a:spLocks noChangeArrowheads="1"/>
              </p:cNvSpPr>
              <p:nvPr/>
            </p:nvSpPr>
            <p:spPr bwMode="auto">
              <a:xfrm>
                <a:off x="1849" y="1144"/>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a:t>
                </a:r>
              </a:p>
              <a:p>
                <a:pPr algn="ctr" eaLnBrk="0" hangingPunct="0"/>
                <a:endParaRPr lang="pl-PL" altLang="pl-PL" sz="1200" b="1"/>
              </a:p>
            </p:txBody>
          </p:sp>
        </p:grpSp>
        <p:grpSp>
          <p:nvGrpSpPr>
            <p:cNvPr id="59411" name="Group 1312"/>
            <p:cNvGrpSpPr>
              <a:grpSpLocks/>
            </p:cNvGrpSpPr>
            <p:nvPr/>
          </p:nvGrpSpPr>
          <p:grpSpPr bwMode="auto">
            <a:xfrm>
              <a:off x="3583" y="1132"/>
              <a:ext cx="1864" cy="379"/>
              <a:chOff x="3583" y="1132"/>
              <a:chExt cx="1864" cy="379"/>
            </a:xfrm>
          </p:grpSpPr>
          <p:sp>
            <p:nvSpPr>
              <p:cNvPr id="59522" name="Rectangle 1311"/>
              <p:cNvSpPr>
                <a:spLocks noChangeArrowheads="1"/>
              </p:cNvSpPr>
              <p:nvPr/>
            </p:nvSpPr>
            <p:spPr bwMode="auto">
              <a:xfrm>
                <a:off x="3583" y="1132"/>
                <a:ext cx="1864" cy="379"/>
              </a:xfrm>
              <a:prstGeom prst="rect">
                <a:avLst/>
              </a:prstGeom>
              <a:solidFill>
                <a:srgbClr val="F3F3F3"/>
              </a:solidFill>
              <a:ln w="9525">
                <a:noFill/>
                <a:miter lim="800000"/>
                <a:headEnd/>
                <a:tailEnd/>
              </a:ln>
            </p:spPr>
            <p:txBody>
              <a:bodyPr/>
              <a:lstStyle/>
              <a:p>
                <a:endParaRPr lang="pl-PL" altLang="pl-PL"/>
              </a:p>
            </p:txBody>
          </p:sp>
          <p:sp>
            <p:nvSpPr>
              <p:cNvPr id="59523" name="Rectangle 1244"/>
              <p:cNvSpPr>
                <a:spLocks noChangeArrowheads="1"/>
              </p:cNvSpPr>
              <p:nvPr/>
            </p:nvSpPr>
            <p:spPr bwMode="auto">
              <a:xfrm>
                <a:off x="3595" y="1144"/>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2.000</a:t>
                </a:r>
              </a:p>
              <a:p>
                <a:pPr algn="ctr" eaLnBrk="0" hangingPunct="0"/>
                <a:endParaRPr lang="pl-PL" altLang="pl-PL" sz="1200" b="1"/>
              </a:p>
            </p:txBody>
          </p:sp>
        </p:grpSp>
        <p:sp>
          <p:nvSpPr>
            <p:cNvPr id="59412" name="Rectangle 1245"/>
            <p:cNvSpPr>
              <a:spLocks noChangeArrowheads="1"/>
            </p:cNvSpPr>
            <p:nvPr/>
          </p:nvSpPr>
          <p:spPr bwMode="auto">
            <a:xfrm>
              <a:off x="12" y="1499"/>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13" name="Group 1314"/>
            <p:cNvGrpSpPr>
              <a:grpSpLocks/>
            </p:cNvGrpSpPr>
            <p:nvPr/>
          </p:nvGrpSpPr>
          <p:grpSpPr bwMode="auto">
            <a:xfrm>
              <a:off x="415" y="1487"/>
              <a:ext cx="1422" cy="379"/>
              <a:chOff x="415" y="1487"/>
              <a:chExt cx="1422" cy="379"/>
            </a:xfrm>
          </p:grpSpPr>
          <p:sp>
            <p:nvSpPr>
              <p:cNvPr id="59520" name="Rectangle 1313"/>
              <p:cNvSpPr>
                <a:spLocks noChangeArrowheads="1"/>
              </p:cNvSpPr>
              <p:nvPr/>
            </p:nvSpPr>
            <p:spPr bwMode="auto">
              <a:xfrm>
                <a:off x="415" y="1487"/>
                <a:ext cx="1422" cy="379"/>
              </a:xfrm>
              <a:prstGeom prst="rect">
                <a:avLst/>
              </a:prstGeom>
              <a:solidFill>
                <a:srgbClr val="F3F3F3"/>
              </a:solidFill>
              <a:ln w="9525">
                <a:noFill/>
                <a:miter lim="800000"/>
                <a:headEnd/>
                <a:tailEnd/>
              </a:ln>
            </p:spPr>
            <p:txBody>
              <a:bodyPr/>
              <a:lstStyle/>
              <a:p>
                <a:endParaRPr lang="pl-PL" altLang="pl-PL"/>
              </a:p>
            </p:txBody>
          </p:sp>
          <p:sp>
            <p:nvSpPr>
              <p:cNvPr id="59521" name="Rectangle 1246"/>
              <p:cNvSpPr>
                <a:spLocks noChangeArrowheads="1"/>
              </p:cNvSpPr>
              <p:nvPr/>
            </p:nvSpPr>
            <p:spPr bwMode="auto">
              <a:xfrm>
                <a:off x="427" y="1499"/>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Plastik (PU)</a:t>
                </a:r>
              </a:p>
              <a:p>
                <a:pPr algn="ctr" eaLnBrk="0" hangingPunct="0"/>
                <a:endParaRPr lang="pl-PL" altLang="pl-PL" sz="1200" b="1"/>
              </a:p>
            </p:txBody>
          </p:sp>
        </p:grpSp>
        <p:grpSp>
          <p:nvGrpSpPr>
            <p:cNvPr id="59414" name="Group 1316"/>
            <p:cNvGrpSpPr>
              <a:grpSpLocks/>
            </p:cNvGrpSpPr>
            <p:nvPr/>
          </p:nvGrpSpPr>
          <p:grpSpPr bwMode="auto">
            <a:xfrm>
              <a:off x="1837" y="1487"/>
              <a:ext cx="1746" cy="379"/>
              <a:chOff x="1837" y="1487"/>
              <a:chExt cx="1746" cy="379"/>
            </a:xfrm>
          </p:grpSpPr>
          <p:sp>
            <p:nvSpPr>
              <p:cNvPr id="59518" name="Rectangle 1315"/>
              <p:cNvSpPr>
                <a:spLocks noChangeArrowheads="1"/>
              </p:cNvSpPr>
              <p:nvPr/>
            </p:nvSpPr>
            <p:spPr bwMode="auto">
              <a:xfrm>
                <a:off x="1837" y="1487"/>
                <a:ext cx="1746" cy="379"/>
              </a:xfrm>
              <a:prstGeom prst="rect">
                <a:avLst/>
              </a:prstGeom>
              <a:solidFill>
                <a:srgbClr val="F3F3F3"/>
              </a:solidFill>
              <a:ln w="9525">
                <a:noFill/>
                <a:miter lim="800000"/>
                <a:headEnd/>
                <a:tailEnd/>
              </a:ln>
            </p:spPr>
            <p:txBody>
              <a:bodyPr/>
              <a:lstStyle/>
              <a:p>
                <a:endParaRPr lang="pl-PL" altLang="pl-PL"/>
              </a:p>
            </p:txBody>
          </p:sp>
          <p:sp>
            <p:nvSpPr>
              <p:cNvPr id="59519" name="Rectangle 1247"/>
              <p:cNvSpPr>
                <a:spLocks noChangeArrowheads="1"/>
              </p:cNvSpPr>
              <p:nvPr/>
            </p:nvSpPr>
            <p:spPr bwMode="auto">
              <a:xfrm>
                <a:off x="1849" y="1499"/>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a:t>
                </a:r>
              </a:p>
              <a:p>
                <a:pPr algn="ctr" eaLnBrk="0" hangingPunct="0"/>
                <a:endParaRPr lang="pl-PL" altLang="pl-PL" sz="1200" b="1"/>
              </a:p>
            </p:txBody>
          </p:sp>
        </p:grpSp>
        <p:grpSp>
          <p:nvGrpSpPr>
            <p:cNvPr id="59415" name="Group 1318"/>
            <p:cNvGrpSpPr>
              <a:grpSpLocks/>
            </p:cNvGrpSpPr>
            <p:nvPr/>
          </p:nvGrpSpPr>
          <p:grpSpPr bwMode="auto">
            <a:xfrm>
              <a:off x="3583" y="1487"/>
              <a:ext cx="1864" cy="379"/>
              <a:chOff x="3583" y="1487"/>
              <a:chExt cx="1864" cy="379"/>
            </a:xfrm>
          </p:grpSpPr>
          <p:sp>
            <p:nvSpPr>
              <p:cNvPr id="59516" name="Rectangle 1317"/>
              <p:cNvSpPr>
                <a:spLocks noChangeArrowheads="1"/>
              </p:cNvSpPr>
              <p:nvPr/>
            </p:nvSpPr>
            <p:spPr bwMode="auto">
              <a:xfrm>
                <a:off x="3583" y="1487"/>
                <a:ext cx="1864" cy="379"/>
              </a:xfrm>
              <a:prstGeom prst="rect">
                <a:avLst/>
              </a:prstGeom>
              <a:solidFill>
                <a:srgbClr val="F3F3F3"/>
              </a:solidFill>
              <a:ln w="9525">
                <a:noFill/>
                <a:miter lim="800000"/>
                <a:headEnd/>
                <a:tailEnd/>
              </a:ln>
            </p:spPr>
            <p:txBody>
              <a:bodyPr/>
              <a:lstStyle/>
              <a:p>
                <a:endParaRPr lang="pl-PL" altLang="pl-PL"/>
              </a:p>
            </p:txBody>
          </p:sp>
          <p:sp>
            <p:nvSpPr>
              <p:cNvPr id="59517" name="Rectangle 1248"/>
              <p:cNvSpPr>
                <a:spLocks noChangeArrowheads="1"/>
              </p:cNvSpPr>
              <p:nvPr/>
            </p:nvSpPr>
            <p:spPr bwMode="auto">
              <a:xfrm>
                <a:off x="3595" y="1499"/>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20.000</a:t>
                </a:r>
              </a:p>
              <a:p>
                <a:pPr algn="ctr" eaLnBrk="0" hangingPunct="0"/>
                <a:endParaRPr lang="pl-PL" altLang="pl-PL" sz="1200" b="1"/>
              </a:p>
            </p:txBody>
          </p:sp>
        </p:grpSp>
        <p:sp>
          <p:nvSpPr>
            <p:cNvPr id="59416" name="Rectangle 1249"/>
            <p:cNvSpPr>
              <a:spLocks noChangeArrowheads="1"/>
            </p:cNvSpPr>
            <p:nvPr/>
          </p:nvSpPr>
          <p:spPr bwMode="auto">
            <a:xfrm>
              <a:off x="12" y="1854"/>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17" name="Group 1320"/>
            <p:cNvGrpSpPr>
              <a:grpSpLocks/>
            </p:cNvGrpSpPr>
            <p:nvPr/>
          </p:nvGrpSpPr>
          <p:grpSpPr bwMode="auto">
            <a:xfrm>
              <a:off x="415" y="1842"/>
              <a:ext cx="1422" cy="379"/>
              <a:chOff x="415" y="1842"/>
              <a:chExt cx="1422" cy="379"/>
            </a:xfrm>
          </p:grpSpPr>
          <p:sp>
            <p:nvSpPr>
              <p:cNvPr id="59514" name="Rectangle 1319"/>
              <p:cNvSpPr>
                <a:spLocks noChangeArrowheads="1"/>
              </p:cNvSpPr>
              <p:nvPr/>
            </p:nvSpPr>
            <p:spPr bwMode="auto">
              <a:xfrm>
                <a:off x="415" y="1842"/>
                <a:ext cx="1422" cy="379"/>
              </a:xfrm>
              <a:prstGeom prst="rect">
                <a:avLst/>
              </a:prstGeom>
              <a:solidFill>
                <a:srgbClr val="F3F3F3"/>
              </a:solidFill>
              <a:ln w="9525">
                <a:noFill/>
                <a:miter lim="800000"/>
                <a:headEnd/>
                <a:tailEnd/>
              </a:ln>
            </p:spPr>
            <p:txBody>
              <a:bodyPr/>
              <a:lstStyle/>
              <a:p>
                <a:endParaRPr lang="pl-PL" altLang="pl-PL"/>
              </a:p>
            </p:txBody>
          </p:sp>
          <p:sp>
            <p:nvSpPr>
              <p:cNvPr id="59515" name="Rectangle 1250"/>
              <p:cNvSpPr>
                <a:spLocks noChangeArrowheads="1"/>
              </p:cNvSpPr>
              <p:nvPr/>
            </p:nvSpPr>
            <p:spPr bwMode="auto">
              <a:xfrm>
                <a:off x="427" y="1854"/>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18" name="Group 1322"/>
            <p:cNvGrpSpPr>
              <a:grpSpLocks/>
            </p:cNvGrpSpPr>
            <p:nvPr/>
          </p:nvGrpSpPr>
          <p:grpSpPr bwMode="auto">
            <a:xfrm>
              <a:off x="1837" y="1842"/>
              <a:ext cx="1746" cy="379"/>
              <a:chOff x="1837" y="1842"/>
              <a:chExt cx="1746" cy="379"/>
            </a:xfrm>
          </p:grpSpPr>
          <p:sp>
            <p:nvSpPr>
              <p:cNvPr id="59512" name="Rectangle 1321"/>
              <p:cNvSpPr>
                <a:spLocks noChangeArrowheads="1"/>
              </p:cNvSpPr>
              <p:nvPr/>
            </p:nvSpPr>
            <p:spPr bwMode="auto">
              <a:xfrm>
                <a:off x="1837" y="1842"/>
                <a:ext cx="1746" cy="379"/>
              </a:xfrm>
              <a:prstGeom prst="rect">
                <a:avLst/>
              </a:prstGeom>
              <a:solidFill>
                <a:srgbClr val="F3F3F3"/>
              </a:solidFill>
              <a:ln w="9525">
                <a:noFill/>
                <a:miter lim="800000"/>
                <a:headEnd/>
                <a:tailEnd/>
              </a:ln>
            </p:spPr>
            <p:txBody>
              <a:bodyPr/>
              <a:lstStyle/>
              <a:p>
                <a:endParaRPr lang="pl-PL" altLang="pl-PL"/>
              </a:p>
            </p:txBody>
          </p:sp>
          <p:sp>
            <p:nvSpPr>
              <p:cNvPr id="59513" name="Rectangle 1251"/>
              <p:cNvSpPr>
                <a:spLocks noChangeArrowheads="1"/>
              </p:cNvSpPr>
              <p:nvPr/>
            </p:nvSpPr>
            <p:spPr bwMode="auto">
              <a:xfrm>
                <a:off x="1849" y="1854"/>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a:t>
                </a:r>
              </a:p>
              <a:p>
                <a:pPr algn="ctr" eaLnBrk="0" hangingPunct="0"/>
                <a:endParaRPr lang="pl-PL" altLang="pl-PL" sz="1200" b="1"/>
              </a:p>
            </p:txBody>
          </p:sp>
        </p:grpSp>
        <p:grpSp>
          <p:nvGrpSpPr>
            <p:cNvPr id="59419" name="Group 1324"/>
            <p:cNvGrpSpPr>
              <a:grpSpLocks/>
            </p:cNvGrpSpPr>
            <p:nvPr/>
          </p:nvGrpSpPr>
          <p:grpSpPr bwMode="auto">
            <a:xfrm>
              <a:off x="3583" y="1842"/>
              <a:ext cx="1864" cy="379"/>
              <a:chOff x="3583" y="1842"/>
              <a:chExt cx="1864" cy="379"/>
            </a:xfrm>
          </p:grpSpPr>
          <p:sp>
            <p:nvSpPr>
              <p:cNvPr id="59510" name="Rectangle 1323"/>
              <p:cNvSpPr>
                <a:spLocks noChangeArrowheads="1"/>
              </p:cNvSpPr>
              <p:nvPr/>
            </p:nvSpPr>
            <p:spPr bwMode="auto">
              <a:xfrm>
                <a:off x="3583" y="1842"/>
                <a:ext cx="1864" cy="379"/>
              </a:xfrm>
              <a:prstGeom prst="rect">
                <a:avLst/>
              </a:prstGeom>
              <a:solidFill>
                <a:srgbClr val="F3F3F3"/>
              </a:solidFill>
              <a:ln w="9525">
                <a:noFill/>
                <a:miter lim="800000"/>
                <a:headEnd/>
                <a:tailEnd/>
              </a:ln>
            </p:spPr>
            <p:txBody>
              <a:bodyPr/>
              <a:lstStyle/>
              <a:p>
                <a:endParaRPr lang="pl-PL" altLang="pl-PL"/>
              </a:p>
            </p:txBody>
          </p:sp>
          <p:sp>
            <p:nvSpPr>
              <p:cNvPr id="59511" name="Rectangle 1252"/>
              <p:cNvSpPr>
                <a:spLocks noChangeArrowheads="1"/>
              </p:cNvSpPr>
              <p:nvPr/>
            </p:nvSpPr>
            <p:spPr bwMode="auto">
              <a:xfrm>
                <a:off x="3595" y="1854"/>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8.000</a:t>
                </a:r>
              </a:p>
              <a:p>
                <a:pPr algn="ctr" eaLnBrk="0" hangingPunct="0"/>
                <a:endParaRPr lang="pl-PL" altLang="pl-PL" sz="1200" b="1"/>
              </a:p>
            </p:txBody>
          </p:sp>
        </p:grpSp>
        <p:sp>
          <p:nvSpPr>
            <p:cNvPr id="59420" name="Rectangle 1253"/>
            <p:cNvSpPr>
              <a:spLocks noChangeArrowheads="1"/>
            </p:cNvSpPr>
            <p:nvPr/>
          </p:nvSpPr>
          <p:spPr bwMode="auto">
            <a:xfrm>
              <a:off x="12" y="2209"/>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21" name="Group 1326"/>
            <p:cNvGrpSpPr>
              <a:grpSpLocks/>
            </p:cNvGrpSpPr>
            <p:nvPr/>
          </p:nvGrpSpPr>
          <p:grpSpPr bwMode="auto">
            <a:xfrm>
              <a:off x="415" y="2197"/>
              <a:ext cx="1422" cy="379"/>
              <a:chOff x="415" y="2197"/>
              <a:chExt cx="1422" cy="379"/>
            </a:xfrm>
          </p:grpSpPr>
          <p:sp>
            <p:nvSpPr>
              <p:cNvPr id="59508" name="Rectangle 1325"/>
              <p:cNvSpPr>
                <a:spLocks noChangeArrowheads="1"/>
              </p:cNvSpPr>
              <p:nvPr/>
            </p:nvSpPr>
            <p:spPr bwMode="auto">
              <a:xfrm>
                <a:off x="415" y="2197"/>
                <a:ext cx="1422" cy="379"/>
              </a:xfrm>
              <a:prstGeom prst="rect">
                <a:avLst/>
              </a:prstGeom>
              <a:solidFill>
                <a:srgbClr val="F3F3F3"/>
              </a:solidFill>
              <a:ln w="9525">
                <a:noFill/>
                <a:miter lim="800000"/>
                <a:headEnd/>
                <a:tailEnd/>
              </a:ln>
            </p:spPr>
            <p:txBody>
              <a:bodyPr/>
              <a:lstStyle/>
              <a:p>
                <a:endParaRPr lang="pl-PL" altLang="pl-PL"/>
              </a:p>
            </p:txBody>
          </p:sp>
          <p:sp>
            <p:nvSpPr>
              <p:cNvPr id="59509" name="Rectangle 1254"/>
              <p:cNvSpPr>
                <a:spLocks noChangeArrowheads="1"/>
              </p:cNvSpPr>
              <p:nvPr/>
            </p:nvSpPr>
            <p:spPr bwMode="auto">
              <a:xfrm>
                <a:off x="427" y="2209"/>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22" name="Group 1328"/>
            <p:cNvGrpSpPr>
              <a:grpSpLocks/>
            </p:cNvGrpSpPr>
            <p:nvPr/>
          </p:nvGrpSpPr>
          <p:grpSpPr bwMode="auto">
            <a:xfrm>
              <a:off x="1837" y="2197"/>
              <a:ext cx="1746" cy="379"/>
              <a:chOff x="1837" y="2197"/>
              <a:chExt cx="1746" cy="379"/>
            </a:xfrm>
          </p:grpSpPr>
          <p:sp>
            <p:nvSpPr>
              <p:cNvPr id="59506" name="Rectangle 1327"/>
              <p:cNvSpPr>
                <a:spLocks noChangeArrowheads="1"/>
              </p:cNvSpPr>
              <p:nvPr/>
            </p:nvSpPr>
            <p:spPr bwMode="auto">
              <a:xfrm>
                <a:off x="1837" y="2197"/>
                <a:ext cx="1746" cy="379"/>
              </a:xfrm>
              <a:prstGeom prst="rect">
                <a:avLst/>
              </a:prstGeom>
              <a:solidFill>
                <a:srgbClr val="F3F3F3"/>
              </a:solidFill>
              <a:ln w="9525">
                <a:noFill/>
                <a:miter lim="800000"/>
                <a:headEnd/>
                <a:tailEnd/>
              </a:ln>
            </p:spPr>
            <p:txBody>
              <a:bodyPr/>
              <a:lstStyle/>
              <a:p>
                <a:endParaRPr lang="pl-PL" altLang="pl-PL"/>
              </a:p>
            </p:txBody>
          </p:sp>
          <p:sp>
            <p:nvSpPr>
              <p:cNvPr id="59507" name="Rectangle 1255"/>
              <p:cNvSpPr>
                <a:spLocks noChangeArrowheads="1"/>
              </p:cNvSpPr>
              <p:nvPr/>
            </p:nvSpPr>
            <p:spPr bwMode="auto">
              <a:xfrm>
                <a:off x="1849" y="2209"/>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59423" name="Group 1330"/>
            <p:cNvGrpSpPr>
              <a:grpSpLocks/>
            </p:cNvGrpSpPr>
            <p:nvPr/>
          </p:nvGrpSpPr>
          <p:grpSpPr bwMode="auto">
            <a:xfrm>
              <a:off x="3583" y="2197"/>
              <a:ext cx="1864" cy="379"/>
              <a:chOff x="3583" y="2197"/>
              <a:chExt cx="1864" cy="379"/>
            </a:xfrm>
          </p:grpSpPr>
          <p:sp>
            <p:nvSpPr>
              <p:cNvPr id="59504" name="Rectangle 1329"/>
              <p:cNvSpPr>
                <a:spLocks noChangeArrowheads="1"/>
              </p:cNvSpPr>
              <p:nvPr/>
            </p:nvSpPr>
            <p:spPr bwMode="auto">
              <a:xfrm>
                <a:off x="3583" y="2197"/>
                <a:ext cx="1864" cy="379"/>
              </a:xfrm>
              <a:prstGeom prst="rect">
                <a:avLst/>
              </a:prstGeom>
              <a:solidFill>
                <a:srgbClr val="F3F3F3"/>
              </a:solidFill>
              <a:ln w="9525">
                <a:noFill/>
                <a:miter lim="800000"/>
                <a:headEnd/>
                <a:tailEnd/>
              </a:ln>
            </p:spPr>
            <p:txBody>
              <a:bodyPr/>
              <a:lstStyle/>
              <a:p>
                <a:endParaRPr lang="pl-PL" altLang="pl-PL"/>
              </a:p>
            </p:txBody>
          </p:sp>
          <p:sp>
            <p:nvSpPr>
              <p:cNvPr id="59505" name="Rectangle 1256"/>
              <p:cNvSpPr>
                <a:spLocks noChangeArrowheads="1"/>
              </p:cNvSpPr>
              <p:nvPr/>
            </p:nvSpPr>
            <p:spPr bwMode="auto">
              <a:xfrm>
                <a:off x="3595" y="2209"/>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3.000</a:t>
                </a:r>
              </a:p>
              <a:p>
                <a:pPr algn="ctr" eaLnBrk="0" hangingPunct="0"/>
                <a:endParaRPr lang="pl-PL" altLang="pl-PL" sz="1200" b="1"/>
              </a:p>
            </p:txBody>
          </p:sp>
        </p:grpSp>
        <p:sp>
          <p:nvSpPr>
            <p:cNvPr id="59424" name="Rectangle 1257"/>
            <p:cNvSpPr>
              <a:spLocks noChangeArrowheads="1"/>
            </p:cNvSpPr>
            <p:nvPr/>
          </p:nvSpPr>
          <p:spPr bwMode="auto">
            <a:xfrm>
              <a:off x="12" y="2564"/>
              <a:ext cx="415" cy="374"/>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25" name="Group 1332"/>
            <p:cNvGrpSpPr>
              <a:grpSpLocks/>
            </p:cNvGrpSpPr>
            <p:nvPr/>
          </p:nvGrpSpPr>
          <p:grpSpPr bwMode="auto">
            <a:xfrm>
              <a:off x="415" y="2552"/>
              <a:ext cx="1422" cy="446"/>
              <a:chOff x="415" y="2552"/>
              <a:chExt cx="1422" cy="446"/>
            </a:xfrm>
          </p:grpSpPr>
          <p:sp>
            <p:nvSpPr>
              <p:cNvPr id="59502" name="Rectangle 1331"/>
              <p:cNvSpPr>
                <a:spLocks noChangeArrowheads="1"/>
              </p:cNvSpPr>
              <p:nvPr/>
            </p:nvSpPr>
            <p:spPr bwMode="auto">
              <a:xfrm>
                <a:off x="415" y="2552"/>
                <a:ext cx="1422" cy="446"/>
              </a:xfrm>
              <a:prstGeom prst="rect">
                <a:avLst/>
              </a:prstGeom>
              <a:solidFill>
                <a:srgbClr val="F3F3F3"/>
              </a:solidFill>
              <a:ln w="9525">
                <a:noFill/>
                <a:miter lim="800000"/>
                <a:headEnd/>
                <a:tailEnd/>
              </a:ln>
            </p:spPr>
            <p:txBody>
              <a:bodyPr/>
              <a:lstStyle/>
              <a:p>
                <a:endParaRPr lang="pl-PL" altLang="pl-PL"/>
              </a:p>
            </p:txBody>
          </p:sp>
          <p:sp>
            <p:nvSpPr>
              <p:cNvPr id="59503" name="Rectangle 1258"/>
              <p:cNvSpPr>
                <a:spLocks noChangeArrowheads="1"/>
              </p:cNvSpPr>
              <p:nvPr/>
            </p:nvSpPr>
            <p:spPr bwMode="auto">
              <a:xfrm>
                <a:off x="427" y="2564"/>
                <a:ext cx="1398" cy="374"/>
              </a:xfrm>
              <a:prstGeom prst="rect">
                <a:avLst/>
              </a:prstGeom>
              <a:solidFill>
                <a:srgbClr val="F3F3F3"/>
              </a:solidFill>
              <a:ln w="9525">
                <a:noFill/>
                <a:miter lim="800000"/>
                <a:headEnd/>
                <a:tailEnd/>
              </a:ln>
            </p:spPr>
            <p:txBody>
              <a:bodyPr/>
              <a:lstStyle/>
              <a:p>
                <a:pPr algn="ctr"/>
                <a:r>
                  <a:rPr lang="de-DE" altLang="pl-PL" sz="1200" b="1">
                    <a:solidFill>
                      <a:srgbClr val="000000"/>
                    </a:solidFill>
                    <a:latin typeface="Verdana" pitchFamily="34" charset="0"/>
                    <a:cs typeface="Times New Roman" pitchFamily="18" charset="0"/>
                  </a:rPr>
                  <a:t>Plastik </a:t>
                </a:r>
                <a:br>
                  <a:rPr lang="de-DE" altLang="pl-PL" sz="1200" b="1">
                    <a:solidFill>
                      <a:srgbClr val="000000"/>
                    </a:solidFill>
                    <a:latin typeface="Verdana" pitchFamily="34" charset="0"/>
                    <a:cs typeface="Times New Roman" pitchFamily="18" charset="0"/>
                  </a:rPr>
                </a:br>
                <a:r>
                  <a:rPr lang="de-DE" altLang="pl-PL" sz="1200" b="1">
                    <a:solidFill>
                      <a:srgbClr val="000000"/>
                    </a:solidFill>
                    <a:latin typeface="Verdana" pitchFamily="34" charset="0"/>
                    <a:cs typeface="Times New Roman" pitchFamily="18" charset="0"/>
                  </a:rPr>
                  <a:t>(PTFE, PVC)</a:t>
                </a:r>
                <a:endParaRPr lang="pl-PL" altLang="pl-PL" sz="1200" b="1">
                  <a:solidFill>
                    <a:srgbClr val="000000"/>
                  </a:solidFill>
                  <a:latin typeface="Verdana" pitchFamily="34" charset="0"/>
                  <a:cs typeface="Times New Roman" pitchFamily="18" charset="0"/>
                </a:endParaRPr>
              </a:p>
              <a:p>
                <a:pPr algn="ctr" eaLnBrk="0" hangingPunct="0"/>
                <a:endParaRPr lang="pl-PL" altLang="pl-PL" sz="1200" b="1"/>
              </a:p>
            </p:txBody>
          </p:sp>
        </p:grpSp>
        <p:grpSp>
          <p:nvGrpSpPr>
            <p:cNvPr id="59426" name="Group 1334"/>
            <p:cNvGrpSpPr>
              <a:grpSpLocks/>
            </p:cNvGrpSpPr>
            <p:nvPr/>
          </p:nvGrpSpPr>
          <p:grpSpPr bwMode="auto">
            <a:xfrm>
              <a:off x="1837" y="2552"/>
              <a:ext cx="1746" cy="446"/>
              <a:chOff x="1837" y="2552"/>
              <a:chExt cx="1746" cy="446"/>
            </a:xfrm>
          </p:grpSpPr>
          <p:sp>
            <p:nvSpPr>
              <p:cNvPr id="59500" name="Rectangle 1333"/>
              <p:cNvSpPr>
                <a:spLocks noChangeArrowheads="1"/>
              </p:cNvSpPr>
              <p:nvPr/>
            </p:nvSpPr>
            <p:spPr bwMode="auto">
              <a:xfrm>
                <a:off x="1837" y="2552"/>
                <a:ext cx="1746" cy="446"/>
              </a:xfrm>
              <a:prstGeom prst="rect">
                <a:avLst/>
              </a:prstGeom>
              <a:solidFill>
                <a:srgbClr val="F3F3F3"/>
              </a:solidFill>
              <a:ln w="9525">
                <a:noFill/>
                <a:miter lim="800000"/>
                <a:headEnd/>
                <a:tailEnd/>
              </a:ln>
            </p:spPr>
            <p:txBody>
              <a:bodyPr/>
              <a:lstStyle/>
              <a:p>
                <a:endParaRPr lang="pl-PL" altLang="pl-PL"/>
              </a:p>
            </p:txBody>
          </p:sp>
          <p:sp>
            <p:nvSpPr>
              <p:cNvPr id="59501" name="Rectangle 1259"/>
              <p:cNvSpPr>
                <a:spLocks noChangeArrowheads="1"/>
              </p:cNvSpPr>
              <p:nvPr/>
            </p:nvSpPr>
            <p:spPr bwMode="auto">
              <a:xfrm>
                <a:off x="1849" y="2564"/>
                <a:ext cx="1722" cy="374"/>
              </a:xfrm>
              <a:prstGeom prst="rect">
                <a:avLst/>
              </a:prstGeom>
              <a:solidFill>
                <a:srgbClr val="F3F3F3"/>
              </a:solidFill>
              <a:ln w="9525">
                <a:noFill/>
                <a:miter lim="800000"/>
                <a:headEnd/>
                <a:tailEnd/>
              </a:ln>
            </p:spPr>
            <p:txBody>
              <a:bodyPr/>
              <a:lstStyle/>
              <a:p>
                <a:pPr algn="ctr"/>
                <a:r>
                  <a:rPr lang="de-DE" altLang="pl-PL" sz="1200" b="1">
                    <a:solidFill>
                      <a:srgbClr val="000000"/>
                    </a:solidFill>
                    <a:latin typeface="Verdana" pitchFamily="34" charset="0"/>
                    <a:cs typeface="Times New Roman" pitchFamily="18" charset="0"/>
                  </a:rPr>
                  <a:t>2</a:t>
                </a:r>
                <a:endParaRPr lang="pl-PL" altLang="pl-PL" sz="1200" b="1">
                  <a:solidFill>
                    <a:srgbClr val="000000"/>
                  </a:solidFill>
                  <a:latin typeface="Verdana" pitchFamily="34" charset="0"/>
                  <a:cs typeface="Times New Roman" pitchFamily="18" charset="0"/>
                </a:endParaRPr>
              </a:p>
              <a:p>
                <a:pPr algn="ctr" eaLnBrk="0" hangingPunct="0"/>
                <a:endParaRPr lang="pl-PL" altLang="pl-PL" sz="1200" b="1"/>
              </a:p>
            </p:txBody>
          </p:sp>
        </p:grpSp>
        <p:grpSp>
          <p:nvGrpSpPr>
            <p:cNvPr id="59427" name="Group 1336"/>
            <p:cNvGrpSpPr>
              <a:grpSpLocks/>
            </p:cNvGrpSpPr>
            <p:nvPr/>
          </p:nvGrpSpPr>
          <p:grpSpPr bwMode="auto">
            <a:xfrm>
              <a:off x="3583" y="2552"/>
              <a:ext cx="1864" cy="446"/>
              <a:chOff x="3583" y="2552"/>
              <a:chExt cx="1864" cy="446"/>
            </a:xfrm>
          </p:grpSpPr>
          <p:sp>
            <p:nvSpPr>
              <p:cNvPr id="59498" name="Rectangle 1335"/>
              <p:cNvSpPr>
                <a:spLocks noChangeArrowheads="1"/>
              </p:cNvSpPr>
              <p:nvPr/>
            </p:nvSpPr>
            <p:spPr bwMode="auto">
              <a:xfrm>
                <a:off x="3583" y="2552"/>
                <a:ext cx="1864" cy="446"/>
              </a:xfrm>
              <a:prstGeom prst="rect">
                <a:avLst/>
              </a:prstGeom>
              <a:solidFill>
                <a:srgbClr val="F3F3F3"/>
              </a:solidFill>
              <a:ln w="9525">
                <a:noFill/>
                <a:miter lim="800000"/>
                <a:headEnd/>
                <a:tailEnd/>
              </a:ln>
            </p:spPr>
            <p:txBody>
              <a:bodyPr/>
              <a:lstStyle/>
              <a:p>
                <a:endParaRPr lang="pl-PL" altLang="pl-PL"/>
              </a:p>
            </p:txBody>
          </p:sp>
          <p:sp>
            <p:nvSpPr>
              <p:cNvPr id="59499" name="Rectangle 1260"/>
              <p:cNvSpPr>
                <a:spLocks noChangeArrowheads="1"/>
              </p:cNvSpPr>
              <p:nvPr/>
            </p:nvSpPr>
            <p:spPr bwMode="auto">
              <a:xfrm>
                <a:off x="3595" y="2564"/>
                <a:ext cx="1840" cy="374"/>
              </a:xfrm>
              <a:prstGeom prst="rect">
                <a:avLst/>
              </a:prstGeom>
              <a:solidFill>
                <a:srgbClr val="F3F3F3"/>
              </a:solidFill>
              <a:ln w="9525">
                <a:noFill/>
                <a:miter lim="800000"/>
                <a:headEnd/>
                <a:tailEnd/>
              </a:ln>
            </p:spPr>
            <p:txBody>
              <a:bodyPr/>
              <a:lstStyle/>
              <a:p>
                <a:pPr algn="ctr"/>
                <a:r>
                  <a:rPr lang="de-DE" altLang="pl-PL" sz="1200" b="1">
                    <a:solidFill>
                      <a:srgbClr val="000000"/>
                    </a:solidFill>
                    <a:latin typeface="Verdana" pitchFamily="34" charset="0"/>
                    <a:cs typeface="Times New Roman" pitchFamily="18" charset="0"/>
                  </a:rPr>
                  <a:t>6.000</a:t>
                </a:r>
                <a:endParaRPr lang="pl-PL" altLang="pl-PL" sz="1200" b="1">
                  <a:solidFill>
                    <a:srgbClr val="000000"/>
                  </a:solidFill>
                  <a:latin typeface="Verdana" pitchFamily="34" charset="0"/>
                  <a:cs typeface="Times New Roman" pitchFamily="18" charset="0"/>
                </a:endParaRPr>
              </a:p>
              <a:p>
                <a:pPr algn="ctr" eaLnBrk="0" hangingPunct="0"/>
                <a:endParaRPr lang="pl-PL" altLang="pl-PL" sz="1200" b="1"/>
              </a:p>
            </p:txBody>
          </p:sp>
        </p:grpSp>
        <p:sp>
          <p:nvSpPr>
            <p:cNvPr id="59428" name="Rectangle 1261"/>
            <p:cNvSpPr>
              <a:spLocks noChangeArrowheads="1"/>
            </p:cNvSpPr>
            <p:nvPr/>
          </p:nvSpPr>
          <p:spPr bwMode="auto">
            <a:xfrm>
              <a:off x="12" y="2986"/>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29" name="Group 1338"/>
            <p:cNvGrpSpPr>
              <a:grpSpLocks/>
            </p:cNvGrpSpPr>
            <p:nvPr/>
          </p:nvGrpSpPr>
          <p:grpSpPr bwMode="auto">
            <a:xfrm>
              <a:off x="415" y="2974"/>
              <a:ext cx="1422" cy="379"/>
              <a:chOff x="415" y="2974"/>
              <a:chExt cx="1422" cy="379"/>
            </a:xfrm>
          </p:grpSpPr>
          <p:sp>
            <p:nvSpPr>
              <p:cNvPr id="59496" name="Rectangle 1337"/>
              <p:cNvSpPr>
                <a:spLocks noChangeArrowheads="1"/>
              </p:cNvSpPr>
              <p:nvPr/>
            </p:nvSpPr>
            <p:spPr bwMode="auto">
              <a:xfrm>
                <a:off x="415" y="2974"/>
                <a:ext cx="1422" cy="379"/>
              </a:xfrm>
              <a:prstGeom prst="rect">
                <a:avLst/>
              </a:prstGeom>
              <a:solidFill>
                <a:srgbClr val="F3F3F3"/>
              </a:solidFill>
              <a:ln w="9525">
                <a:noFill/>
                <a:miter lim="800000"/>
                <a:headEnd/>
                <a:tailEnd/>
              </a:ln>
            </p:spPr>
            <p:txBody>
              <a:bodyPr/>
              <a:lstStyle/>
              <a:p>
                <a:endParaRPr lang="pl-PL" altLang="pl-PL"/>
              </a:p>
            </p:txBody>
          </p:sp>
          <p:sp>
            <p:nvSpPr>
              <p:cNvPr id="59497" name="Rectangle 1262"/>
              <p:cNvSpPr>
                <a:spLocks noChangeArrowheads="1"/>
              </p:cNvSpPr>
              <p:nvPr/>
            </p:nvSpPr>
            <p:spPr bwMode="auto">
              <a:xfrm>
                <a:off x="427" y="2986"/>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30" name="Group 1340"/>
            <p:cNvGrpSpPr>
              <a:grpSpLocks/>
            </p:cNvGrpSpPr>
            <p:nvPr/>
          </p:nvGrpSpPr>
          <p:grpSpPr bwMode="auto">
            <a:xfrm>
              <a:off x="1837" y="2974"/>
              <a:ext cx="1746" cy="379"/>
              <a:chOff x="1837" y="2974"/>
              <a:chExt cx="1746" cy="379"/>
            </a:xfrm>
          </p:grpSpPr>
          <p:sp>
            <p:nvSpPr>
              <p:cNvPr id="59494" name="Rectangle 1339"/>
              <p:cNvSpPr>
                <a:spLocks noChangeArrowheads="1"/>
              </p:cNvSpPr>
              <p:nvPr/>
            </p:nvSpPr>
            <p:spPr bwMode="auto">
              <a:xfrm>
                <a:off x="1837" y="2974"/>
                <a:ext cx="1746" cy="379"/>
              </a:xfrm>
              <a:prstGeom prst="rect">
                <a:avLst/>
              </a:prstGeom>
              <a:solidFill>
                <a:srgbClr val="F3F3F3"/>
              </a:solidFill>
              <a:ln w="9525">
                <a:noFill/>
                <a:miter lim="800000"/>
                <a:headEnd/>
                <a:tailEnd/>
              </a:ln>
            </p:spPr>
            <p:txBody>
              <a:bodyPr/>
              <a:lstStyle/>
              <a:p>
                <a:endParaRPr lang="pl-PL" altLang="pl-PL"/>
              </a:p>
            </p:txBody>
          </p:sp>
          <p:sp>
            <p:nvSpPr>
              <p:cNvPr id="59495" name="Rectangle 1263"/>
              <p:cNvSpPr>
                <a:spLocks noChangeArrowheads="1"/>
              </p:cNvSpPr>
              <p:nvPr/>
            </p:nvSpPr>
            <p:spPr bwMode="auto">
              <a:xfrm>
                <a:off x="1849" y="2986"/>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a:t>
                </a:r>
              </a:p>
              <a:p>
                <a:pPr algn="ctr" eaLnBrk="0" hangingPunct="0"/>
                <a:endParaRPr lang="pl-PL" altLang="pl-PL" sz="1200" b="1"/>
              </a:p>
            </p:txBody>
          </p:sp>
        </p:grpSp>
        <p:grpSp>
          <p:nvGrpSpPr>
            <p:cNvPr id="59431" name="Group 1342"/>
            <p:cNvGrpSpPr>
              <a:grpSpLocks/>
            </p:cNvGrpSpPr>
            <p:nvPr/>
          </p:nvGrpSpPr>
          <p:grpSpPr bwMode="auto">
            <a:xfrm>
              <a:off x="3583" y="2974"/>
              <a:ext cx="1864" cy="379"/>
              <a:chOff x="3583" y="2974"/>
              <a:chExt cx="1864" cy="379"/>
            </a:xfrm>
          </p:grpSpPr>
          <p:sp>
            <p:nvSpPr>
              <p:cNvPr id="59492" name="Rectangle 1341"/>
              <p:cNvSpPr>
                <a:spLocks noChangeArrowheads="1"/>
              </p:cNvSpPr>
              <p:nvPr/>
            </p:nvSpPr>
            <p:spPr bwMode="auto">
              <a:xfrm>
                <a:off x="3583" y="2974"/>
                <a:ext cx="1864" cy="379"/>
              </a:xfrm>
              <a:prstGeom prst="rect">
                <a:avLst/>
              </a:prstGeom>
              <a:solidFill>
                <a:srgbClr val="F3F3F3"/>
              </a:solidFill>
              <a:ln w="9525">
                <a:noFill/>
                <a:miter lim="800000"/>
                <a:headEnd/>
                <a:tailEnd/>
              </a:ln>
            </p:spPr>
            <p:txBody>
              <a:bodyPr/>
              <a:lstStyle/>
              <a:p>
                <a:endParaRPr lang="pl-PL" altLang="pl-PL"/>
              </a:p>
            </p:txBody>
          </p:sp>
          <p:sp>
            <p:nvSpPr>
              <p:cNvPr id="59493" name="Rectangle 1264"/>
              <p:cNvSpPr>
                <a:spLocks noChangeArrowheads="1"/>
              </p:cNvSpPr>
              <p:nvPr/>
            </p:nvSpPr>
            <p:spPr bwMode="auto">
              <a:xfrm>
                <a:off x="3595" y="2986"/>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2.000</a:t>
                </a:r>
              </a:p>
              <a:p>
                <a:pPr algn="ctr" eaLnBrk="0" hangingPunct="0"/>
                <a:endParaRPr lang="pl-PL" altLang="pl-PL" sz="1200" b="1"/>
              </a:p>
            </p:txBody>
          </p:sp>
        </p:grpSp>
        <p:sp>
          <p:nvSpPr>
            <p:cNvPr id="59432" name="Rectangle 1265"/>
            <p:cNvSpPr>
              <a:spLocks noChangeArrowheads="1"/>
            </p:cNvSpPr>
            <p:nvPr/>
          </p:nvSpPr>
          <p:spPr bwMode="auto">
            <a:xfrm>
              <a:off x="12" y="3341"/>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33" name="Group 1344"/>
            <p:cNvGrpSpPr>
              <a:grpSpLocks/>
            </p:cNvGrpSpPr>
            <p:nvPr/>
          </p:nvGrpSpPr>
          <p:grpSpPr bwMode="auto">
            <a:xfrm>
              <a:off x="415" y="3329"/>
              <a:ext cx="1422" cy="379"/>
              <a:chOff x="415" y="3329"/>
              <a:chExt cx="1422" cy="379"/>
            </a:xfrm>
          </p:grpSpPr>
          <p:sp>
            <p:nvSpPr>
              <p:cNvPr id="59490" name="Rectangle 1343"/>
              <p:cNvSpPr>
                <a:spLocks noChangeArrowheads="1"/>
              </p:cNvSpPr>
              <p:nvPr/>
            </p:nvSpPr>
            <p:spPr bwMode="auto">
              <a:xfrm>
                <a:off x="415" y="3329"/>
                <a:ext cx="1422" cy="379"/>
              </a:xfrm>
              <a:prstGeom prst="rect">
                <a:avLst/>
              </a:prstGeom>
              <a:solidFill>
                <a:srgbClr val="F3F3F3"/>
              </a:solidFill>
              <a:ln w="9525">
                <a:noFill/>
                <a:miter lim="800000"/>
                <a:headEnd/>
                <a:tailEnd/>
              </a:ln>
            </p:spPr>
            <p:txBody>
              <a:bodyPr/>
              <a:lstStyle/>
              <a:p>
                <a:endParaRPr lang="pl-PL" altLang="pl-PL"/>
              </a:p>
            </p:txBody>
          </p:sp>
          <p:sp>
            <p:nvSpPr>
              <p:cNvPr id="59491" name="Rectangle 1266"/>
              <p:cNvSpPr>
                <a:spLocks noChangeArrowheads="1"/>
              </p:cNvSpPr>
              <p:nvPr/>
            </p:nvSpPr>
            <p:spPr bwMode="auto">
              <a:xfrm>
                <a:off x="427" y="3341"/>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34" name="Group 1346"/>
            <p:cNvGrpSpPr>
              <a:grpSpLocks/>
            </p:cNvGrpSpPr>
            <p:nvPr/>
          </p:nvGrpSpPr>
          <p:grpSpPr bwMode="auto">
            <a:xfrm>
              <a:off x="1837" y="3329"/>
              <a:ext cx="1746" cy="379"/>
              <a:chOff x="1837" y="3329"/>
              <a:chExt cx="1746" cy="379"/>
            </a:xfrm>
          </p:grpSpPr>
          <p:sp>
            <p:nvSpPr>
              <p:cNvPr id="59488" name="Rectangle 1345"/>
              <p:cNvSpPr>
                <a:spLocks noChangeArrowheads="1"/>
              </p:cNvSpPr>
              <p:nvPr/>
            </p:nvSpPr>
            <p:spPr bwMode="auto">
              <a:xfrm>
                <a:off x="1837" y="3329"/>
                <a:ext cx="1746" cy="379"/>
              </a:xfrm>
              <a:prstGeom prst="rect">
                <a:avLst/>
              </a:prstGeom>
              <a:solidFill>
                <a:srgbClr val="F3F3F3"/>
              </a:solidFill>
              <a:ln w="9525">
                <a:noFill/>
                <a:miter lim="800000"/>
                <a:headEnd/>
                <a:tailEnd/>
              </a:ln>
            </p:spPr>
            <p:txBody>
              <a:bodyPr/>
              <a:lstStyle/>
              <a:p>
                <a:endParaRPr lang="pl-PL" altLang="pl-PL"/>
              </a:p>
            </p:txBody>
          </p:sp>
          <p:sp>
            <p:nvSpPr>
              <p:cNvPr id="59489" name="Rectangle 1267"/>
              <p:cNvSpPr>
                <a:spLocks noChangeArrowheads="1"/>
              </p:cNvSpPr>
              <p:nvPr/>
            </p:nvSpPr>
            <p:spPr bwMode="auto">
              <a:xfrm>
                <a:off x="1849" y="3341"/>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59435" name="Group 1348"/>
            <p:cNvGrpSpPr>
              <a:grpSpLocks/>
            </p:cNvGrpSpPr>
            <p:nvPr/>
          </p:nvGrpSpPr>
          <p:grpSpPr bwMode="auto">
            <a:xfrm>
              <a:off x="3583" y="3329"/>
              <a:ext cx="1864" cy="379"/>
              <a:chOff x="3583" y="3329"/>
              <a:chExt cx="1864" cy="379"/>
            </a:xfrm>
          </p:grpSpPr>
          <p:sp>
            <p:nvSpPr>
              <p:cNvPr id="59486" name="Rectangle 1347"/>
              <p:cNvSpPr>
                <a:spLocks noChangeArrowheads="1"/>
              </p:cNvSpPr>
              <p:nvPr/>
            </p:nvSpPr>
            <p:spPr bwMode="auto">
              <a:xfrm>
                <a:off x="3583" y="3329"/>
                <a:ext cx="1864" cy="379"/>
              </a:xfrm>
              <a:prstGeom prst="rect">
                <a:avLst/>
              </a:prstGeom>
              <a:solidFill>
                <a:srgbClr val="F3F3F3"/>
              </a:solidFill>
              <a:ln w="9525">
                <a:noFill/>
                <a:miter lim="800000"/>
                <a:headEnd/>
                <a:tailEnd/>
              </a:ln>
            </p:spPr>
            <p:txBody>
              <a:bodyPr/>
              <a:lstStyle/>
              <a:p>
                <a:endParaRPr lang="pl-PL" altLang="pl-PL"/>
              </a:p>
            </p:txBody>
          </p:sp>
          <p:sp>
            <p:nvSpPr>
              <p:cNvPr id="59487" name="Rectangle 1268"/>
              <p:cNvSpPr>
                <a:spLocks noChangeArrowheads="1"/>
              </p:cNvSpPr>
              <p:nvPr/>
            </p:nvSpPr>
            <p:spPr bwMode="auto">
              <a:xfrm>
                <a:off x="3595" y="3341"/>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800</a:t>
                </a:r>
              </a:p>
              <a:p>
                <a:pPr algn="ctr" eaLnBrk="0" hangingPunct="0"/>
                <a:endParaRPr lang="pl-PL" altLang="pl-PL" sz="1200" b="1"/>
              </a:p>
            </p:txBody>
          </p:sp>
        </p:grpSp>
        <p:sp>
          <p:nvSpPr>
            <p:cNvPr id="59436" name="Rectangle 1269"/>
            <p:cNvSpPr>
              <a:spLocks noChangeArrowheads="1"/>
            </p:cNvSpPr>
            <p:nvPr/>
          </p:nvSpPr>
          <p:spPr bwMode="auto">
            <a:xfrm>
              <a:off x="12" y="3696"/>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37" name="Group 1350"/>
            <p:cNvGrpSpPr>
              <a:grpSpLocks/>
            </p:cNvGrpSpPr>
            <p:nvPr/>
          </p:nvGrpSpPr>
          <p:grpSpPr bwMode="auto">
            <a:xfrm>
              <a:off x="415" y="3684"/>
              <a:ext cx="1422" cy="379"/>
              <a:chOff x="415" y="3684"/>
              <a:chExt cx="1422" cy="379"/>
            </a:xfrm>
          </p:grpSpPr>
          <p:sp>
            <p:nvSpPr>
              <p:cNvPr id="59484" name="Rectangle 1349"/>
              <p:cNvSpPr>
                <a:spLocks noChangeArrowheads="1"/>
              </p:cNvSpPr>
              <p:nvPr/>
            </p:nvSpPr>
            <p:spPr bwMode="auto">
              <a:xfrm>
                <a:off x="415" y="3684"/>
                <a:ext cx="1422" cy="379"/>
              </a:xfrm>
              <a:prstGeom prst="rect">
                <a:avLst/>
              </a:prstGeom>
              <a:solidFill>
                <a:srgbClr val="F3F3F3"/>
              </a:solidFill>
              <a:ln w="9525">
                <a:noFill/>
                <a:miter lim="800000"/>
                <a:headEnd/>
                <a:tailEnd/>
              </a:ln>
            </p:spPr>
            <p:txBody>
              <a:bodyPr/>
              <a:lstStyle/>
              <a:p>
                <a:endParaRPr lang="pl-PL" altLang="pl-PL"/>
              </a:p>
            </p:txBody>
          </p:sp>
          <p:sp>
            <p:nvSpPr>
              <p:cNvPr id="59485" name="Rectangle 1270"/>
              <p:cNvSpPr>
                <a:spLocks noChangeArrowheads="1"/>
              </p:cNvSpPr>
              <p:nvPr/>
            </p:nvSpPr>
            <p:spPr bwMode="auto">
              <a:xfrm>
                <a:off x="427" y="3696"/>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Sklejka</a:t>
                </a:r>
              </a:p>
              <a:p>
                <a:pPr algn="ctr" eaLnBrk="0" hangingPunct="0"/>
                <a:endParaRPr lang="pl-PL" altLang="pl-PL" sz="1200" b="1"/>
              </a:p>
            </p:txBody>
          </p:sp>
        </p:grpSp>
        <p:grpSp>
          <p:nvGrpSpPr>
            <p:cNvPr id="59438" name="Group 1352"/>
            <p:cNvGrpSpPr>
              <a:grpSpLocks/>
            </p:cNvGrpSpPr>
            <p:nvPr/>
          </p:nvGrpSpPr>
          <p:grpSpPr bwMode="auto">
            <a:xfrm>
              <a:off x="1837" y="3684"/>
              <a:ext cx="1746" cy="379"/>
              <a:chOff x="1837" y="3684"/>
              <a:chExt cx="1746" cy="379"/>
            </a:xfrm>
          </p:grpSpPr>
          <p:sp>
            <p:nvSpPr>
              <p:cNvPr id="59482" name="Rectangle 1351"/>
              <p:cNvSpPr>
                <a:spLocks noChangeArrowheads="1"/>
              </p:cNvSpPr>
              <p:nvPr/>
            </p:nvSpPr>
            <p:spPr bwMode="auto">
              <a:xfrm>
                <a:off x="1837" y="3684"/>
                <a:ext cx="1746" cy="379"/>
              </a:xfrm>
              <a:prstGeom prst="rect">
                <a:avLst/>
              </a:prstGeom>
              <a:solidFill>
                <a:srgbClr val="F3F3F3"/>
              </a:solidFill>
              <a:ln w="9525">
                <a:noFill/>
                <a:miter lim="800000"/>
                <a:headEnd/>
                <a:tailEnd/>
              </a:ln>
            </p:spPr>
            <p:txBody>
              <a:bodyPr/>
              <a:lstStyle/>
              <a:p>
                <a:endParaRPr lang="pl-PL" altLang="pl-PL"/>
              </a:p>
            </p:txBody>
          </p:sp>
          <p:sp>
            <p:nvSpPr>
              <p:cNvPr id="59483" name="Rectangle 1271"/>
              <p:cNvSpPr>
                <a:spLocks noChangeArrowheads="1"/>
              </p:cNvSpPr>
              <p:nvPr/>
            </p:nvSpPr>
            <p:spPr bwMode="auto">
              <a:xfrm>
                <a:off x="1849" y="3696"/>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a:t>
                </a:r>
              </a:p>
              <a:p>
                <a:pPr algn="ctr" eaLnBrk="0" hangingPunct="0"/>
                <a:endParaRPr lang="pl-PL" altLang="pl-PL" sz="1200" b="1"/>
              </a:p>
            </p:txBody>
          </p:sp>
        </p:grpSp>
        <p:grpSp>
          <p:nvGrpSpPr>
            <p:cNvPr id="59439" name="Group 1354"/>
            <p:cNvGrpSpPr>
              <a:grpSpLocks/>
            </p:cNvGrpSpPr>
            <p:nvPr/>
          </p:nvGrpSpPr>
          <p:grpSpPr bwMode="auto">
            <a:xfrm>
              <a:off x="3583" y="3684"/>
              <a:ext cx="1864" cy="379"/>
              <a:chOff x="3583" y="3684"/>
              <a:chExt cx="1864" cy="379"/>
            </a:xfrm>
          </p:grpSpPr>
          <p:sp>
            <p:nvSpPr>
              <p:cNvPr id="59480" name="Rectangle 1353"/>
              <p:cNvSpPr>
                <a:spLocks noChangeArrowheads="1"/>
              </p:cNvSpPr>
              <p:nvPr/>
            </p:nvSpPr>
            <p:spPr bwMode="auto">
              <a:xfrm>
                <a:off x="3583" y="3684"/>
                <a:ext cx="1864" cy="379"/>
              </a:xfrm>
              <a:prstGeom prst="rect">
                <a:avLst/>
              </a:prstGeom>
              <a:solidFill>
                <a:srgbClr val="F3F3F3"/>
              </a:solidFill>
              <a:ln w="9525">
                <a:noFill/>
                <a:miter lim="800000"/>
                <a:headEnd/>
                <a:tailEnd/>
              </a:ln>
            </p:spPr>
            <p:txBody>
              <a:bodyPr/>
              <a:lstStyle/>
              <a:p>
                <a:endParaRPr lang="pl-PL" altLang="pl-PL"/>
              </a:p>
            </p:txBody>
          </p:sp>
          <p:sp>
            <p:nvSpPr>
              <p:cNvPr id="59481" name="Rectangle 1272"/>
              <p:cNvSpPr>
                <a:spLocks noChangeArrowheads="1"/>
              </p:cNvSpPr>
              <p:nvPr/>
            </p:nvSpPr>
            <p:spPr bwMode="auto">
              <a:xfrm>
                <a:off x="3595" y="3696"/>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25.000</a:t>
                </a:r>
              </a:p>
              <a:p>
                <a:pPr algn="ctr" eaLnBrk="0" hangingPunct="0"/>
                <a:endParaRPr lang="pl-PL" altLang="pl-PL" sz="1200" b="1"/>
              </a:p>
            </p:txBody>
          </p:sp>
        </p:grpSp>
        <p:sp>
          <p:nvSpPr>
            <p:cNvPr id="59440" name="Rectangle 1273"/>
            <p:cNvSpPr>
              <a:spLocks noChangeArrowheads="1"/>
            </p:cNvSpPr>
            <p:nvPr/>
          </p:nvSpPr>
          <p:spPr bwMode="auto">
            <a:xfrm>
              <a:off x="12" y="4051"/>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41" name="Group 1356"/>
            <p:cNvGrpSpPr>
              <a:grpSpLocks/>
            </p:cNvGrpSpPr>
            <p:nvPr/>
          </p:nvGrpSpPr>
          <p:grpSpPr bwMode="auto">
            <a:xfrm>
              <a:off x="415" y="4039"/>
              <a:ext cx="1422" cy="379"/>
              <a:chOff x="415" y="4039"/>
              <a:chExt cx="1422" cy="379"/>
            </a:xfrm>
          </p:grpSpPr>
          <p:sp>
            <p:nvSpPr>
              <p:cNvPr id="59478" name="Rectangle 1355"/>
              <p:cNvSpPr>
                <a:spLocks noChangeArrowheads="1"/>
              </p:cNvSpPr>
              <p:nvPr/>
            </p:nvSpPr>
            <p:spPr bwMode="auto">
              <a:xfrm>
                <a:off x="415" y="4039"/>
                <a:ext cx="1422" cy="379"/>
              </a:xfrm>
              <a:prstGeom prst="rect">
                <a:avLst/>
              </a:prstGeom>
              <a:solidFill>
                <a:srgbClr val="F3F3F3"/>
              </a:solidFill>
              <a:ln w="9525">
                <a:noFill/>
                <a:miter lim="800000"/>
                <a:headEnd/>
                <a:tailEnd/>
              </a:ln>
            </p:spPr>
            <p:txBody>
              <a:bodyPr/>
              <a:lstStyle/>
              <a:p>
                <a:endParaRPr lang="pl-PL" altLang="pl-PL"/>
              </a:p>
            </p:txBody>
          </p:sp>
          <p:sp>
            <p:nvSpPr>
              <p:cNvPr id="59479" name="Rectangle 1274"/>
              <p:cNvSpPr>
                <a:spLocks noChangeArrowheads="1"/>
              </p:cNvSpPr>
              <p:nvPr/>
            </p:nvSpPr>
            <p:spPr bwMode="auto">
              <a:xfrm>
                <a:off x="427" y="4051"/>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42" name="Group 1358"/>
            <p:cNvGrpSpPr>
              <a:grpSpLocks/>
            </p:cNvGrpSpPr>
            <p:nvPr/>
          </p:nvGrpSpPr>
          <p:grpSpPr bwMode="auto">
            <a:xfrm>
              <a:off x="1837" y="4039"/>
              <a:ext cx="1746" cy="379"/>
              <a:chOff x="1837" y="4039"/>
              <a:chExt cx="1746" cy="379"/>
            </a:xfrm>
          </p:grpSpPr>
          <p:sp>
            <p:nvSpPr>
              <p:cNvPr id="59476" name="Rectangle 1357"/>
              <p:cNvSpPr>
                <a:spLocks noChangeArrowheads="1"/>
              </p:cNvSpPr>
              <p:nvPr/>
            </p:nvSpPr>
            <p:spPr bwMode="auto">
              <a:xfrm>
                <a:off x="1837" y="4039"/>
                <a:ext cx="1746" cy="379"/>
              </a:xfrm>
              <a:prstGeom prst="rect">
                <a:avLst/>
              </a:prstGeom>
              <a:solidFill>
                <a:srgbClr val="F3F3F3"/>
              </a:solidFill>
              <a:ln w="9525">
                <a:noFill/>
                <a:miter lim="800000"/>
                <a:headEnd/>
                <a:tailEnd/>
              </a:ln>
            </p:spPr>
            <p:txBody>
              <a:bodyPr/>
              <a:lstStyle/>
              <a:p>
                <a:endParaRPr lang="pl-PL" altLang="pl-PL"/>
              </a:p>
            </p:txBody>
          </p:sp>
          <p:sp>
            <p:nvSpPr>
              <p:cNvPr id="59477" name="Rectangle 1275"/>
              <p:cNvSpPr>
                <a:spLocks noChangeArrowheads="1"/>
              </p:cNvSpPr>
              <p:nvPr/>
            </p:nvSpPr>
            <p:spPr bwMode="auto">
              <a:xfrm>
                <a:off x="1849" y="4051"/>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a:t>
                </a:r>
              </a:p>
              <a:p>
                <a:pPr algn="ctr" eaLnBrk="0" hangingPunct="0"/>
                <a:endParaRPr lang="pl-PL" altLang="pl-PL" sz="1200" b="1"/>
              </a:p>
            </p:txBody>
          </p:sp>
        </p:grpSp>
        <p:grpSp>
          <p:nvGrpSpPr>
            <p:cNvPr id="59443" name="Group 1360"/>
            <p:cNvGrpSpPr>
              <a:grpSpLocks/>
            </p:cNvGrpSpPr>
            <p:nvPr/>
          </p:nvGrpSpPr>
          <p:grpSpPr bwMode="auto">
            <a:xfrm>
              <a:off x="3583" y="4039"/>
              <a:ext cx="1864" cy="379"/>
              <a:chOff x="3583" y="4039"/>
              <a:chExt cx="1864" cy="379"/>
            </a:xfrm>
          </p:grpSpPr>
          <p:sp>
            <p:nvSpPr>
              <p:cNvPr id="59474" name="Rectangle 1359"/>
              <p:cNvSpPr>
                <a:spLocks noChangeArrowheads="1"/>
              </p:cNvSpPr>
              <p:nvPr/>
            </p:nvSpPr>
            <p:spPr bwMode="auto">
              <a:xfrm>
                <a:off x="3583" y="4039"/>
                <a:ext cx="1864" cy="379"/>
              </a:xfrm>
              <a:prstGeom prst="rect">
                <a:avLst/>
              </a:prstGeom>
              <a:solidFill>
                <a:srgbClr val="F3F3F3"/>
              </a:solidFill>
              <a:ln w="9525">
                <a:noFill/>
                <a:miter lim="800000"/>
                <a:headEnd/>
                <a:tailEnd/>
              </a:ln>
            </p:spPr>
            <p:txBody>
              <a:bodyPr/>
              <a:lstStyle/>
              <a:p>
                <a:endParaRPr lang="pl-PL" altLang="pl-PL"/>
              </a:p>
            </p:txBody>
          </p:sp>
          <p:sp>
            <p:nvSpPr>
              <p:cNvPr id="59475" name="Rectangle 1276"/>
              <p:cNvSpPr>
                <a:spLocks noChangeArrowheads="1"/>
              </p:cNvSpPr>
              <p:nvPr/>
            </p:nvSpPr>
            <p:spPr bwMode="auto">
              <a:xfrm>
                <a:off x="3595" y="4051"/>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4.000</a:t>
                </a:r>
              </a:p>
              <a:p>
                <a:pPr algn="ctr" eaLnBrk="0" hangingPunct="0"/>
                <a:endParaRPr lang="pl-PL" altLang="pl-PL" sz="1200" b="1"/>
              </a:p>
            </p:txBody>
          </p:sp>
        </p:grpSp>
        <p:sp>
          <p:nvSpPr>
            <p:cNvPr id="59444" name="Rectangle 1277"/>
            <p:cNvSpPr>
              <a:spLocks noChangeArrowheads="1"/>
            </p:cNvSpPr>
            <p:nvPr/>
          </p:nvSpPr>
          <p:spPr bwMode="auto">
            <a:xfrm>
              <a:off x="12" y="4406"/>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45" name="Group 1362"/>
            <p:cNvGrpSpPr>
              <a:grpSpLocks/>
            </p:cNvGrpSpPr>
            <p:nvPr/>
          </p:nvGrpSpPr>
          <p:grpSpPr bwMode="auto">
            <a:xfrm>
              <a:off x="415" y="4394"/>
              <a:ext cx="1422" cy="379"/>
              <a:chOff x="415" y="4394"/>
              <a:chExt cx="1422" cy="379"/>
            </a:xfrm>
          </p:grpSpPr>
          <p:sp>
            <p:nvSpPr>
              <p:cNvPr id="59472" name="Rectangle 1361"/>
              <p:cNvSpPr>
                <a:spLocks noChangeArrowheads="1"/>
              </p:cNvSpPr>
              <p:nvPr/>
            </p:nvSpPr>
            <p:spPr bwMode="auto">
              <a:xfrm>
                <a:off x="415" y="4394"/>
                <a:ext cx="1422" cy="379"/>
              </a:xfrm>
              <a:prstGeom prst="rect">
                <a:avLst/>
              </a:prstGeom>
              <a:solidFill>
                <a:srgbClr val="F3F3F3"/>
              </a:solidFill>
              <a:ln w="9525">
                <a:noFill/>
                <a:miter lim="800000"/>
                <a:headEnd/>
                <a:tailEnd/>
              </a:ln>
            </p:spPr>
            <p:txBody>
              <a:bodyPr/>
              <a:lstStyle/>
              <a:p>
                <a:endParaRPr lang="pl-PL" altLang="pl-PL"/>
              </a:p>
            </p:txBody>
          </p:sp>
          <p:sp>
            <p:nvSpPr>
              <p:cNvPr id="59473" name="Rectangle 1278"/>
              <p:cNvSpPr>
                <a:spLocks noChangeArrowheads="1"/>
              </p:cNvSpPr>
              <p:nvPr/>
            </p:nvSpPr>
            <p:spPr bwMode="auto">
              <a:xfrm>
                <a:off x="427" y="4406"/>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46" name="Group 1364"/>
            <p:cNvGrpSpPr>
              <a:grpSpLocks/>
            </p:cNvGrpSpPr>
            <p:nvPr/>
          </p:nvGrpSpPr>
          <p:grpSpPr bwMode="auto">
            <a:xfrm>
              <a:off x="1837" y="4394"/>
              <a:ext cx="1746" cy="379"/>
              <a:chOff x="1837" y="4394"/>
              <a:chExt cx="1746" cy="379"/>
            </a:xfrm>
          </p:grpSpPr>
          <p:sp>
            <p:nvSpPr>
              <p:cNvPr id="59470" name="Rectangle 1363"/>
              <p:cNvSpPr>
                <a:spLocks noChangeArrowheads="1"/>
              </p:cNvSpPr>
              <p:nvPr/>
            </p:nvSpPr>
            <p:spPr bwMode="auto">
              <a:xfrm>
                <a:off x="1837" y="4394"/>
                <a:ext cx="1746" cy="379"/>
              </a:xfrm>
              <a:prstGeom prst="rect">
                <a:avLst/>
              </a:prstGeom>
              <a:solidFill>
                <a:srgbClr val="F3F3F3"/>
              </a:solidFill>
              <a:ln w="9525">
                <a:noFill/>
                <a:miter lim="800000"/>
                <a:headEnd/>
                <a:tailEnd/>
              </a:ln>
            </p:spPr>
            <p:txBody>
              <a:bodyPr/>
              <a:lstStyle/>
              <a:p>
                <a:endParaRPr lang="pl-PL" altLang="pl-PL"/>
              </a:p>
            </p:txBody>
          </p:sp>
          <p:sp>
            <p:nvSpPr>
              <p:cNvPr id="59471" name="Rectangle 1279"/>
              <p:cNvSpPr>
                <a:spLocks noChangeArrowheads="1"/>
              </p:cNvSpPr>
              <p:nvPr/>
            </p:nvSpPr>
            <p:spPr bwMode="auto">
              <a:xfrm>
                <a:off x="1849" y="4406"/>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59447" name="Group 1366"/>
            <p:cNvGrpSpPr>
              <a:grpSpLocks/>
            </p:cNvGrpSpPr>
            <p:nvPr/>
          </p:nvGrpSpPr>
          <p:grpSpPr bwMode="auto">
            <a:xfrm>
              <a:off x="3583" y="4394"/>
              <a:ext cx="1864" cy="379"/>
              <a:chOff x="3583" y="4394"/>
              <a:chExt cx="1864" cy="379"/>
            </a:xfrm>
          </p:grpSpPr>
          <p:sp>
            <p:nvSpPr>
              <p:cNvPr id="59468" name="Rectangle 1365"/>
              <p:cNvSpPr>
                <a:spLocks noChangeArrowheads="1"/>
              </p:cNvSpPr>
              <p:nvPr/>
            </p:nvSpPr>
            <p:spPr bwMode="auto">
              <a:xfrm>
                <a:off x="3583" y="4394"/>
                <a:ext cx="1864" cy="379"/>
              </a:xfrm>
              <a:prstGeom prst="rect">
                <a:avLst/>
              </a:prstGeom>
              <a:solidFill>
                <a:srgbClr val="F3F3F3"/>
              </a:solidFill>
              <a:ln w="9525">
                <a:noFill/>
                <a:miter lim="800000"/>
                <a:headEnd/>
                <a:tailEnd/>
              </a:ln>
            </p:spPr>
            <p:txBody>
              <a:bodyPr/>
              <a:lstStyle/>
              <a:p>
                <a:endParaRPr lang="pl-PL" altLang="pl-PL"/>
              </a:p>
            </p:txBody>
          </p:sp>
          <p:sp>
            <p:nvSpPr>
              <p:cNvPr id="59469" name="Rectangle 1280"/>
              <p:cNvSpPr>
                <a:spLocks noChangeArrowheads="1"/>
              </p:cNvSpPr>
              <p:nvPr/>
            </p:nvSpPr>
            <p:spPr bwMode="auto">
              <a:xfrm>
                <a:off x="3595" y="4406"/>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500</a:t>
                </a:r>
              </a:p>
              <a:p>
                <a:pPr algn="ctr" eaLnBrk="0" hangingPunct="0"/>
                <a:endParaRPr lang="pl-PL" altLang="pl-PL" sz="1200" b="1"/>
              </a:p>
            </p:txBody>
          </p:sp>
        </p:grpSp>
        <p:sp>
          <p:nvSpPr>
            <p:cNvPr id="59448" name="Rectangle 1281"/>
            <p:cNvSpPr>
              <a:spLocks noChangeArrowheads="1"/>
            </p:cNvSpPr>
            <p:nvPr/>
          </p:nvSpPr>
          <p:spPr bwMode="auto">
            <a:xfrm>
              <a:off x="12" y="4761"/>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49" name="Group 1368"/>
            <p:cNvGrpSpPr>
              <a:grpSpLocks/>
            </p:cNvGrpSpPr>
            <p:nvPr/>
          </p:nvGrpSpPr>
          <p:grpSpPr bwMode="auto">
            <a:xfrm>
              <a:off x="415" y="4749"/>
              <a:ext cx="1422" cy="379"/>
              <a:chOff x="415" y="4749"/>
              <a:chExt cx="1422" cy="379"/>
            </a:xfrm>
          </p:grpSpPr>
          <p:sp>
            <p:nvSpPr>
              <p:cNvPr id="59466" name="Rectangle 1367"/>
              <p:cNvSpPr>
                <a:spLocks noChangeArrowheads="1"/>
              </p:cNvSpPr>
              <p:nvPr/>
            </p:nvSpPr>
            <p:spPr bwMode="auto">
              <a:xfrm>
                <a:off x="415" y="4749"/>
                <a:ext cx="1422" cy="379"/>
              </a:xfrm>
              <a:prstGeom prst="rect">
                <a:avLst/>
              </a:prstGeom>
              <a:solidFill>
                <a:srgbClr val="F3F3F3"/>
              </a:solidFill>
              <a:ln w="9525">
                <a:noFill/>
                <a:miter lim="800000"/>
                <a:headEnd/>
                <a:tailEnd/>
              </a:ln>
            </p:spPr>
            <p:txBody>
              <a:bodyPr/>
              <a:lstStyle/>
              <a:p>
                <a:endParaRPr lang="pl-PL" altLang="pl-PL"/>
              </a:p>
            </p:txBody>
          </p:sp>
          <p:sp>
            <p:nvSpPr>
              <p:cNvPr id="59467" name="Rectangle 1282"/>
              <p:cNvSpPr>
                <a:spLocks noChangeArrowheads="1"/>
              </p:cNvSpPr>
              <p:nvPr/>
            </p:nvSpPr>
            <p:spPr bwMode="auto">
              <a:xfrm>
                <a:off x="427" y="4761"/>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Gąbka</a:t>
                </a:r>
              </a:p>
              <a:p>
                <a:pPr algn="ctr" eaLnBrk="0" hangingPunct="0"/>
                <a:endParaRPr lang="pl-PL" altLang="pl-PL" sz="1200" b="1"/>
              </a:p>
            </p:txBody>
          </p:sp>
        </p:grpSp>
        <p:grpSp>
          <p:nvGrpSpPr>
            <p:cNvPr id="59450" name="Group 1370"/>
            <p:cNvGrpSpPr>
              <a:grpSpLocks/>
            </p:cNvGrpSpPr>
            <p:nvPr/>
          </p:nvGrpSpPr>
          <p:grpSpPr bwMode="auto">
            <a:xfrm>
              <a:off x="1837" y="4749"/>
              <a:ext cx="1746" cy="379"/>
              <a:chOff x="1837" y="4749"/>
              <a:chExt cx="1746" cy="379"/>
            </a:xfrm>
          </p:grpSpPr>
          <p:sp>
            <p:nvSpPr>
              <p:cNvPr id="59464" name="Rectangle 1369"/>
              <p:cNvSpPr>
                <a:spLocks noChangeArrowheads="1"/>
              </p:cNvSpPr>
              <p:nvPr/>
            </p:nvSpPr>
            <p:spPr bwMode="auto">
              <a:xfrm>
                <a:off x="1837" y="4749"/>
                <a:ext cx="1746" cy="379"/>
              </a:xfrm>
              <a:prstGeom prst="rect">
                <a:avLst/>
              </a:prstGeom>
              <a:solidFill>
                <a:srgbClr val="F3F3F3"/>
              </a:solidFill>
              <a:ln w="9525">
                <a:noFill/>
                <a:miter lim="800000"/>
                <a:headEnd/>
                <a:tailEnd/>
              </a:ln>
            </p:spPr>
            <p:txBody>
              <a:bodyPr/>
              <a:lstStyle/>
              <a:p>
                <a:endParaRPr lang="pl-PL" altLang="pl-PL"/>
              </a:p>
            </p:txBody>
          </p:sp>
          <p:sp>
            <p:nvSpPr>
              <p:cNvPr id="59465" name="Rectangle 1283"/>
              <p:cNvSpPr>
                <a:spLocks noChangeArrowheads="1"/>
              </p:cNvSpPr>
              <p:nvPr/>
            </p:nvSpPr>
            <p:spPr bwMode="auto">
              <a:xfrm>
                <a:off x="1849" y="4761"/>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59451" name="Group 1372"/>
            <p:cNvGrpSpPr>
              <a:grpSpLocks/>
            </p:cNvGrpSpPr>
            <p:nvPr/>
          </p:nvGrpSpPr>
          <p:grpSpPr bwMode="auto">
            <a:xfrm>
              <a:off x="3583" y="4749"/>
              <a:ext cx="1864" cy="379"/>
              <a:chOff x="3583" y="4749"/>
              <a:chExt cx="1864" cy="379"/>
            </a:xfrm>
          </p:grpSpPr>
          <p:sp>
            <p:nvSpPr>
              <p:cNvPr id="59462" name="Rectangle 1371"/>
              <p:cNvSpPr>
                <a:spLocks noChangeArrowheads="1"/>
              </p:cNvSpPr>
              <p:nvPr/>
            </p:nvSpPr>
            <p:spPr bwMode="auto">
              <a:xfrm>
                <a:off x="3583" y="4749"/>
                <a:ext cx="1864" cy="379"/>
              </a:xfrm>
              <a:prstGeom prst="rect">
                <a:avLst/>
              </a:prstGeom>
              <a:solidFill>
                <a:srgbClr val="F3F3F3"/>
              </a:solidFill>
              <a:ln w="9525">
                <a:noFill/>
                <a:miter lim="800000"/>
                <a:headEnd/>
                <a:tailEnd/>
              </a:ln>
            </p:spPr>
            <p:txBody>
              <a:bodyPr/>
              <a:lstStyle/>
              <a:p>
                <a:endParaRPr lang="pl-PL" altLang="pl-PL"/>
              </a:p>
            </p:txBody>
          </p:sp>
          <p:sp>
            <p:nvSpPr>
              <p:cNvPr id="59463" name="Rectangle 1284"/>
              <p:cNvSpPr>
                <a:spLocks noChangeArrowheads="1"/>
              </p:cNvSpPr>
              <p:nvPr/>
            </p:nvSpPr>
            <p:spPr bwMode="auto">
              <a:xfrm>
                <a:off x="3595" y="4761"/>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25.000</a:t>
                </a:r>
              </a:p>
              <a:p>
                <a:pPr algn="ctr" eaLnBrk="0" hangingPunct="0"/>
                <a:endParaRPr lang="pl-PL" altLang="pl-PL" sz="1200" b="1"/>
              </a:p>
            </p:txBody>
          </p:sp>
        </p:grpSp>
        <p:sp>
          <p:nvSpPr>
            <p:cNvPr id="59452" name="Rectangle 1285"/>
            <p:cNvSpPr>
              <a:spLocks noChangeArrowheads="1"/>
            </p:cNvSpPr>
            <p:nvPr/>
          </p:nvSpPr>
          <p:spPr bwMode="auto">
            <a:xfrm>
              <a:off x="12" y="5116"/>
              <a:ext cx="415"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59453" name="Group 1374"/>
            <p:cNvGrpSpPr>
              <a:grpSpLocks/>
            </p:cNvGrpSpPr>
            <p:nvPr/>
          </p:nvGrpSpPr>
          <p:grpSpPr bwMode="auto">
            <a:xfrm>
              <a:off x="415" y="5104"/>
              <a:ext cx="1422" cy="379"/>
              <a:chOff x="415" y="5104"/>
              <a:chExt cx="1422" cy="379"/>
            </a:xfrm>
          </p:grpSpPr>
          <p:sp>
            <p:nvSpPr>
              <p:cNvPr id="59460" name="Rectangle 1373"/>
              <p:cNvSpPr>
                <a:spLocks noChangeArrowheads="1"/>
              </p:cNvSpPr>
              <p:nvPr/>
            </p:nvSpPr>
            <p:spPr bwMode="auto">
              <a:xfrm>
                <a:off x="415" y="5104"/>
                <a:ext cx="1422" cy="379"/>
              </a:xfrm>
              <a:prstGeom prst="rect">
                <a:avLst/>
              </a:prstGeom>
              <a:solidFill>
                <a:srgbClr val="F3F3F3"/>
              </a:solidFill>
              <a:ln w="9525">
                <a:noFill/>
                <a:miter lim="800000"/>
                <a:headEnd/>
                <a:tailEnd/>
              </a:ln>
            </p:spPr>
            <p:txBody>
              <a:bodyPr/>
              <a:lstStyle/>
              <a:p>
                <a:endParaRPr lang="pl-PL" altLang="pl-PL"/>
              </a:p>
            </p:txBody>
          </p:sp>
          <p:sp>
            <p:nvSpPr>
              <p:cNvPr id="59461" name="Rectangle 1286"/>
              <p:cNvSpPr>
                <a:spLocks noChangeArrowheads="1"/>
              </p:cNvSpPr>
              <p:nvPr/>
            </p:nvSpPr>
            <p:spPr bwMode="auto">
              <a:xfrm>
                <a:off x="427" y="5116"/>
                <a:ext cx="1398"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59454" name="Group 1376"/>
            <p:cNvGrpSpPr>
              <a:grpSpLocks/>
            </p:cNvGrpSpPr>
            <p:nvPr/>
          </p:nvGrpSpPr>
          <p:grpSpPr bwMode="auto">
            <a:xfrm>
              <a:off x="1837" y="5104"/>
              <a:ext cx="1746" cy="379"/>
              <a:chOff x="1837" y="5104"/>
              <a:chExt cx="1746" cy="379"/>
            </a:xfrm>
          </p:grpSpPr>
          <p:sp>
            <p:nvSpPr>
              <p:cNvPr id="59458" name="Rectangle 1375"/>
              <p:cNvSpPr>
                <a:spLocks noChangeArrowheads="1"/>
              </p:cNvSpPr>
              <p:nvPr/>
            </p:nvSpPr>
            <p:spPr bwMode="auto">
              <a:xfrm>
                <a:off x="1837" y="5104"/>
                <a:ext cx="1746" cy="379"/>
              </a:xfrm>
              <a:prstGeom prst="rect">
                <a:avLst/>
              </a:prstGeom>
              <a:solidFill>
                <a:srgbClr val="F3F3F3"/>
              </a:solidFill>
              <a:ln w="9525">
                <a:noFill/>
                <a:miter lim="800000"/>
                <a:headEnd/>
                <a:tailEnd/>
              </a:ln>
            </p:spPr>
            <p:txBody>
              <a:bodyPr/>
              <a:lstStyle/>
              <a:p>
                <a:endParaRPr lang="pl-PL" altLang="pl-PL"/>
              </a:p>
            </p:txBody>
          </p:sp>
          <p:sp>
            <p:nvSpPr>
              <p:cNvPr id="59459" name="Rectangle 1287"/>
              <p:cNvSpPr>
                <a:spLocks noChangeArrowheads="1"/>
              </p:cNvSpPr>
              <p:nvPr/>
            </p:nvSpPr>
            <p:spPr bwMode="auto">
              <a:xfrm>
                <a:off x="1849" y="5116"/>
                <a:ext cx="172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100</a:t>
                </a:r>
              </a:p>
              <a:p>
                <a:pPr algn="ctr" eaLnBrk="0" hangingPunct="0"/>
                <a:endParaRPr lang="pl-PL" altLang="pl-PL" sz="1200" b="1"/>
              </a:p>
            </p:txBody>
          </p:sp>
        </p:grpSp>
        <p:grpSp>
          <p:nvGrpSpPr>
            <p:cNvPr id="59455" name="Group 1378"/>
            <p:cNvGrpSpPr>
              <a:grpSpLocks/>
            </p:cNvGrpSpPr>
            <p:nvPr/>
          </p:nvGrpSpPr>
          <p:grpSpPr bwMode="auto">
            <a:xfrm>
              <a:off x="3583" y="5104"/>
              <a:ext cx="1864" cy="379"/>
              <a:chOff x="3583" y="5104"/>
              <a:chExt cx="1864" cy="379"/>
            </a:xfrm>
          </p:grpSpPr>
          <p:sp>
            <p:nvSpPr>
              <p:cNvPr id="59456" name="Rectangle 1377"/>
              <p:cNvSpPr>
                <a:spLocks noChangeArrowheads="1"/>
              </p:cNvSpPr>
              <p:nvPr/>
            </p:nvSpPr>
            <p:spPr bwMode="auto">
              <a:xfrm>
                <a:off x="3583" y="5104"/>
                <a:ext cx="1864" cy="379"/>
              </a:xfrm>
              <a:prstGeom prst="rect">
                <a:avLst/>
              </a:prstGeom>
              <a:solidFill>
                <a:srgbClr val="F3F3F3"/>
              </a:solidFill>
              <a:ln w="9525">
                <a:noFill/>
                <a:miter lim="800000"/>
                <a:headEnd/>
                <a:tailEnd/>
              </a:ln>
            </p:spPr>
            <p:txBody>
              <a:bodyPr/>
              <a:lstStyle/>
              <a:p>
                <a:endParaRPr lang="pl-PL" altLang="pl-PL"/>
              </a:p>
            </p:txBody>
          </p:sp>
          <p:sp>
            <p:nvSpPr>
              <p:cNvPr id="59457" name="Rectangle 1288"/>
              <p:cNvSpPr>
                <a:spLocks noChangeArrowheads="1"/>
              </p:cNvSpPr>
              <p:nvPr/>
            </p:nvSpPr>
            <p:spPr bwMode="auto">
              <a:xfrm>
                <a:off x="3595" y="5116"/>
                <a:ext cx="1840"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5.000</a:t>
                </a:r>
              </a:p>
              <a:p>
                <a:pPr algn="ctr" eaLnBrk="0" hangingPunct="0"/>
                <a:endParaRPr lang="pl-PL" altLang="pl-PL" sz="1200" b="1"/>
              </a:p>
            </p:txBody>
          </p:sp>
        </p:grpSp>
      </p:grpSp>
      <p:sp>
        <p:nvSpPr>
          <p:cNvPr id="59395" name="Text Box 1380"/>
          <p:cNvSpPr txBox="1">
            <a:spLocks noChangeArrowheads="1"/>
          </p:cNvSpPr>
          <p:nvPr/>
        </p:nvSpPr>
        <p:spPr bwMode="auto">
          <a:xfrm>
            <a:off x="2438400" y="304800"/>
            <a:ext cx="4191000" cy="366713"/>
          </a:xfrm>
          <a:prstGeom prst="rect">
            <a:avLst/>
          </a:prstGeom>
          <a:noFill/>
          <a:ln w="9525">
            <a:noFill/>
            <a:miter lim="800000"/>
            <a:headEnd/>
            <a:tailEnd/>
          </a:ln>
        </p:spPr>
        <p:txBody>
          <a:bodyPr>
            <a:spAutoFit/>
          </a:bodyPr>
          <a:lstStyle/>
          <a:p>
            <a:pPr algn="ctr">
              <a:spcBef>
                <a:spcPct val="50000"/>
              </a:spcBef>
            </a:pPr>
            <a:r>
              <a:rPr lang="pl-PL" altLang="pl-PL" b="1">
                <a:latin typeface="Arial" charset="0"/>
              </a:rPr>
              <a:t>Cięcie czystą wodą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09600" y="404813"/>
            <a:ext cx="6265863" cy="5262562"/>
          </a:xfrm>
          <a:prstGeom prst="rect">
            <a:avLst/>
          </a:prstGeom>
          <a:noFill/>
          <a:ln w="9525">
            <a:noFill/>
            <a:miter lim="800000"/>
            <a:headEnd/>
            <a:tailEnd/>
          </a:ln>
        </p:spPr>
        <p:txBody>
          <a:bodyPr>
            <a:spAutoFit/>
          </a:bodyPr>
          <a:lstStyle/>
          <a:p>
            <a:pPr algn="ctr">
              <a:spcBef>
                <a:spcPct val="50000"/>
              </a:spcBef>
            </a:pPr>
            <a:r>
              <a:rPr lang="pl-PL" altLang="pl-PL" sz="2400" b="1">
                <a:latin typeface="Arial" charset="0"/>
              </a:rPr>
              <a:t>Definicje</a:t>
            </a:r>
          </a:p>
          <a:p>
            <a:pPr algn="just">
              <a:spcBef>
                <a:spcPct val="50000"/>
              </a:spcBef>
            </a:pPr>
            <a:endParaRPr lang="pl-PL" altLang="pl-PL" sz="2400" b="1" u="sng">
              <a:latin typeface="Arial" charset="0"/>
            </a:endParaRPr>
          </a:p>
          <a:p>
            <a:pPr algn="just">
              <a:spcBef>
                <a:spcPct val="50000"/>
              </a:spcBef>
            </a:pPr>
            <a:r>
              <a:rPr lang="pl-PL" altLang="pl-PL" sz="2400" b="1">
                <a:latin typeface="Arial" charset="0"/>
                <a:cs typeface="Times New Roman" pitchFamily="18" charset="0"/>
              </a:rPr>
              <a:t>Proces produkcyjny</a:t>
            </a:r>
            <a:r>
              <a:rPr lang="pl-PL" altLang="pl-PL" sz="2400">
                <a:latin typeface="Arial" charset="0"/>
                <a:cs typeface="Times New Roman" pitchFamily="18" charset="0"/>
              </a:rPr>
              <a:t> – to niezb</a:t>
            </a:r>
            <a:r>
              <a:rPr lang="pl-PL" altLang="pl-PL" sz="2400">
                <a:latin typeface="Arial" charset="0"/>
              </a:rPr>
              <a:t>ę</a:t>
            </a:r>
            <a:r>
              <a:rPr lang="pl-PL" altLang="pl-PL" sz="2400">
                <a:latin typeface="Arial" charset="0"/>
                <a:cs typeface="Times New Roman" pitchFamily="18" charset="0"/>
              </a:rPr>
              <a:t>dne dzia</a:t>
            </a:r>
            <a:r>
              <a:rPr lang="pl-PL" altLang="pl-PL" sz="2400">
                <a:latin typeface="Arial" charset="0"/>
              </a:rPr>
              <a:t>ł</a:t>
            </a:r>
            <a:r>
              <a:rPr lang="pl-PL" altLang="pl-PL" sz="2400">
                <a:latin typeface="Arial" charset="0"/>
                <a:cs typeface="Times New Roman" pitchFamily="18" charset="0"/>
              </a:rPr>
              <a:t>ania podj</a:t>
            </a:r>
            <a:r>
              <a:rPr lang="pl-PL" altLang="pl-PL" sz="2400">
                <a:latin typeface="Arial" charset="0"/>
              </a:rPr>
              <a:t>ę</a:t>
            </a:r>
            <a:r>
              <a:rPr lang="pl-PL" altLang="pl-PL" sz="2400">
                <a:latin typeface="Arial" charset="0"/>
                <a:cs typeface="Times New Roman" pitchFamily="18" charset="0"/>
              </a:rPr>
              <a:t>te do wytworzenia okre</a:t>
            </a:r>
            <a:r>
              <a:rPr lang="pl-PL" altLang="pl-PL" sz="2400">
                <a:latin typeface="Arial" charset="0"/>
              </a:rPr>
              <a:t>ś</a:t>
            </a:r>
            <a:r>
              <a:rPr lang="pl-PL" altLang="pl-PL" sz="2400">
                <a:latin typeface="Arial" charset="0"/>
                <a:cs typeface="Times New Roman" pitchFamily="18" charset="0"/>
              </a:rPr>
              <a:t>lonych wyrobów w danym zak</a:t>
            </a:r>
            <a:r>
              <a:rPr lang="pl-PL" altLang="pl-PL" sz="2400">
                <a:latin typeface="Arial" charset="0"/>
              </a:rPr>
              <a:t>ł</a:t>
            </a:r>
            <a:r>
              <a:rPr lang="pl-PL" altLang="pl-PL" sz="2400">
                <a:latin typeface="Arial" charset="0"/>
                <a:cs typeface="Times New Roman" pitchFamily="18" charset="0"/>
              </a:rPr>
              <a:t>adzie.</a:t>
            </a:r>
          </a:p>
          <a:p>
            <a:pPr algn="just">
              <a:spcBef>
                <a:spcPct val="50000"/>
              </a:spcBef>
            </a:pPr>
            <a:endParaRPr lang="pl-PL" altLang="pl-PL" sz="2400">
              <a:latin typeface="Arial" charset="0"/>
            </a:endParaRPr>
          </a:p>
          <a:p>
            <a:pPr algn="just" eaLnBrk="0" hangingPunct="0">
              <a:spcBef>
                <a:spcPct val="50000"/>
              </a:spcBef>
            </a:pPr>
            <a:r>
              <a:rPr lang="pl-PL" altLang="pl-PL" sz="2400" b="1">
                <a:latin typeface="Arial" charset="0"/>
                <a:cs typeface="Times New Roman" pitchFamily="18" charset="0"/>
              </a:rPr>
              <a:t>Proces technologiczny</a:t>
            </a:r>
            <a:r>
              <a:rPr lang="pl-PL" altLang="pl-PL" sz="2400">
                <a:latin typeface="Arial" charset="0"/>
                <a:cs typeface="Times New Roman" pitchFamily="18" charset="0"/>
              </a:rPr>
              <a:t> </a:t>
            </a:r>
            <a:r>
              <a:rPr lang="pl-PL" altLang="pl-PL" sz="2400">
                <a:latin typeface="Arial" charset="0"/>
              </a:rPr>
              <a:t>(w skrócie p.t.) </a:t>
            </a:r>
            <a:r>
              <a:rPr lang="pl-PL" altLang="pl-PL" sz="2400">
                <a:latin typeface="Arial" charset="0"/>
                <a:cs typeface="Times New Roman" pitchFamily="18" charset="0"/>
              </a:rPr>
              <a:t>– cz</a:t>
            </a:r>
            <a:r>
              <a:rPr lang="pl-PL" altLang="pl-PL" sz="2400">
                <a:latin typeface="Arial" charset="0"/>
              </a:rPr>
              <a:t>ęść</a:t>
            </a:r>
            <a:r>
              <a:rPr lang="pl-PL" altLang="pl-PL" sz="2400">
                <a:latin typeface="Arial" charset="0"/>
                <a:cs typeface="Times New Roman" pitchFamily="18" charset="0"/>
              </a:rPr>
              <a:t> procesu produkcyjnego zwi</a:t>
            </a:r>
            <a:r>
              <a:rPr lang="pl-PL" altLang="pl-PL" sz="2400">
                <a:latin typeface="Arial" charset="0"/>
              </a:rPr>
              <a:t>ą</a:t>
            </a:r>
            <a:r>
              <a:rPr lang="pl-PL" altLang="pl-PL" sz="2400">
                <a:latin typeface="Arial" charset="0"/>
                <a:cs typeface="Times New Roman" pitchFamily="18" charset="0"/>
              </a:rPr>
              <a:t>zanego ze zmian</a:t>
            </a:r>
            <a:r>
              <a:rPr lang="pl-PL" altLang="pl-PL" sz="2400">
                <a:latin typeface="Arial" charset="0"/>
              </a:rPr>
              <a:t>ą</a:t>
            </a:r>
            <a:r>
              <a:rPr lang="pl-PL" altLang="pl-PL" sz="2400">
                <a:latin typeface="Arial" charset="0"/>
                <a:cs typeface="Times New Roman" pitchFamily="18" charset="0"/>
              </a:rPr>
              <a:t> kszta</a:t>
            </a:r>
            <a:r>
              <a:rPr lang="pl-PL" altLang="pl-PL" sz="2400">
                <a:latin typeface="Arial" charset="0"/>
              </a:rPr>
              <a:t>ł</a:t>
            </a:r>
            <a:r>
              <a:rPr lang="pl-PL" altLang="pl-PL" sz="2400">
                <a:latin typeface="Arial" charset="0"/>
                <a:cs typeface="Times New Roman" pitchFamily="18" charset="0"/>
              </a:rPr>
              <a:t>tu, wymiarów, jako</a:t>
            </a:r>
            <a:r>
              <a:rPr lang="pl-PL" altLang="pl-PL" sz="2400">
                <a:latin typeface="Arial" charset="0"/>
              </a:rPr>
              <a:t>śc</a:t>
            </a:r>
            <a:r>
              <a:rPr lang="pl-PL" altLang="pl-PL" sz="2400">
                <a:latin typeface="Arial" charset="0"/>
                <a:cs typeface="Times New Roman" pitchFamily="18" charset="0"/>
              </a:rPr>
              <a:t>i powierzchni i w</a:t>
            </a:r>
            <a:r>
              <a:rPr lang="pl-PL" altLang="pl-PL" sz="2400">
                <a:latin typeface="Arial" charset="0"/>
              </a:rPr>
              <a:t>ł</a:t>
            </a:r>
            <a:r>
              <a:rPr lang="pl-PL" altLang="pl-PL" sz="2400">
                <a:latin typeface="Arial" charset="0"/>
                <a:cs typeface="Times New Roman" pitchFamily="18" charset="0"/>
              </a:rPr>
              <a:t>a</a:t>
            </a:r>
            <a:r>
              <a:rPr lang="pl-PL" altLang="pl-PL" sz="2400">
                <a:latin typeface="Arial" charset="0"/>
              </a:rPr>
              <a:t>śc</a:t>
            </a:r>
            <a:r>
              <a:rPr lang="pl-PL" altLang="pl-PL" sz="2400">
                <a:latin typeface="Arial" charset="0"/>
                <a:cs typeface="Times New Roman" pitchFamily="18" charset="0"/>
              </a:rPr>
              <a:t>iwo</a:t>
            </a:r>
            <a:r>
              <a:rPr lang="pl-PL" altLang="pl-PL" sz="2400">
                <a:latin typeface="Arial" charset="0"/>
              </a:rPr>
              <a:t>ś</a:t>
            </a:r>
            <a:r>
              <a:rPr lang="pl-PL" altLang="pl-PL" sz="2400">
                <a:latin typeface="Arial" charset="0"/>
                <a:cs typeface="Times New Roman" pitchFamily="18" charset="0"/>
              </a:rPr>
              <a:t>ci fizykochemicznych P.O. </a:t>
            </a:r>
            <a:r>
              <a:rPr lang="pl-PL" altLang="pl-PL" sz="2400" i="1">
                <a:latin typeface="Arial" charset="0"/>
                <a:cs typeface="Times New Roman" pitchFamily="18" charset="0"/>
              </a:rPr>
              <a:t>[Stopniowe nadawanie kszta</a:t>
            </a:r>
            <a:r>
              <a:rPr lang="pl-PL" altLang="pl-PL" sz="2400" i="1">
                <a:latin typeface="Arial" charset="0"/>
              </a:rPr>
              <a:t>ł</a:t>
            </a:r>
            <a:r>
              <a:rPr lang="pl-PL" altLang="pl-PL" sz="2400" i="1">
                <a:latin typeface="Arial" charset="0"/>
                <a:cs typeface="Times New Roman" pitchFamily="18" charset="0"/>
              </a:rPr>
              <a:t>tu, dok</a:t>
            </a:r>
            <a:r>
              <a:rPr lang="pl-PL" altLang="pl-PL" sz="2400" i="1">
                <a:latin typeface="Arial" charset="0"/>
              </a:rPr>
              <a:t>ł</a:t>
            </a:r>
            <a:r>
              <a:rPr lang="pl-PL" altLang="pl-PL" sz="2400" i="1">
                <a:latin typeface="Arial" charset="0"/>
                <a:cs typeface="Times New Roman" pitchFamily="18" charset="0"/>
              </a:rPr>
              <a:t>adno</a:t>
            </a:r>
            <a:r>
              <a:rPr lang="pl-PL" altLang="pl-PL" sz="2400" i="1">
                <a:latin typeface="Arial" charset="0"/>
              </a:rPr>
              <a:t>ś</a:t>
            </a:r>
            <a:r>
              <a:rPr lang="pl-PL" altLang="pl-PL" sz="2400" i="1">
                <a:latin typeface="Arial" charset="0"/>
                <a:cs typeface="Times New Roman" pitchFamily="18" charset="0"/>
              </a:rPr>
              <a:t>ci i w</a:t>
            </a:r>
            <a:r>
              <a:rPr lang="pl-PL" altLang="pl-PL" sz="2400" i="1">
                <a:latin typeface="Arial" charset="0"/>
              </a:rPr>
              <a:t>łaściwości</a:t>
            </a:r>
            <a:r>
              <a:rPr lang="pl-PL" altLang="pl-PL" sz="2400" i="1">
                <a:latin typeface="Arial" charset="0"/>
                <a:cs typeface="Times New Roman" pitchFamily="18" charset="0"/>
              </a:rPr>
              <a:t> u</a:t>
            </a:r>
            <a:r>
              <a:rPr lang="pl-PL" altLang="pl-PL" sz="2400" i="1">
                <a:latin typeface="Arial" charset="0"/>
              </a:rPr>
              <a:t>ż</a:t>
            </a:r>
            <a:r>
              <a:rPr lang="pl-PL" altLang="pl-PL" sz="2400" i="1">
                <a:latin typeface="Arial" charset="0"/>
                <a:cs typeface="Times New Roman" pitchFamily="18" charset="0"/>
              </a:rPr>
              <a:t>ytkowych].</a:t>
            </a:r>
          </a:p>
        </p:txBody>
      </p:sp>
      <p:pic>
        <p:nvPicPr>
          <p:cNvPr id="5123" name="Picture 3"/>
          <p:cNvPicPr>
            <a:picLocks noChangeAspect="1" noChangeArrowheads="1"/>
          </p:cNvPicPr>
          <p:nvPr/>
        </p:nvPicPr>
        <p:blipFill>
          <a:blip r:embed="rId2" cstate="print"/>
          <a:srcRect/>
          <a:stretch>
            <a:fillRect/>
          </a:stretch>
        </p:blipFill>
        <p:spPr bwMode="auto">
          <a:xfrm>
            <a:off x="7013575" y="1500188"/>
            <a:ext cx="2000250" cy="1212850"/>
          </a:xfrm>
          <a:prstGeom prst="rect">
            <a:avLst/>
          </a:prstGeom>
          <a:noFill/>
          <a:ln w="9525">
            <a:noFill/>
            <a:miter lim="800000"/>
            <a:headEnd/>
            <a:tailEnd/>
          </a:ln>
        </p:spPr>
      </p:pic>
      <p:pic>
        <p:nvPicPr>
          <p:cNvPr id="5124" name="Picture 2" descr="F:\TBM\TBM_wykład\Prezentacja_tbm_2\DSCN58.JPG"/>
          <p:cNvPicPr>
            <a:picLocks noChangeAspect="1" noChangeArrowheads="1"/>
          </p:cNvPicPr>
          <p:nvPr/>
        </p:nvPicPr>
        <p:blipFill>
          <a:blip r:embed="rId3" cstate="print"/>
          <a:srcRect/>
          <a:stretch>
            <a:fillRect/>
          </a:stretch>
        </p:blipFill>
        <p:spPr bwMode="auto">
          <a:xfrm>
            <a:off x="7119938" y="4270375"/>
            <a:ext cx="1785937" cy="133985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162"/>
          <p:cNvGrpSpPr>
            <a:grpSpLocks/>
          </p:cNvGrpSpPr>
          <p:nvPr/>
        </p:nvGrpSpPr>
        <p:grpSpPr bwMode="auto">
          <a:xfrm>
            <a:off x="1828800" y="762000"/>
            <a:ext cx="5410200" cy="5943600"/>
            <a:chOff x="12" y="0"/>
            <a:chExt cx="5433" cy="5771"/>
          </a:xfrm>
        </p:grpSpPr>
        <p:sp>
          <p:nvSpPr>
            <p:cNvPr id="60420" name="Rectangle 2"/>
            <p:cNvSpPr>
              <a:spLocks noChangeArrowheads="1"/>
            </p:cNvSpPr>
            <p:nvPr/>
          </p:nvSpPr>
          <p:spPr bwMode="auto">
            <a:xfrm>
              <a:off x="12" y="12"/>
              <a:ext cx="388" cy="374"/>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21" name="Group 67"/>
            <p:cNvGrpSpPr>
              <a:grpSpLocks/>
            </p:cNvGrpSpPr>
            <p:nvPr/>
          </p:nvGrpSpPr>
          <p:grpSpPr bwMode="auto">
            <a:xfrm>
              <a:off x="388" y="0"/>
              <a:ext cx="1666" cy="446"/>
              <a:chOff x="388" y="0"/>
              <a:chExt cx="1666" cy="446"/>
            </a:xfrm>
          </p:grpSpPr>
          <p:sp>
            <p:nvSpPr>
              <p:cNvPr id="60578" name="Rectangle 66"/>
              <p:cNvSpPr>
                <a:spLocks noChangeArrowheads="1"/>
              </p:cNvSpPr>
              <p:nvPr/>
            </p:nvSpPr>
            <p:spPr bwMode="auto">
              <a:xfrm>
                <a:off x="388" y="0"/>
                <a:ext cx="1666" cy="446"/>
              </a:xfrm>
              <a:prstGeom prst="rect">
                <a:avLst/>
              </a:prstGeom>
              <a:solidFill>
                <a:srgbClr val="E6E6E6"/>
              </a:solidFill>
              <a:ln w="9525">
                <a:noFill/>
                <a:miter lim="800000"/>
                <a:headEnd/>
                <a:tailEnd/>
              </a:ln>
            </p:spPr>
            <p:txBody>
              <a:bodyPr/>
              <a:lstStyle/>
              <a:p>
                <a:endParaRPr lang="pl-PL" altLang="pl-PL"/>
              </a:p>
            </p:txBody>
          </p:sp>
          <p:sp>
            <p:nvSpPr>
              <p:cNvPr id="60579" name="Rectangle 3"/>
              <p:cNvSpPr>
                <a:spLocks noChangeArrowheads="1"/>
              </p:cNvSpPr>
              <p:nvPr/>
            </p:nvSpPr>
            <p:spPr bwMode="auto">
              <a:xfrm>
                <a:off x="400" y="12"/>
                <a:ext cx="1642"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Materiał</a:t>
                </a:r>
              </a:p>
              <a:p>
                <a:pPr algn="ctr" eaLnBrk="0" hangingPunct="0"/>
                <a:endParaRPr lang="pl-PL" altLang="pl-PL" sz="1200" b="1"/>
              </a:p>
            </p:txBody>
          </p:sp>
        </p:grpSp>
        <p:grpSp>
          <p:nvGrpSpPr>
            <p:cNvPr id="60422" name="Group 69"/>
            <p:cNvGrpSpPr>
              <a:grpSpLocks/>
            </p:cNvGrpSpPr>
            <p:nvPr/>
          </p:nvGrpSpPr>
          <p:grpSpPr bwMode="auto">
            <a:xfrm>
              <a:off x="2054" y="0"/>
              <a:ext cx="1640" cy="446"/>
              <a:chOff x="2054" y="0"/>
              <a:chExt cx="1640" cy="446"/>
            </a:xfrm>
          </p:grpSpPr>
          <p:sp>
            <p:nvSpPr>
              <p:cNvPr id="60576" name="Rectangle 68"/>
              <p:cNvSpPr>
                <a:spLocks noChangeArrowheads="1"/>
              </p:cNvSpPr>
              <p:nvPr/>
            </p:nvSpPr>
            <p:spPr bwMode="auto">
              <a:xfrm>
                <a:off x="2054" y="0"/>
                <a:ext cx="1640" cy="446"/>
              </a:xfrm>
              <a:prstGeom prst="rect">
                <a:avLst/>
              </a:prstGeom>
              <a:solidFill>
                <a:srgbClr val="E6E6E6"/>
              </a:solidFill>
              <a:ln w="9525">
                <a:noFill/>
                <a:miter lim="800000"/>
                <a:headEnd/>
                <a:tailEnd/>
              </a:ln>
            </p:spPr>
            <p:txBody>
              <a:bodyPr/>
              <a:lstStyle/>
              <a:p>
                <a:endParaRPr lang="pl-PL" altLang="pl-PL"/>
              </a:p>
            </p:txBody>
          </p:sp>
          <p:sp>
            <p:nvSpPr>
              <p:cNvPr id="60577" name="Rectangle 4"/>
              <p:cNvSpPr>
                <a:spLocks noChangeArrowheads="1"/>
              </p:cNvSpPr>
              <p:nvPr/>
            </p:nvSpPr>
            <p:spPr bwMode="auto">
              <a:xfrm>
                <a:off x="2066" y="12"/>
                <a:ext cx="1616"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Grubość </a:t>
                </a:r>
              </a:p>
              <a:p>
                <a:pPr algn="ctr" eaLnBrk="0" hangingPunct="0"/>
                <a:r>
                  <a:rPr lang="pl-PL" altLang="pl-PL" sz="1200" b="1">
                    <a:solidFill>
                      <a:srgbClr val="000000"/>
                    </a:solidFill>
                    <a:latin typeface="Verdana" pitchFamily="34" charset="0"/>
                    <a:cs typeface="Times New Roman" pitchFamily="18" charset="0"/>
                  </a:rPr>
                  <a:t>materiału [mm]</a:t>
                </a:r>
              </a:p>
              <a:p>
                <a:pPr algn="ctr" eaLnBrk="0" hangingPunct="0"/>
                <a:endParaRPr lang="pl-PL" altLang="pl-PL" sz="1200" b="1"/>
              </a:p>
            </p:txBody>
          </p:sp>
        </p:grpSp>
        <p:grpSp>
          <p:nvGrpSpPr>
            <p:cNvPr id="60423" name="Group 71"/>
            <p:cNvGrpSpPr>
              <a:grpSpLocks/>
            </p:cNvGrpSpPr>
            <p:nvPr/>
          </p:nvGrpSpPr>
          <p:grpSpPr bwMode="auto">
            <a:xfrm>
              <a:off x="3694" y="0"/>
              <a:ext cx="1751" cy="446"/>
              <a:chOff x="3694" y="0"/>
              <a:chExt cx="1751" cy="446"/>
            </a:xfrm>
          </p:grpSpPr>
          <p:sp>
            <p:nvSpPr>
              <p:cNvPr id="60574" name="Rectangle 70"/>
              <p:cNvSpPr>
                <a:spLocks noChangeArrowheads="1"/>
              </p:cNvSpPr>
              <p:nvPr/>
            </p:nvSpPr>
            <p:spPr bwMode="auto">
              <a:xfrm>
                <a:off x="3694" y="0"/>
                <a:ext cx="1751" cy="446"/>
              </a:xfrm>
              <a:prstGeom prst="rect">
                <a:avLst/>
              </a:prstGeom>
              <a:solidFill>
                <a:srgbClr val="E6E6E6"/>
              </a:solidFill>
              <a:ln w="9525">
                <a:noFill/>
                <a:miter lim="800000"/>
                <a:headEnd/>
                <a:tailEnd/>
              </a:ln>
            </p:spPr>
            <p:txBody>
              <a:bodyPr/>
              <a:lstStyle/>
              <a:p>
                <a:endParaRPr lang="pl-PL" altLang="pl-PL"/>
              </a:p>
            </p:txBody>
          </p:sp>
          <p:sp>
            <p:nvSpPr>
              <p:cNvPr id="60575" name="Rectangle 5"/>
              <p:cNvSpPr>
                <a:spLocks noChangeArrowheads="1"/>
              </p:cNvSpPr>
              <p:nvPr/>
            </p:nvSpPr>
            <p:spPr bwMode="auto">
              <a:xfrm>
                <a:off x="3706" y="12"/>
                <a:ext cx="1727" cy="374"/>
              </a:xfrm>
              <a:prstGeom prst="rect">
                <a:avLst/>
              </a:prstGeom>
              <a:solidFill>
                <a:srgbClr val="E6E6E6"/>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Prędkość posuwu </a:t>
                </a:r>
              </a:p>
              <a:p>
                <a:pPr algn="ctr" eaLnBrk="0" hangingPunct="0"/>
                <a:r>
                  <a:rPr lang="pl-PL" altLang="pl-PL" sz="1200" b="1">
                    <a:solidFill>
                      <a:srgbClr val="000000"/>
                    </a:solidFill>
                    <a:latin typeface="Verdana" pitchFamily="34" charset="0"/>
                    <a:cs typeface="Times New Roman" pitchFamily="18" charset="0"/>
                  </a:rPr>
                  <a:t> [mm/min]</a:t>
                </a:r>
              </a:p>
              <a:p>
                <a:pPr algn="ctr" eaLnBrk="0" hangingPunct="0"/>
                <a:endParaRPr lang="pl-PL" altLang="pl-PL" sz="1200" b="1"/>
              </a:p>
            </p:txBody>
          </p:sp>
        </p:grpSp>
        <p:sp>
          <p:nvSpPr>
            <p:cNvPr id="60424" name="Rectangle 6"/>
            <p:cNvSpPr>
              <a:spLocks noChangeArrowheads="1"/>
            </p:cNvSpPr>
            <p:nvPr/>
          </p:nvSpPr>
          <p:spPr bwMode="auto">
            <a:xfrm>
              <a:off x="12" y="43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25" name="Group 73"/>
            <p:cNvGrpSpPr>
              <a:grpSpLocks/>
            </p:cNvGrpSpPr>
            <p:nvPr/>
          </p:nvGrpSpPr>
          <p:grpSpPr bwMode="auto">
            <a:xfrm>
              <a:off x="388" y="422"/>
              <a:ext cx="1666" cy="379"/>
              <a:chOff x="388" y="422"/>
              <a:chExt cx="1666" cy="379"/>
            </a:xfrm>
          </p:grpSpPr>
          <p:sp>
            <p:nvSpPr>
              <p:cNvPr id="60572" name="Rectangle 72"/>
              <p:cNvSpPr>
                <a:spLocks noChangeArrowheads="1"/>
              </p:cNvSpPr>
              <p:nvPr/>
            </p:nvSpPr>
            <p:spPr bwMode="auto">
              <a:xfrm>
                <a:off x="388" y="422"/>
                <a:ext cx="1666" cy="379"/>
              </a:xfrm>
              <a:prstGeom prst="rect">
                <a:avLst/>
              </a:prstGeom>
              <a:solidFill>
                <a:srgbClr val="F3F3F3"/>
              </a:solidFill>
              <a:ln w="9525">
                <a:noFill/>
                <a:miter lim="800000"/>
                <a:headEnd/>
                <a:tailEnd/>
              </a:ln>
            </p:spPr>
            <p:txBody>
              <a:bodyPr/>
              <a:lstStyle/>
              <a:p>
                <a:endParaRPr lang="pl-PL" altLang="pl-PL"/>
              </a:p>
            </p:txBody>
          </p:sp>
          <p:sp>
            <p:nvSpPr>
              <p:cNvPr id="60573" name="Rectangle 7"/>
              <p:cNvSpPr>
                <a:spLocks noChangeArrowheads="1"/>
              </p:cNvSpPr>
              <p:nvPr/>
            </p:nvSpPr>
            <p:spPr bwMode="auto">
              <a:xfrm>
                <a:off x="400" y="43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Stal nierdzewna</a:t>
                </a:r>
              </a:p>
              <a:p>
                <a:pPr algn="ctr" eaLnBrk="0" hangingPunct="0"/>
                <a:endParaRPr lang="pl-PL" altLang="pl-PL" sz="1200" b="1"/>
              </a:p>
            </p:txBody>
          </p:sp>
        </p:grpSp>
        <p:grpSp>
          <p:nvGrpSpPr>
            <p:cNvPr id="60426" name="Group 75"/>
            <p:cNvGrpSpPr>
              <a:grpSpLocks/>
            </p:cNvGrpSpPr>
            <p:nvPr/>
          </p:nvGrpSpPr>
          <p:grpSpPr bwMode="auto">
            <a:xfrm>
              <a:off x="2054" y="422"/>
              <a:ext cx="1640" cy="379"/>
              <a:chOff x="2054" y="422"/>
              <a:chExt cx="1640" cy="379"/>
            </a:xfrm>
          </p:grpSpPr>
          <p:sp>
            <p:nvSpPr>
              <p:cNvPr id="60570" name="Rectangle 74"/>
              <p:cNvSpPr>
                <a:spLocks noChangeArrowheads="1"/>
              </p:cNvSpPr>
              <p:nvPr/>
            </p:nvSpPr>
            <p:spPr bwMode="auto">
              <a:xfrm>
                <a:off x="2054" y="422"/>
                <a:ext cx="1640" cy="379"/>
              </a:xfrm>
              <a:prstGeom prst="rect">
                <a:avLst/>
              </a:prstGeom>
              <a:solidFill>
                <a:srgbClr val="F3F3F3"/>
              </a:solidFill>
              <a:ln w="9525">
                <a:noFill/>
                <a:miter lim="800000"/>
                <a:headEnd/>
                <a:tailEnd/>
              </a:ln>
            </p:spPr>
            <p:txBody>
              <a:bodyPr/>
              <a:lstStyle/>
              <a:p>
                <a:endParaRPr lang="pl-PL" altLang="pl-PL"/>
              </a:p>
            </p:txBody>
          </p:sp>
          <p:sp>
            <p:nvSpPr>
              <p:cNvPr id="60571" name="Rectangle 8"/>
              <p:cNvSpPr>
                <a:spLocks noChangeArrowheads="1"/>
              </p:cNvSpPr>
              <p:nvPr/>
            </p:nvSpPr>
            <p:spPr bwMode="auto">
              <a:xfrm>
                <a:off x="2066" y="43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60427" name="Group 77"/>
            <p:cNvGrpSpPr>
              <a:grpSpLocks/>
            </p:cNvGrpSpPr>
            <p:nvPr/>
          </p:nvGrpSpPr>
          <p:grpSpPr bwMode="auto">
            <a:xfrm>
              <a:off x="3694" y="422"/>
              <a:ext cx="1751" cy="379"/>
              <a:chOff x="3694" y="422"/>
              <a:chExt cx="1751" cy="379"/>
            </a:xfrm>
          </p:grpSpPr>
          <p:sp>
            <p:nvSpPr>
              <p:cNvPr id="60568" name="Rectangle 76"/>
              <p:cNvSpPr>
                <a:spLocks noChangeArrowheads="1"/>
              </p:cNvSpPr>
              <p:nvPr/>
            </p:nvSpPr>
            <p:spPr bwMode="auto">
              <a:xfrm>
                <a:off x="3694" y="422"/>
                <a:ext cx="1751" cy="379"/>
              </a:xfrm>
              <a:prstGeom prst="rect">
                <a:avLst/>
              </a:prstGeom>
              <a:solidFill>
                <a:srgbClr val="F3F3F3"/>
              </a:solidFill>
              <a:ln w="9525">
                <a:noFill/>
                <a:miter lim="800000"/>
                <a:headEnd/>
                <a:tailEnd/>
              </a:ln>
            </p:spPr>
            <p:txBody>
              <a:bodyPr/>
              <a:lstStyle/>
              <a:p>
                <a:endParaRPr lang="pl-PL" altLang="pl-PL"/>
              </a:p>
            </p:txBody>
          </p:sp>
          <p:sp>
            <p:nvSpPr>
              <p:cNvPr id="60569" name="Rectangle 9"/>
              <p:cNvSpPr>
                <a:spLocks noChangeArrowheads="1"/>
              </p:cNvSpPr>
              <p:nvPr/>
            </p:nvSpPr>
            <p:spPr bwMode="auto">
              <a:xfrm>
                <a:off x="3706" y="43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230</a:t>
                </a:r>
              </a:p>
              <a:p>
                <a:pPr algn="ctr" eaLnBrk="0" hangingPunct="0"/>
                <a:endParaRPr lang="pl-PL" altLang="pl-PL" sz="1200" b="1"/>
              </a:p>
            </p:txBody>
          </p:sp>
        </p:grpSp>
        <p:sp>
          <p:nvSpPr>
            <p:cNvPr id="60428" name="Rectangle 10"/>
            <p:cNvSpPr>
              <a:spLocks noChangeArrowheads="1"/>
            </p:cNvSpPr>
            <p:nvPr/>
          </p:nvSpPr>
          <p:spPr bwMode="auto">
            <a:xfrm>
              <a:off x="12" y="78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29" name="Group 79"/>
            <p:cNvGrpSpPr>
              <a:grpSpLocks/>
            </p:cNvGrpSpPr>
            <p:nvPr/>
          </p:nvGrpSpPr>
          <p:grpSpPr bwMode="auto">
            <a:xfrm>
              <a:off x="388" y="777"/>
              <a:ext cx="1666" cy="379"/>
              <a:chOff x="388" y="777"/>
              <a:chExt cx="1666" cy="379"/>
            </a:xfrm>
          </p:grpSpPr>
          <p:sp>
            <p:nvSpPr>
              <p:cNvPr id="60566" name="Rectangle 78"/>
              <p:cNvSpPr>
                <a:spLocks noChangeArrowheads="1"/>
              </p:cNvSpPr>
              <p:nvPr/>
            </p:nvSpPr>
            <p:spPr bwMode="auto">
              <a:xfrm>
                <a:off x="388" y="777"/>
                <a:ext cx="1666" cy="379"/>
              </a:xfrm>
              <a:prstGeom prst="rect">
                <a:avLst/>
              </a:prstGeom>
              <a:solidFill>
                <a:srgbClr val="F3F3F3"/>
              </a:solidFill>
              <a:ln w="9525">
                <a:noFill/>
                <a:miter lim="800000"/>
                <a:headEnd/>
                <a:tailEnd/>
              </a:ln>
            </p:spPr>
            <p:txBody>
              <a:bodyPr/>
              <a:lstStyle/>
              <a:p>
                <a:endParaRPr lang="pl-PL" altLang="pl-PL"/>
              </a:p>
            </p:txBody>
          </p:sp>
          <p:sp>
            <p:nvSpPr>
              <p:cNvPr id="60567" name="Rectangle 11"/>
              <p:cNvSpPr>
                <a:spLocks noChangeArrowheads="1"/>
              </p:cNvSpPr>
              <p:nvPr/>
            </p:nvSpPr>
            <p:spPr bwMode="auto">
              <a:xfrm>
                <a:off x="400" y="78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30" name="Group 81"/>
            <p:cNvGrpSpPr>
              <a:grpSpLocks/>
            </p:cNvGrpSpPr>
            <p:nvPr/>
          </p:nvGrpSpPr>
          <p:grpSpPr bwMode="auto">
            <a:xfrm>
              <a:off x="2054" y="777"/>
              <a:ext cx="1640" cy="379"/>
              <a:chOff x="2054" y="777"/>
              <a:chExt cx="1640" cy="379"/>
            </a:xfrm>
          </p:grpSpPr>
          <p:sp>
            <p:nvSpPr>
              <p:cNvPr id="60564" name="Rectangle 80"/>
              <p:cNvSpPr>
                <a:spLocks noChangeArrowheads="1"/>
              </p:cNvSpPr>
              <p:nvPr/>
            </p:nvSpPr>
            <p:spPr bwMode="auto">
              <a:xfrm>
                <a:off x="2054" y="777"/>
                <a:ext cx="1640" cy="379"/>
              </a:xfrm>
              <a:prstGeom prst="rect">
                <a:avLst/>
              </a:prstGeom>
              <a:solidFill>
                <a:srgbClr val="F3F3F3"/>
              </a:solidFill>
              <a:ln w="9525">
                <a:noFill/>
                <a:miter lim="800000"/>
                <a:headEnd/>
                <a:tailEnd/>
              </a:ln>
            </p:spPr>
            <p:txBody>
              <a:bodyPr/>
              <a:lstStyle/>
              <a:p>
                <a:endParaRPr lang="pl-PL" altLang="pl-PL"/>
              </a:p>
            </p:txBody>
          </p:sp>
          <p:sp>
            <p:nvSpPr>
              <p:cNvPr id="60565" name="Rectangle 12"/>
              <p:cNvSpPr>
                <a:spLocks noChangeArrowheads="1"/>
              </p:cNvSpPr>
              <p:nvPr/>
            </p:nvSpPr>
            <p:spPr bwMode="auto">
              <a:xfrm>
                <a:off x="2066" y="78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a:t>
                </a:r>
              </a:p>
              <a:p>
                <a:pPr algn="ctr" eaLnBrk="0" hangingPunct="0"/>
                <a:endParaRPr lang="pl-PL" altLang="pl-PL" sz="1200" b="1"/>
              </a:p>
            </p:txBody>
          </p:sp>
        </p:grpSp>
        <p:grpSp>
          <p:nvGrpSpPr>
            <p:cNvPr id="60431" name="Group 83"/>
            <p:cNvGrpSpPr>
              <a:grpSpLocks/>
            </p:cNvGrpSpPr>
            <p:nvPr/>
          </p:nvGrpSpPr>
          <p:grpSpPr bwMode="auto">
            <a:xfrm>
              <a:off x="3694" y="777"/>
              <a:ext cx="1751" cy="379"/>
              <a:chOff x="3694" y="777"/>
              <a:chExt cx="1751" cy="379"/>
            </a:xfrm>
          </p:grpSpPr>
          <p:sp>
            <p:nvSpPr>
              <p:cNvPr id="60562" name="Rectangle 82"/>
              <p:cNvSpPr>
                <a:spLocks noChangeArrowheads="1"/>
              </p:cNvSpPr>
              <p:nvPr/>
            </p:nvSpPr>
            <p:spPr bwMode="auto">
              <a:xfrm>
                <a:off x="3694" y="777"/>
                <a:ext cx="1751" cy="379"/>
              </a:xfrm>
              <a:prstGeom prst="rect">
                <a:avLst/>
              </a:prstGeom>
              <a:solidFill>
                <a:srgbClr val="F3F3F3"/>
              </a:solidFill>
              <a:ln w="9525">
                <a:noFill/>
                <a:miter lim="800000"/>
                <a:headEnd/>
                <a:tailEnd/>
              </a:ln>
            </p:spPr>
            <p:txBody>
              <a:bodyPr/>
              <a:lstStyle/>
              <a:p>
                <a:endParaRPr lang="pl-PL" altLang="pl-PL"/>
              </a:p>
            </p:txBody>
          </p:sp>
          <p:sp>
            <p:nvSpPr>
              <p:cNvPr id="60563" name="Rectangle 13"/>
              <p:cNvSpPr>
                <a:spLocks noChangeArrowheads="1"/>
              </p:cNvSpPr>
              <p:nvPr/>
            </p:nvSpPr>
            <p:spPr bwMode="auto">
              <a:xfrm>
                <a:off x="3706" y="78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50</a:t>
                </a:r>
              </a:p>
              <a:p>
                <a:pPr algn="ctr" eaLnBrk="0" hangingPunct="0"/>
                <a:endParaRPr lang="pl-PL" altLang="pl-PL" sz="1200" b="1"/>
              </a:p>
            </p:txBody>
          </p:sp>
        </p:grpSp>
        <p:sp>
          <p:nvSpPr>
            <p:cNvPr id="60432" name="Rectangle 14"/>
            <p:cNvSpPr>
              <a:spLocks noChangeArrowheads="1"/>
            </p:cNvSpPr>
            <p:nvPr/>
          </p:nvSpPr>
          <p:spPr bwMode="auto">
            <a:xfrm>
              <a:off x="12" y="114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33" name="Group 85"/>
            <p:cNvGrpSpPr>
              <a:grpSpLocks/>
            </p:cNvGrpSpPr>
            <p:nvPr/>
          </p:nvGrpSpPr>
          <p:grpSpPr bwMode="auto">
            <a:xfrm>
              <a:off x="388" y="1132"/>
              <a:ext cx="1666" cy="379"/>
              <a:chOff x="388" y="1132"/>
              <a:chExt cx="1666" cy="379"/>
            </a:xfrm>
          </p:grpSpPr>
          <p:sp>
            <p:nvSpPr>
              <p:cNvPr id="60560" name="Rectangle 84"/>
              <p:cNvSpPr>
                <a:spLocks noChangeArrowheads="1"/>
              </p:cNvSpPr>
              <p:nvPr/>
            </p:nvSpPr>
            <p:spPr bwMode="auto">
              <a:xfrm>
                <a:off x="388" y="1132"/>
                <a:ext cx="1666" cy="379"/>
              </a:xfrm>
              <a:prstGeom prst="rect">
                <a:avLst/>
              </a:prstGeom>
              <a:solidFill>
                <a:srgbClr val="F3F3F3"/>
              </a:solidFill>
              <a:ln w="9525">
                <a:noFill/>
                <a:miter lim="800000"/>
                <a:headEnd/>
                <a:tailEnd/>
              </a:ln>
            </p:spPr>
            <p:txBody>
              <a:bodyPr/>
              <a:lstStyle/>
              <a:p>
                <a:endParaRPr lang="pl-PL" altLang="pl-PL"/>
              </a:p>
            </p:txBody>
          </p:sp>
          <p:sp>
            <p:nvSpPr>
              <p:cNvPr id="60561" name="Rectangle 15"/>
              <p:cNvSpPr>
                <a:spLocks noChangeArrowheads="1"/>
              </p:cNvSpPr>
              <p:nvPr/>
            </p:nvSpPr>
            <p:spPr bwMode="auto">
              <a:xfrm>
                <a:off x="400" y="114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34" name="Group 87"/>
            <p:cNvGrpSpPr>
              <a:grpSpLocks/>
            </p:cNvGrpSpPr>
            <p:nvPr/>
          </p:nvGrpSpPr>
          <p:grpSpPr bwMode="auto">
            <a:xfrm>
              <a:off x="2054" y="1132"/>
              <a:ext cx="1640" cy="379"/>
              <a:chOff x="2054" y="1132"/>
              <a:chExt cx="1640" cy="379"/>
            </a:xfrm>
          </p:grpSpPr>
          <p:sp>
            <p:nvSpPr>
              <p:cNvPr id="60558" name="Rectangle 86"/>
              <p:cNvSpPr>
                <a:spLocks noChangeArrowheads="1"/>
              </p:cNvSpPr>
              <p:nvPr/>
            </p:nvSpPr>
            <p:spPr bwMode="auto">
              <a:xfrm>
                <a:off x="2054" y="1132"/>
                <a:ext cx="1640" cy="379"/>
              </a:xfrm>
              <a:prstGeom prst="rect">
                <a:avLst/>
              </a:prstGeom>
              <a:solidFill>
                <a:srgbClr val="F3F3F3"/>
              </a:solidFill>
              <a:ln w="9525">
                <a:noFill/>
                <a:miter lim="800000"/>
                <a:headEnd/>
                <a:tailEnd/>
              </a:ln>
            </p:spPr>
            <p:txBody>
              <a:bodyPr/>
              <a:lstStyle/>
              <a:p>
                <a:endParaRPr lang="pl-PL" altLang="pl-PL"/>
              </a:p>
            </p:txBody>
          </p:sp>
          <p:sp>
            <p:nvSpPr>
              <p:cNvPr id="60559" name="Rectangle 16"/>
              <p:cNvSpPr>
                <a:spLocks noChangeArrowheads="1"/>
              </p:cNvSpPr>
              <p:nvPr/>
            </p:nvSpPr>
            <p:spPr bwMode="auto">
              <a:xfrm>
                <a:off x="2066" y="114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100</a:t>
                </a:r>
              </a:p>
              <a:p>
                <a:pPr algn="ctr" eaLnBrk="0" hangingPunct="0"/>
                <a:endParaRPr lang="pl-PL" altLang="pl-PL" sz="1200" b="1"/>
              </a:p>
            </p:txBody>
          </p:sp>
        </p:grpSp>
        <p:grpSp>
          <p:nvGrpSpPr>
            <p:cNvPr id="60435" name="Group 89"/>
            <p:cNvGrpSpPr>
              <a:grpSpLocks/>
            </p:cNvGrpSpPr>
            <p:nvPr/>
          </p:nvGrpSpPr>
          <p:grpSpPr bwMode="auto">
            <a:xfrm>
              <a:off x="3694" y="1132"/>
              <a:ext cx="1751" cy="379"/>
              <a:chOff x="3694" y="1132"/>
              <a:chExt cx="1751" cy="379"/>
            </a:xfrm>
          </p:grpSpPr>
          <p:sp>
            <p:nvSpPr>
              <p:cNvPr id="60556" name="Rectangle 88"/>
              <p:cNvSpPr>
                <a:spLocks noChangeArrowheads="1"/>
              </p:cNvSpPr>
              <p:nvPr/>
            </p:nvSpPr>
            <p:spPr bwMode="auto">
              <a:xfrm>
                <a:off x="3694" y="1132"/>
                <a:ext cx="1751" cy="379"/>
              </a:xfrm>
              <a:prstGeom prst="rect">
                <a:avLst/>
              </a:prstGeom>
              <a:solidFill>
                <a:srgbClr val="F3F3F3"/>
              </a:solidFill>
              <a:ln w="9525">
                <a:noFill/>
                <a:miter lim="800000"/>
                <a:headEnd/>
                <a:tailEnd/>
              </a:ln>
            </p:spPr>
            <p:txBody>
              <a:bodyPr/>
              <a:lstStyle/>
              <a:p>
                <a:endParaRPr lang="pl-PL" altLang="pl-PL"/>
              </a:p>
            </p:txBody>
          </p:sp>
          <p:sp>
            <p:nvSpPr>
              <p:cNvPr id="60557" name="Rectangle 17"/>
              <p:cNvSpPr>
                <a:spLocks noChangeArrowheads="1"/>
              </p:cNvSpPr>
              <p:nvPr/>
            </p:nvSpPr>
            <p:spPr bwMode="auto">
              <a:xfrm>
                <a:off x="3706" y="114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15</a:t>
                </a:r>
              </a:p>
              <a:p>
                <a:pPr algn="ctr" eaLnBrk="0" hangingPunct="0"/>
                <a:endParaRPr lang="pl-PL" altLang="pl-PL" sz="1200" b="1"/>
              </a:p>
            </p:txBody>
          </p:sp>
        </p:grpSp>
        <p:sp>
          <p:nvSpPr>
            <p:cNvPr id="60436" name="Rectangle 18"/>
            <p:cNvSpPr>
              <a:spLocks noChangeArrowheads="1"/>
            </p:cNvSpPr>
            <p:nvPr/>
          </p:nvSpPr>
          <p:spPr bwMode="auto">
            <a:xfrm>
              <a:off x="12" y="149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37" name="Group 91"/>
            <p:cNvGrpSpPr>
              <a:grpSpLocks/>
            </p:cNvGrpSpPr>
            <p:nvPr/>
          </p:nvGrpSpPr>
          <p:grpSpPr bwMode="auto">
            <a:xfrm>
              <a:off x="388" y="1487"/>
              <a:ext cx="1666" cy="379"/>
              <a:chOff x="388" y="1487"/>
              <a:chExt cx="1666" cy="379"/>
            </a:xfrm>
          </p:grpSpPr>
          <p:sp>
            <p:nvSpPr>
              <p:cNvPr id="60554" name="Rectangle 90"/>
              <p:cNvSpPr>
                <a:spLocks noChangeArrowheads="1"/>
              </p:cNvSpPr>
              <p:nvPr/>
            </p:nvSpPr>
            <p:spPr bwMode="auto">
              <a:xfrm>
                <a:off x="388" y="1487"/>
                <a:ext cx="1666" cy="379"/>
              </a:xfrm>
              <a:prstGeom prst="rect">
                <a:avLst/>
              </a:prstGeom>
              <a:solidFill>
                <a:srgbClr val="F3F3F3"/>
              </a:solidFill>
              <a:ln w="9525">
                <a:noFill/>
                <a:miter lim="800000"/>
                <a:headEnd/>
                <a:tailEnd/>
              </a:ln>
            </p:spPr>
            <p:txBody>
              <a:bodyPr/>
              <a:lstStyle/>
              <a:p>
                <a:endParaRPr lang="pl-PL" altLang="pl-PL"/>
              </a:p>
            </p:txBody>
          </p:sp>
          <p:sp>
            <p:nvSpPr>
              <p:cNvPr id="60555" name="Rectangle 19"/>
              <p:cNvSpPr>
                <a:spLocks noChangeArrowheads="1"/>
              </p:cNvSpPr>
              <p:nvPr/>
            </p:nvSpPr>
            <p:spPr bwMode="auto">
              <a:xfrm>
                <a:off x="400" y="149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Tytan </a:t>
                </a:r>
              </a:p>
              <a:p>
                <a:pPr algn="ctr" eaLnBrk="0" hangingPunct="0"/>
                <a:endParaRPr lang="pl-PL" altLang="pl-PL" sz="1200" b="1"/>
              </a:p>
            </p:txBody>
          </p:sp>
        </p:grpSp>
        <p:grpSp>
          <p:nvGrpSpPr>
            <p:cNvPr id="60438" name="Group 93"/>
            <p:cNvGrpSpPr>
              <a:grpSpLocks/>
            </p:cNvGrpSpPr>
            <p:nvPr/>
          </p:nvGrpSpPr>
          <p:grpSpPr bwMode="auto">
            <a:xfrm>
              <a:off x="2054" y="1487"/>
              <a:ext cx="1640" cy="379"/>
              <a:chOff x="2054" y="1487"/>
              <a:chExt cx="1640" cy="379"/>
            </a:xfrm>
          </p:grpSpPr>
          <p:sp>
            <p:nvSpPr>
              <p:cNvPr id="60552" name="Rectangle 92"/>
              <p:cNvSpPr>
                <a:spLocks noChangeArrowheads="1"/>
              </p:cNvSpPr>
              <p:nvPr/>
            </p:nvSpPr>
            <p:spPr bwMode="auto">
              <a:xfrm>
                <a:off x="2054" y="1487"/>
                <a:ext cx="1640" cy="379"/>
              </a:xfrm>
              <a:prstGeom prst="rect">
                <a:avLst/>
              </a:prstGeom>
              <a:solidFill>
                <a:srgbClr val="F3F3F3"/>
              </a:solidFill>
              <a:ln w="9525">
                <a:noFill/>
                <a:miter lim="800000"/>
                <a:headEnd/>
                <a:tailEnd/>
              </a:ln>
            </p:spPr>
            <p:txBody>
              <a:bodyPr/>
              <a:lstStyle/>
              <a:p>
                <a:endParaRPr lang="pl-PL" altLang="pl-PL"/>
              </a:p>
            </p:txBody>
          </p:sp>
          <p:sp>
            <p:nvSpPr>
              <p:cNvPr id="60553" name="Rectangle 20"/>
              <p:cNvSpPr>
                <a:spLocks noChangeArrowheads="1"/>
              </p:cNvSpPr>
              <p:nvPr/>
            </p:nvSpPr>
            <p:spPr bwMode="auto">
              <a:xfrm>
                <a:off x="2066" y="149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a:t>
                </a:r>
              </a:p>
              <a:p>
                <a:pPr algn="ctr" eaLnBrk="0" hangingPunct="0"/>
                <a:endParaRPr lang="pl-PL" altLang="pl-PL" sz="1200" b="1"/>
              </a:p>
            </p:txBody>
          </p:sp>
        </p:grpSp>
        <p:grpSp>
          <p:nvGrpSpPr>
            <p:cNvPr id="60439" name="Group 95"/>
            <p:cNvGrpSpPr>
              <a:grpSpLocks/>
            </p:cNvGrpSpPr>
            <p:nvPr/>
          </p:nvGrpSpPr>
          <p:grpSpPr bwMode="auto">
            <a:xfrm>
              <a:off x="3694" y="1487"/>
              <a:ext cx="1751" cy="379"/>
              <a:chOff x="3694" y="1487"/>
              <a:chExt cx="1751" cy="379"/>
            </a:xfrm>
          </p:grpSpPr>
          <p:sp>
            <p:nvSpPr>
              <p:cNvPr id="60550" name="Rectangle 94"/>
              <p:cNvSpPr>
                <a:spLocks noChangeArrowheads="1"/>
              </p:cNvSpPr>
              <p:nvPr/>
            </p:nvSpPr>
            <p:spPr bwMode="auto">
              <a:xfrm>
                <a:off x="3694" y="1487"/>
                <a:ext cx="1751" cy="379"/>
              </a:xfrm>
              <a:prstGeom prst="rect">
                <a:avLst/>
              </a:prstGeom>
              <a:solidFill>
                <a:srgbClr val="F3F3F3"/>
              </a:solidFill>
              <a:ln w="9525">
                <a:noFill/>
                <a:miter lim="800000"/>
                <a:headEnd/>
                <a:tailEnd/>
              </a:ln>
            </p:spPr>
            <p:txBody>
              <a:bodyPr/>
              <a:lstStyle/>
              <a:p>
                <a:endParaRPr lang="pl-PL" altLang="pl-PL"/>
              </a:p>
            </p:txBody>
          </p:sp>
          <p:sp>
            <p:nvSpPr>
              <p:cNvPr id="60551" name="Rectangle 21"/>
              <p:cNvSpPr>
                <a:spLocks noChangeArrowheads="1"/>
              </p:cNvSpPr>
              <p:nvPr/>
            </p:nvSpPr>
            <p:spPr bwMode="auto">
              <a:xfrm>
                <a:off x="3706" y="149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270</a:t>
                </a:r>
              </a:p>
              <a:p>
                <a:pPr algn="ctr" eaLnBrk="0" hangingPunct="0"/>
                <a:endParaRPr lang="pl-PL" altLang="pl-PL" sz="1200" b="1"/>
              </a:p>
            </p:txBody>
          </p:sp>
        </p:grpSp>
        <p:sp>
          <p:nvSpPr>
            <p:cNvPr id="60440" name="Rectangle 22"/>
            <p:cNvSpPr>
              <a:spLocks noChangeArrowheads="1"/>
            </p:cNvSpPr>
            <p:nvPr/>
          </p:nvSpPr>
          <p:spPr bwMode="auto">
            <a:xfrm>
              <a:off x="12" y="185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41" name="Group 97"/>
            <p:cNvGrpSpPr>
              <a:grpSpLocks/>
            </p:cNvGrpSpPr>
            <p:nvPr/>
          </p:nvGrpSpPr>
          <p:grpSpPr bwMode="auto">
            <a:xfrm>
              <a:off x="388" y="1842"/>
              <a:ext cx="1666" cy="379"/>
              <a:chOff x="388" y="1842"/>
              <a:chExt cx="1666" cy="379"/>
            </a:xfrm>
          </p:grpSpPr>
          <p:sp>
            <p:nvSpPr>
              <p:cNvPr id="60548" name="Rectangle 96"/>
              <p:cNvSpPr>
                <a:spLocks noChangeArrowheads="1"/>
              </p:cNvSpPr>
              <p:nvPr/>
            </p:nvSpPr>
            <p:spPr bwMode="auto">
              <a:xfrm>
                <a:off x="388" y="1842"/>
                <a:ext cx="1666" cy="379"/>
              </a:xfrm>
              <a:prstGeom prst="rect">
                <a:avLst/>
              </a:prstGeom>
              <a:solidFill>
                <a:srgbClr val="F3F3F3"/>
              </a:solidFill>
              <a:ln w="9525">
                <a:noFill/>
                <a:miter lim="800000"/>
                <a:headEnd/>
                <a:tailEnd/>
              </a:ln>
            </p:spPr>
            <p:txBody>
              <a:bodyPr/>
              <a:lstStyle/>
              <a:p>
                <a:endParaRPr lang="pl-PL" altLang="pl-PL"/>
              </a:p>
            </p:txBody>
          </p:sp>
          <p:sp>
            <p:nvSpPr>
              <p:cNvPr id="60549" name="Rectangle 23"/>
              <p:cNvSpPr>
                <a:spLocks noChangeArrowheads="1"/>
              </p:cNvSpPr>
              <p:nvPr/>
            </p:nvSpPr>
            <p:spPr bwMode="auto">
              <a:xfrm>
                <a:off x="400" y="185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42" name="Group 99"/>
            <p:cNvGrpSpPr>
              <a:grpSpLocks/>
            </p:cNvGrpSpPr>
            <p:nvPr/>
          </p:nvGrpSpPr>
          <p:grpSpPr bwMode="auto">
            <a:xfrm>
              <a:off x="2054" y="1842"/>
              <a:ext cx="1640" cy="379"/>
              <a:chOff x="2054" y="1842"/>
              <a:chExt cx="1640" cy="379"/>
            </a:xfrm>
          </p:grpSpPr>
          <p:sp>
            <p:nvSpPr>
              <p:cNvPr id="60546" name="Rectangle 98"/>
              <p:cNvSpPr>
                <a:spLocks noChangeArrowheads="1"/>
              </p:cNvSpPr>
              <p:nvPr/>
            </p:nvSpPr>
            <p:spPr bwMode="auto">
              <a:xfrm>
                <a:off x="2054" y="1842"/>
                <a:ext cx="1640" cy="379"/>
              </a:xfrm>
              <a:prstGeom prst="rect">
                <a:avLst/>
              </a:prstGeom>
              <a:solidFill>
                <a:srgbClr val="F3F3F3"/>
              </a:solidFill>
              <a:ln w="9525">
                <a:noFill/>
                <a:miter lim="800000"/>
                <a:headEnd/>
                <a:tailEnd/>
              </a:ln>
            </p:spPr>
            <p:txBody>
              <a:bodyPr/>
              <a:lstStyle/>
              <a:p>
                <a:endParaRPr lang="pl-PL" altLang="pl-PL"/>
              </a:p>
            </p:txBody>
          </p:sp>
          <p:sp>
            <p:nvSpPr>
              <p:cNvPr id="60547" name="Rectangle 24"/>
              <p:cNvSpPr>
                <a:spLocks noChangeArrowheads="1"/>
              </p:cNvSpPr>
              <p:nvPr/>
            </p:nvSpPr>
            <p:spPr bwMode="auto">
              <a:xfrm>
                <a:off x="2066" y="185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60443" name="Group 101"/>
            <p:cNvGrpSpPr>
              <a:grpSpLocks/>
            </p:cNvGrpSpPr>
            <p:nvPr/>
          </p:nvGrpSpPr>
          <p:grpSpPr bwMode="auto">
            <a:xfrm>
              <a:off x="3694" y="1842"/>
              <a:ext cx="1751" cy="379"/>
              <a:chOff x="3694" y="1842"/>
              <a:chExt cx="1751" cy="379"/>
            </a:xfrm>
          </p:grpSpPr>
          <p:sp>
            <p:nvSpPr>
              <p:cNvPr id="60544" name="Rectangle 100"/>
              <p:cNvSpPr>
                <a:spLocks noChangeArrowheads="1"/>
              </p:cNvSpPr>
              <p:nvPr/>
            </p:nvSpPr>
            <p:spPr bwMode="auto">
              <a:xfrm>
                <a:off x="3694" y="1842"/>
                <a:ext cx="1751" cy="379"/>
              </a:xfrm>
              <a:prstGeom prst="rect">
                <a:avLst/>
              </a:prstGeom>
              <a:solidFill>
                <a:srgbClr val="F3F3F3"/>
              </a:solidFill>
              <a:ln w="9525">
                <a:noFill/>
                <a:miter lim="800000"/>
                <a:headEnd/>
                <a:tailEnd/>
              </a:ln>
            </p:spPr>
            <p:txBody>
              <a:bodyPr/>
              <a:lstStyle/>
              <a:p>
                <a:endParaRPr lang="pl-PL" altLang="pl-PL"/>
              </a:p>
            </p:txBody>
          </p:sp>
          <p:sp>
            <p:nvSpPr>
              <p:cNvPr id="60545" name="Rectangle 25"/>
              <p:cNvSpPr>
                <a:spLocks noChangeArrowheads="1"/>
              </p:cNvSpPr>
              <p:nvPr/>
            </p:nvSpPr>
            <p:spPr bwMode="auto">
              <a:xfrm>
                <a:off x="3706" y="185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55</a:t>
                </a:r>
              </a:p>
              <a:p>
                <a:pPr algn="ctr" eaLnBrk="0" hangingPunct="0"/>
                <a:endParaRPr lang="pl-PL" altLang="pl-PL" sz="1200" b="1"/>
              </a:p>
            </p:txBody>
          </p:sp>
        </p:grpSp>
        <p:sp>
          <p:nvSpPr>
            <p:cNvPr id="60444" name="Rectangle 26"/>
            <p:cNvSpPr>
              <a:spLocks noChangeArrowheads="1"/>
            </p:cNvSpPr>
            <p:nvPr/>
          </p:nvSpPr>
          <p:spPr bwMode="auto">
            <a:xfrm>
              <a:off x="12" y="220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45" name="Group 103"/>
            <p:cNvGrpSpPr>
              <a:grpSpLocks/>
            </p:cNvGrpSpPr>
            <p:nvPr/>
          </p:nvGrpSpPr>
          <p:grpSpPr bwMode="auto">
            <a:xfrm>
              <a:off x="388" y="2197"/>
              <a:ext cx="1666" cy="379"/>
              <a:chOff x="388" y="2197"/>
              <a:chExt cx="1666" cy="379"/>
            </a:xfrm>
          </p:grpSpPr>
          <p:sp>
            <p:nvSpPr>
              <p:cNvPr id="60542" name="Rectangle 102"/>
              <p:cNvSpPr>
                <a:spLocks noChangeArrowheads="1"/>
              </p:cNvSpPr>
              <p:nvPr/>
            </p:nvSpPr>
            <p:spPr bwMode="auto">
              <a:xfrm>
                <a:off x="388" y="2197"/>
                <a:ext cx="1666" cy="379"/>
              </a:xfrm>
              <a:prstGeom prst="rect">
                <a:avLst/>
              </a:prstGeom>
              <a:solidFill>
                <a:srgbClr val="F3F3F3"/>
              </a:solidFill>
              <a:ln w="9525">
                <a:noFill/>
                <a:miter lim="800000"/>
                <a:headEnd/>
                <a:tailEnd/>
              </a:ln>
            </p:spPr>
            <p:txBody>
              <a:bodyPr/>
              <a:lstStyle/>
              <a:p>
                <a:endParaRPr lang="pl-PL" altLang="pl-PL"/>
              </a:p>
            </p:txBody>
          </p:sp>
          <p:sp>
            <p:nvSpPr>
              <p:cNvPr id="60543" name="Rectangle 27"/>
              <p:cNvSpPr>
                <a:spLocks noChangeArrowheads="1"/>
              </p:cNvSpPr>
              <p:nvPr/>
            </p:nvSpPr>
            <p:spPr bwMode="auto">
              <a:xfrm>
                <a:off x="400" y="220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46" name="Group 105"/>
            <p:cNvGrpSpPr>
              <a:grpSpLocks/>
            </p:cNvGrpSpPr>
            <p:nvPr/>
          </p:nvGrpSpPr>
          <p:grpSpPr bwMode="auto">
            <a:xfrm>
              <a:off x="2054" y="2197"/>
              <a:ext cx="1640" cy="379"/>
              <a:chOff x="2054" y="2197"/>
              <a:chExt cx="1640" cy="379"/>
            </a:xfrm>
          </p:grpSpPr>
          <p:sp>
            <p:nvSpPr>
              <p:cNvPr id="60540" name="Rectangle 104"/>
              <p:cNvSpPr>
                <a:spLocks noChangeArrowheads="1"/>
              </p:cNvSpPr>
              <p:nvPr/>
            </p:nvSpPr>
            <p:spPr bwMode="auto">
              <a:xfrm>
                <a:off x="2054" y="2197"/>
                <a:ext cx="1640" cy="379"/>
              </a:xfrm>
              <a:prstGeom prst="rect">
                <a:avLst/>
              </a:prstGeom>
              <a:solidFill>
                <a:srgbClr val="F3F3F3"/>
              </a:solidFill>
              <a:ln w="9525">
                <a:noFill/>
                <a:miter lim="800000"/>
                <a:headEnd/>
                <a:tailEnd/>
              </a:ln>
            </p:spPr>
            <p:txBody>
              <a:bodyPr/>
              <a:lstStyle/>
              <a:p>
                <a:endParaRPr lang="pl-PL" altLang="pl-PL"/>
              </a:p>
            </p:txBody>
          </p:sp>
          <p:sp>
            <p:nvSpPr>
              <p:cNvPr id="60541" name="Rectangle 28"/>
              <p:cNvSpPr>
                <a:spLocks noChangeArrowheads="1"/>
              </p:cNvSpPr>
              <p:nvPr/>
            </p:nvSpPr>
            <p:spPr bwMode="auto">
              <a:xfrm>
                <a:off x="2066" y="220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100</a:t>
                </a:r>
              </a:p>
              <a:p>
                <a:pPr algn="ctr" eaLnBrk="0" hangingPunct="0"/>
                <a:endParaRPr lang="pl-PL" altLang="pl-PL" sz="1200" b="1"/>
              </a:p>
            </p:txBody>
          </p:sp>
        </p:grpSp>
        <p:grpSp>
          <p:nvGrpSpPr>
            <p:cNvPr id="60447" name="Group 107"/>
            <p:cNvGrpSpPr>
              <a:grpSpLocks/>
            </p:cNvGrpSpPr>
            <p:nvPr/>
          </p:nvGrpSpPr>
          <p:grpSpPr bwMode="auto">
            <a:xfrm>
              <a:off x="3694" y="2197"/>
              <a:ext cx="1751" cy="379"/>
              <a:chOff x="3694" y="2197"/>
              <a:chExt cx="1751" cy="379"/>
            </a:xfrm>
          </p:grpSpPr>
          <p:sp>
            <p:nvSpPr>
              <p:cNvPr id="60538" name="Rectangle 106"/>
              <p:cNvSpPr>
                <a:spLocks noChangeArrowheads="1"/>
              </p:cNvSpPr>
              <p:nvPr/>
            </p:nvSpPr>
            <p:spPr bwMode="auto">
              <a:xfrm>
                <a:off x="3694" y="2197"/>
                <a:ext cx="1751" cy="379"/>
              </a:xfrm>
              <a:prstGeom prst="rect">
                <a:avLst/>
              </a:prstGeom>
              <a:solidFill>
                <a:srgbClr val="F3F3F3"/>
              </a:solidFill>
              <a:ln w="9525">
                <a:noFill/>
                <a:miter lim="800000"/>
                <a:headEnd/>
                <a:tailEnd/>
              </a:ln>
            </p:spPr>
            <p:txBody>
              <a:bodyPr/>
              <a:lstStyle/>
              <a:p>
                <a:endParaRPr lang="pl-PL" altLang="pl-PL"/>
              </a:p>
            </p:txBody>
          </p:sp>
          <p:sp>
            <p:nvSpPr>
              <p:cNvPr id="60539" name="Rectangle 29"/>
              <p:cNvSpPr>
                <a:spLocks noChangeArrowheads="1"/>
              </p:cNvSpPr>
              <p:nvPr/>
            </p:nvSpPr>
            <p:spPr bwMode="auto">
              <a:xfrm>
                <a:off x="3706" y="220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a:t>
                </a:r>
              </a:p>
              <a:p>
                <a:pPr algn="ctr" eaLnBrk="0" hangingPunct="0"/>
                <a:endParaRPr lang="pl-PL" altLang="pl-PL" sz="1200" b="1"/>
              </a:p>
            </p:txBody>
          </p:sp>
        </p:grpSp>
        <p:sp>
          <p:nvSpPr>
            <p:cNvPr id="60448" name="Rectangle 30"/>
            <p:cNvSpPr>
              <a:spLocks noChangeArrowheads="1"/>
            </p:cNvSpPr>
            <p:nvPr/>
          </p:nvSpPr>
          <p:spPr bwMode="auto">
            <a:xfrm>
              <a:off x="12" y="256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49" name="Group 109"/>
            <p:cNvGrpSpPr>
              <a:grpSpLocks/>
            </p:cNvGrpSpPr>
            <p:nvPr/>
          </p:nvGrpSpPr>
          <p:grpSpPr bwMode="auto">
            <a:xfrm>
              <a:off x="388" y="2552"/>
              <a:ext cx="1666" cy="379"/>
              <a:chOff x="388" y="2552"/>
              <a:chExt cx="1666" cy="379"/>
            </a:xfrm>
          </p:grpSpPr>
          <p:sp>
            <p:nvSpPr>
              <p:cNvPr id="60536" name="Rectangle 108"/>
              <p:cNvSpPr>
                <a:spLocks noChangeArrowheads="1"/>
              </p:cNvSpPr>
              <p:nvPr/>
            </p:nvSpPr>
            <p:spPr bwMode="auto">
              <a:xfrm>
                <a:off x="388" y="2552"/>
                <a:ext cx="1666" cy="379"/>
              </a:xfrm>
              <a:prstGeom prst="rect">
                <a:avLst/>
              </a:prstGeom>
              <a:solidFill>
                <a:srgbClr val="F3F3F3"/>
              </a:solidFill>
              <a:ln w="9525">
                <a:noFill/>
                <a:miter lim="800000"/>
                <a:headEnd/>
                <a:tailEnd/>
              </a:ln>
            </p:spPr>
            <p:txBody>
              <a:bodyPr/>
              <a:lstStyle/>
              <a:p>
                <a:endParaRPr lang="pl-PL" altLang="pl-PL"/>
              </a:p>
            </p:txBody>
          </p:sp>
          <p:sp>
            <p:nvSpPr>
              <p:cNvPr id="60537" name="Rectangle 31"/>
              <p:cNvSpPr>
                <a:spLocks noChangeArrowheads="1"/>
              </p:cNvSpPr>
              <p:nvPr/>
            </p:nvSpPr>
            <p:spPr bwMode="auto">
              <a:xfrm>
                <a:off x="400" y="256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Aluminium</a:t>
                </a:r>
              </a:p>
              <a:p>
                <a:pPr algn="ctr" eaLnBrk="0" hangingPunct="0"/>
                <a:endParaRPr lang="pl-PL" altLang="pl-PL" sz="1200" b="1"/>
              </a:p>
            </p:txBody>
          </p:sp>
        </p:grpSp>
        <p:grpSp>
          <p:nvGrpSpPr>
            <p:cNvPr id="60450" name="Group 111"/>
            <p:cNvGrpSpPr>
              <a:grpSpLocks/>
            </p:cNvGrpSpPr>
            <p:nvPr/>
          </p:nvGrpSpPr>
          <p:grpSpPr bwMode="auto">
            <a:xfrm>
              <a:off x="2054" y="2552"/>
              <a:ext cx="1640" cy="379"/>
              <a:chOff x="2054" y="2552"/>
              <a:chExt cx="1640" cy="379"/>
            </a:xfrm>
          </p:grpSpPr>
          <p:sp>
            <p:nvSpPr>
              <p:cNvPr id="60534" name="Rectangle 110"/>
              <p:cNvSpPr>
                <a:spLocks noChangeArrowheads="1"/>
              </p:cNvSpPr>
              <p:nvPr/>
            </p:nvSpPr>
            <p:spPr bwMode="auto">
              <a:xfrm>
                <a:off x="2054" y="2552"/>
                <a:ext cx="1640" cy="379"/>
              </a:xfrm>
              <a:prstGeom prst="rect">
                <a:avLst/>
              </a:prstGeom>
              <a:solidFill>
                <a:srgbClr val="F3F3F3"/>
              </a:solidFill>
              <a:ln w="9525">
                <a:noFill/>
                <a:miter lim="800000"/>
                <a:headEnd/>
                <a:tailEnd/>
              </a:ln>
            </p:spPr>
            <p:txBody>
              <a:bodyPr/>
              <a:lstStyle/>
              <a:p>
                <a:endParaRPr lang="pl-PL" altLang="pl-PL"/>
              </a:p>
            </p:txBody>
          </p:sp>
          <p:sp>
            <p:nvSpPr>
              <p:cNvPr id="60535" name="Rectangle 32"/>
              <p:cNvSpPr>
                <a:spLocks noChangeArrowheads="1"/>
              </p:cNvSpPr>
              <p:nvPr/>
            </p:nvSpPr>
            <p:spPr bwMode="auto">
              <a:xfrm>
                <a:off x="2066" y="256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60451" name="Group 113"/>
            <p:cNvGrpSpPr>
              <a:grpSpLocks/>
            </p:cNvGrpSpPr>
            <p:nvPr/>
          </p:nvGrpSpPr>
          <p:grpSpPr bwMode="auto">
            <a:xfrm>
              <a:off x="3694" y="2552"/>
              <a:ext cx="1751" cy="379"/>
              <a:chOff x="3694" y="2552"/>
              <a:chExt cx="1751" cy="379"/>
            </a:xfrm>
          </p:grpSpPr>
          <p:sp>
            <p:nvSpPr>
              <p:cNvPr id="60532" name="Rectangle 112"/>
              <p:cNvSpPr>
                <a:spLocks noChangeArrowheads="1"/>
              </p:cNvSpPr>
              <p:nvPr/>
            </p:nvSpPr>
            <p:spPr bwMode="auto">
              <a:xfrm>
                <a:off x="3694" y="2552"/>
                <a:ext cx="1751" cy="379"/>
              </a:xfrm>
              <a:prstGeom prst="rect">
                <a:avLst/>
              </a:prstGeom>
              <a:solidFill>
                <a:srgbClr val="F3F3F3"/>
              </a:solidFill>
              <a:ln w="9525">
                <a:noFill/>
                <a:miter lim="800000"/>
                <a:headEnd/>
                <a:tailEnd/>
              </a:ln>
            </p:spPr>
            <p:txBody>
              <a:bodyPr/>
              <a:lstStyle/>
              <a:p>
                <a:endParaRPr lang="pl-PL" altLang="pl-PL"/>
              </a:p>
            </p:txBody>
          </p:sp>
          <p:sp>
            <p:nvSpPr>
              <p:cNvPr id="60533" name="Rectangle 33"/>
              <p:cNvSpPr>
                <a:spLocks noChangeArrowheads="1"/>
              </p:cNvSpPr>
              <p:nvPr/>
            </p:nvSpPr>
            <p:spPr bwMode="auto">
              <a:xfrm>
                <a:off x="3706" y="256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270</a:t>
                </a:r>
              </a:p>
              <a:p>
                <a:pPr algn="ctr" eaLnBrk="0" hangingPunct="0"/>
                <a:endParaRPr lang="pl-PL" altLang="pl-PL" sz="1200" b="1"/>
              </a:p>
            </p:txBody>
          </p:sp>
        </p:grpSp>
        <p:sp>
          <p:nvSpPr>
            <p:cNvPr id="60452" name="Rectangle 34"/>
            <p:cNvSpPr>
              <a:spLocks noChangeArrowheads="1"/>
            </p:cNvSpPr>
            <p:nvPr/>
          </p:nvSpPr>
          <p:spPr bwMode="auto">
            <a:xfrm>
              <a:off x="12" y="291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53" name="Group 115"/>
            <p:cNvGrpSpPr>
              <a:grpSpLocks/>
            </p:cNvGrpSpPr>
            <p:nvPr/>
          </p:nvGrpSpPr>
          <p:grpSpPr bwMode="auto">
            <a:xfrm>
              <a:off x="388" y="2907"/>
              <a:ext cx="1666" cy="379"/>
              <a:chOff x="388" y="2907"/>
              <a:chExt cx="1666" cy="379"/>
            </a:xfrm>
          </p:grpSpPr>
          <p:sp>
            <p:nvSpPr>
              <p:cNvPr id="60530" name="Rectangle 114"/>
              <p:cNvSpPr>
                <a:spLocks noChangeArrowheads="1"/>
              </p:cNvSpPr>
              <p:nvPr/>
            </p:nvSpPr>
            <p:spPr bwMode="auto">
              <a:xfrm>
                <a:off x="388" y="2907"/>
                <a:ext cx="1666" cy="379"/>
              </a:xfrm>
              <a:prstGeom prst="rect">
                <a:avLst/>
              </a:prstGeom>
              <a:solidFill>
                <a:srgbClr val="F3F3F3"/>
              </a:solidFill>
              <a:ln w="9525">
                <a:noFill/>
                <a:miter lim="800000"/>
                <a:headEnd/>
                <a:tailEnd/>
              </a:ln>
            </p:spPr>
            <p:txBody>
              <a:bodyPr/>
              <a:lstStyle/>
              <a:p>
                <a:endParaRPr lang="pl-PL" altLang="pl-PL"/>
              </a:p>
            </p:txBody>
          </p:sp>
          <p:sp>
            <p:nvSpPr>
              <p:cNvPr id="60531" name="Rectangle 35"/>
              <p:cNvSpPr>
                <a:spLocks noChangeArrowheads="1"/>
              </p:cNvSpPr>
              <p:nvPr/>
            </p:nvSpPr>
            <p:spPr bwMode="auto">
              <a:xfrm>
                <a:off x="400" y="291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54" name="Group 117"/>
            <p:cNvGrpSpPr>
              <a:grpSpLocks/>
            </p:cNvGrpSpPr>
            <p:nvPr/>
          </p:nvGrpSpPr>
          <p:grpSpPr bwMode="auto">
            <a:xfrm>
              <a:off x="2054" y="2907"/>
              <a:ext cx="1640" cy="379"/>
              <a:chOff x="2054" y="2907"/>
              <a:chExt cx="1640" cy="379"/>
            </a:xfrm>
          </p:grpSpPr>
          <p:sp>
            <p:nvSpPr>
              <p:cNvPr id="60528" name="Rectangle 116"/>
              <p:cNvSpPr>
                <a:spLocks noChangeArrowheads="1"/>
              </p:cNvSpPr>
              <p:nvPr/>
            </p:nvSpPr>
            <p:spPr bwMode="auto">
              <a:xfrm>
                <a:off x="2054" y="2907"/>
                <a:ext cx="1640" cy="379"/>
              </a:xfrm>
              <a:prstGeom prst="rect">
                <a:avLst/>
              </a:prstGeom>
              <a:solidFill>
                <a:srgbClr val="F3F3F3"/>
              </a:solidFill>
              <a:ln w="9525">
                <a:noFill/>
                <a:miter lim="800000"/>
                <a:headEnd/>
                <a:tailEnd/>
              </a:ln>
            </p:spPr>
            <p:txBody>
              <a:bodyPr/>
              <a:lstStyle/>
              <a:p>
                <a:endParaRPr lang="pl-PL" altLang="pl-PL"/>
              </a:p>
            </p:txBody>
          </p:sp>
          <p:sp>
            <p:nvSpPr>
              <p:cNvPr id="60529" name="Rectangle 36"/>
              <p:cNvSpPr>
                <a:spLocks noChangeArrowheads="1"/>
              </p:cNvSpPr>
              <p:nvPr/>
            </p:nvSpPr>
            <p:spPr bwMode="auto">
              <a:xfrm>
                <a:off x="2066" y="291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a:t>
                </a:r>
              </a:p>
              <a:p>
                <a:pPr algn="ctr" eaLnBrk="0" hangingPunct="0"/>
                <a:endParaRPr lang="pl-PL" altLang="pl-PL" sz="1200" b="1"/>
              </a:p>
            </p:txBody>
          </p:sp>
        </p:grpSp>
        <p:grpSp>
          <p:nvGrpSpPr>
            <p:cNvPr id="60455" name="Group 119"/>
            <p:cNvGrpSpPr>
              <a:grpSpLocks/>
            </p:cNvGrpSpPr>
            <p:nvPr/>
          </p:nvGrpSpPr>
          <p:grpSpPr bwMode="auto">
            <a:xfrm>
              <a:off x="3694" y="2907"/>
              <a:ext cx="1751" cy="379"/>
              <a:chOff x="3694" y="2907"/>
              <a:chExt cx="1751" cy="379"/>
            </a:xfrm>
          </p:grpSpPr>
          <p:sp>
            <p:nvSpPr>
              <p:cNvPr id="60526" name="Rectangle 118"/>
              <p:cNvSpPr>
                <a:spLocks noChangeArrowheads="1"/>
              </p:cNvSpPr>
              <p:nvPr/>
            </p:nvSpPr>
            <p:spPr bwMode="auto">
              <a:xfrm>
                <a:off x="3694" y="2907"/>
                <a:ext cx="1751" cy="379"/>
              </a:xfrm>
              <a:prstGeom prst="rect">
                <a:avLst/>
              </a:prstGeom>
              <a:solidFill>
                <a:srgbClr val="F3F3F3"/>
              </a:solidFill>
              <a:ln w="9525">
                <a:noFill/>
                <a:miter lim="800000"/>
                <a:headEnd/>
                <a:tailEnd/>
              </a:ln>
            </p:spPr>
            <p:txBody>
              <a:bodyPr/>
              <a:lstStyle/>
              <a:p>
                <a:endParaRPr lang="pl-PL" altLang="pl-PL"/>
              </a:p>
            </p:txBody>
          </p:sp>
          <p:sp>
            <p:nvSpPr>
              <p:cNvPr id="60527" name="Rectangle 37"/>
              <p:cNvSpPr>
                <a:spLocks noChangeArrowheads="1"/>
              </p:cNvSpPr>
              <p:nvPr/>
            </p:nvSpPr>
            <p:spPr bwMode="auto">
              <a:xfrm>
                <a:off x="3706" y="291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55</a:t>
                </a:r>
              </a:p>
              <a:p>
                <a:pPr algn="ctr" eaLnBrk="0" hangingPunct="0"/>
                <a:endParaRPr lang="pl-PL" altLang="pl-PL" sz="1200" b="1"/>
              </a:p>
            </p:txBody>
          </p:sp>
        </p:grpSp>
        <p:sp>
          <p:nvSpPr>
            <p:cNvPr id="60456" name="Rectangle 38"/>
            <p:cNvSpPr>
              <a:spLocks noChangeArrowheads="1"/>
            </p:cNvSpPr>
            <p:nvPr/>
          </p:nvSpPr>
          <p:spPr bwMode="auto">
            <a:xfrm>
              <a:off x="12" y="327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57" name="Group 121"/>
            <p:cNvGrpSpPr>
              <a:grpSpLocks/>
            </p:cNvGrpSpPr>
            <p:nvPr/>
          </p:nvGrpSpPr>
          <p:grpSpPr bwMode="auto">
            <a:xfrm>
              <a:off x="388" y="3262"/>
              <a:ext cx="1666" cy="379"/>
              <a:chOff x="388" y="3262"/>
              <a:chExt cx="1666" cy="379"/>
            </a:xfrm>
          </p:grpSpPr>
          <p:sp>
            <p:nvSpPr>
              <p:cNvPr id="60524" name="Rectangle 120"/>
              <p:cNvSpPr>
                <a:spLocks noChangeArrowheads="1"/>
              </p:cNvSpPr>
              <p:nvPr/>
            </p:nvSpPr>
            <p:spPr bwMode="auto">
              <a:xfrm>
                <a:off x="388" y="3262"/>
                <a:ext cx="1666" cy="379"/>
              </a:xfrm>
              <a:prstGeom prst="rect">
                <a:avLst/>
              </a:prstGeom>
              <a:solidFill>
                <a:srgbClr val="F3F3F3"/>
              </a:solidFill>
              <a:ln w="9525">
                <a:noFill/>
                <a:miter lim="800000"/>
                <a:headEnd/>
                <a:tailEnd/>
              </a:ln>
            </p:spPr>
            <p:txBody>
              <a:bodyPr/>
              <a:lstStyle/>
              <a:p>
                <a:endParaRPr lang="pl-PL" altLang="pl-PL"/>
              </a:p>
            </p:txBody>
          </p:sp>
          <p:sp>
            <p:nvSpPr>
              <p:cNvPr id="60525" name="Rectangle 39"/>
              <p:cNvSpPr>
                <a:spLocks noChangeArrowheads="1"/>
              </p:cNvSpPr>
              <p:nvPr/>
            </p:nvSpPr>
            <p:spPr bwMode="auto">
              <a:xfrm>
                <a:off x="400" y="327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58" name="Group 123"/>
            <p:cNvGrpSpPr>
              <a:grpSpLocks/>
            </p:cNvGrpSpPr>
            <p:nvPr/>
          </p:nvGrpSpPr>
          <p:grpSpPr bwMode="auto">
            <a:xfrm>
              <a:off x="2054" y="3262"/>
              <a:ext cx="1640" cy="379"/>
              <a:chOff x="2054" y="3262"/>
              <a:chExt cx="1640" cy="379"/>
            </a:xfrm>
          </p:grpSpPr>
          <p:sp>
            <p:nvSpPr>
              <p:cNvPr id="60522" name="Rectangle 122"/>
              <p:cNvSpPr>
                <a:spLocks noChangeArrowheads="1"/>
              </p:cNvSpPr>
              <p:nvPr/>
            </p:nvSpPr>
            <p:spPr bwMode="auto">
              <a:xfrm>
                <a:off x="2054" y="3262"/>
                <a:ext cx="1640" cy="379"/>
              </a:xfrm>
              <a:prstGeom prst="rect">
                <a:avLst/>
              </a:prstGeom>
              <a:solidFill>
                <a:srgbClr val="F3F3F3"/>
              </a:solidFill>
              <a:ln w="9525">
                <a:noFill/>
                <a:miter lim="800000"/>
                <a:headEnd/>
                <a:tailEnd/>
              </a:ln>
            </p:spPr>
            <p:txBody>
              <a:bodyPr/>
              <a:lstStyle/>
              <a:p>
                <a:endParaRPr lang="pl-PL" altLang="pl-PL"/>
              </a:p>
            </p:txBody>
          </p:sp>
          <p:sp>
            <p:nvSpPr>
              <p:cNvPr id="60523" name="Rectangle 40"/>
              <p:cNvSpPr>
                <a:spLocks noChangeArrowheads="1"/>
              </p:cNvSpPr>
              <p:nvPr/>
            </p:nvSpPr>
            <p:spPr bwMode="auto">
              <a:xfrm>
                <a:off x="2066" y="327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100</a:t>
                </a:r>
              </a:p>
              <a:p>
                <a:pPr algn="ctr" eaLnBrk="0" hangingPunct="0"/>
                <a:endParaRPr lang="pl-PL" altLang="pl-PL" sz="1200" b="1"/>
              </a:p>
            </p:txBody>
          </p:sp>
        </p:grpSp>
        <p:grpSp>
          <p:nvGrpSpPr>
            <p:cNvPr id="60459" name="Group 125"/>
            <p:cNvGrpSpPr>
              <a:grpSpLocks/>
            </p:cNvGrpSpPr>
            <p:nvPr/>
          </p:nvGrpSpPr>
          <p:grpSpPr bwMode="auto">
            <a:xfrm>
              <a:off x="3694" y="3262"/>
              <a:ext cx="1751" cy="379"/>
              <a:chOff x="3694" y="3262"/>
              <a:chExt cx="1751" cy="379"/>
            </a:xfrm>
          </p:grpSpPr>
          <p:sp>
            <p:nvSpPr>
              <p:cNvPr id="60520" name="Rectangle 124"/>
              <p:cNvSpPr>
                <a:spLocks noChangeArrowheads="1"/>
              </p:cNvSpPr>
              <p:nvPr/>
            </p:nvSpPr>
            <p:spPr bwMode="auto">
              <a:xfrm>
                <a:off x="3694" y="3262"/>
                <a:ext cx="1751" cy="379"/>
              </a:xfrm>
              <a:prstGeom prst="rect">
                <a:avLst/>
              </a:prstGeom>
              <a:solidFill>
                <a:srgbClr val="F3F3F3"/>
              </a:solidFill>
              <a:ln w="9525">
                <a:noFill/>
                <a:miter lim="800000"/>
                <a:headEnd/>
                <a:tailEnd/>
              </a:ln>
            </p:spPr>
            <p:txBody>
              <a:bodyPr/>
              <a:lstStyle/>
              <a:p>
                <a:endParaRPr lang="pl-PL" altLang="pl-PL"/>
              </a:p>
            </p:txBody>
          </p:sp>
          <p:sp>
            <p:nvSpPr>
              <p:cNvPr id="60521" name="Rectangle 41"/>
              <p:cNvSpPr>
                <a:spLocks noChangeArrowheads="1"/>
              </p:cNvSpPr>
              <p:nvPr/>
            </p:nvSpPr>
            <p:spPr bwMode="auto">
              <a:xfrm>
                <a:off x="3706" y="327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20</a:t>
                </a:r>
              </a:p>
              <a:p>
                <a:pPr algn="ctr" eaLnBrk="0" hangingPunct="0"/>
                <a:endParaRPr lang="pl-PL" altLang="pl-PL" sz="1200" b="1"/>
              </a:p>
            </p:txBody>
          </p:sp>
        </p:grpSp>
        <p:sp>
          <p:nvSpPr>
            <p:cNvPr id="60460" name="Rectangle 42"/>
            <p:cNvSpPr>
              <a:spLocks noChangeArrowheads="1"/>
            </p:cNvSpPr>
            <p:nvPr/>
          </p:nvSpPr>
          <p:spPr bwMode="auto">
            <a:xfrm>
              <a:off x="12" y="362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61" name="Group 127"/>
            <p:cNvGrpSpPr>
              <a:grpSpLocks/>
            </p:cNvGrpSpPr>
            <p:nvPr/>
          </p:nvGrpSpPr>
          <p:grpSpPr bwMode="auto">
            <a:xfrm>
              <a:off x="388" y="3617"/>
              <a:ext cx="1666" cy="379"/>
              <a:chOff x="388" y="3617"/>
              <a:chExt cx="1666" cy="379"/>
            </a:xfrm>
          </p:grpSpPr>
          <p:sp>
            <p:nvSpPr>
              <p:cNvPr id="60518" name="Rectangle 126"/>
              <p:cNvSpPr>
                <a:spLocks noChangeArrowheads="1"/>
              </p:cNvSpPr>
              <p:nvPr/>
            </p:nvSpPr>
            <p:spPr bwMode="auto">
              <a:xfrm>
                <a:off x="388" y="3617"/>
                <a:ext cx="1666" cy="379"/>
              </a:xfrm>
              <a:prstGeom prst="rect">
                <a:avLst/>
              </a:prstGeom>
              <a:solidFill>
                <a:srgbClr val="F3F3F3"/>
              </a:solidFill>
              <a:ln w="9525">
                <a:noFill/>
                <a:miter lim="800000"/>
                <a:headEnd/>
                <a:tailEnd/>
              </a:ln>
            </p:spPr>
            <p:txBody>
              <a:bodyPr/>
              <a:lstStyle/>
              <a:p>
                <a:endParaRPr lang="pl-PL" altLang="pl-PL"/>
              </a:p>
            </p:txBody>
          </p:sp>
          <p:sp>
            <p:nvSpPr>
              <p:cNvPr id="60519" name="Rectangle 43"/>
              <p:cNvSpPr>
                <a:spLocks noChangeArrowheads="1"/>
              </p:cNvSpPr>
              <p:nvPr/>
            </p:nvSpPr>
            <p:spPr bwMode="auto">
              <a:xfrm>
                <a:off x="400" y="362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Marmur</a:t>
                </a:r>
              </a:p>
              <a:p>
                <a:pPr algn="ctr" eaLnBrk="0" hangingPunct="0"/>
                <a:endParaRPr lang="pl-PL" altLang="pl-PL" sz="1200" b="1"/>
              </a:p>
            </p:txBody>
          </p:sp>
        </p:grpSp>
        <p:grpSp>
          <p:nvGrpSpPr>
            <p:cNvPr id="60462" name="Group 129"/>
            <p:cNvGrpSpPr>
              <a:grpSpLocks/>
            </p:cNvGrpSpPr>
            <p:nvPr/>
          </p:nvGrpSpPr>
          <p:grpSpPr bwMode="auto">
            <a:xfrm>
              <a:off x="2054" y="3617"/>
              <a:ext cx="1640" cy="379"/>
              <a:chOff x="2054" y="3617"/>
              <a:chExt cx="1640" cy="379"/>
            </a:xfrm>
          </p:grpSpPr>
          <p:sp>
            <p:nvSpPr>
              <p:cNvPr id="60516" name="Rectangle 128"/>
              <p:cNvSpPr>
                <a:spLocks noChangeArrowheads="1"/>
              </p:cNvSpPr>
              <p:nvPr/>
            </p:nvSpPr>
            <p:spPr bwMode="auto">
              <a:xfrm>
                <a:off x="2054" y="3617"/>
                <a:ext cx="1640" cy="379"/>
              </a:xfrm>
              <a:prstGeom prst="rect">
                <a:avLst/>
              </a:prstGeom>
              <a:solidFill>
                <a:srgbClr val="F3F3F3"/>
              </a:solidFill>
              <a:ln w="9525">
                <a:noFill/>
                <a:miter lim="800000"/>
                <a:headEnd/>
                <a:tailEnd/>
              </a:ln>
            </p:spPr>
            <p:txBody>
              <a:bodyPr/>
              <a:lstStyle/>
              <a:p>
                <a:endParaRPr lang="pl-PL" altLang="pl-PL"/>
              </a:p>
            </p:txBody>
          </p:sp>
          <p:sp>
            <p:nvSpPr>
              <p:cNvPr id="60517" name="Rectangle 44"/>
              <p:cNvSpPr>
                <a:spLocks noChangeArrowheads="1"/>
              </p:cNvSpPr>
              <p:nvPr/>
            </p:nvSpPr>
            <p:spPr bwMode="auto">
              <a:xfrm>
                <a:off x="2066" y="362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60463" name="Group 131"/>
            <p:cNvGrpSpPr>
              <a:grpSpLocks/>
            </p:cNvGrpSpPr>
            <p:nvPr/>
          </p:nvGrpSpPr>
          <p:grpSpPr bwMode="auto">
            <a:xfrm>
              <a:off x="3694" y="3617"/>
              <a:ext cx="1751" cy="379"/>
              <a:chOff x="3694" y="3617"/>
              <a:chExt cx="1751" cy="379"/>
            </a:xfrm>
          </p:grpSpPr>
          <p:sp>
            <p:nvSpPr>
              <p:cNvPr id="60514" name="Rectangle 130"/>
              <p:cNvSpPr>
                <a:spLocks noChangeArrowheads="1"/>
              </p:cNvSpPr>
              <p:nvPr/>
            </p:nvSpPr>
            <p:spPr bwMode="auto">
              <a:xfrm>
                <a:off x="3694" y="3617"/>
                <a:ext cx="1751" cy="379"/>
              </a:xfrm>
              <a:prstGeom prst="rect">
                <a:avLst/>
              </a:prstGeom>
              <a:solidFill>
                <a:srgbClr val="F3F3F3"/>
              </a:solidFill>
              <a:ln w="9525">
                <a:noFill/>
                <a:miter lim="800000"/>
                <a:headEnd/>
                <a:tailEnd/>
              </a:ln>
            </p:spPr>
            <p:txBody>
              <a:bodyPr/>
              <a:lstStyle/>
              <a:p>
                <a:endParaRPr lang="pl-PL" altLang="pl-PL"/>
              </a:p>
            </p:txBody>
          </p:sp>
          <p:sp>
            <p:nvSpPr>
              <p:cNvPr id="60515" name="Rectangle 45"/>
              <p:cNvSpPr>
                <a:spLocks noChangeArrowheads="1"/>
              </p:cNvSpPr>
              <p:nvPr/>
            </p:nvSpPr>
            <p:spPr bwMode="auto">
              <a:xfrm>
                <a:off x="3706" y="362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800</a:t>
                </a:r>
              </a:p>
              <a:p>
                <a:pPr algn="ctr" eaLnBrk="0" hangingPunct="0"/>
                <a:endParaRPr lang="pl-PL" altLang="pl-PL" sz="1200" b="1"/>
              </a:p>
            </p:txBody>
          </p:sp>
        </p:grpSp>
        <p:sp>
          <p:nvSpPr>
            <p:cNvPr id="60464" name="Rectangle 46"/>
            <p:cNvSpPr>
              <a:spLocks noChangeArrowheads="1"/>
            </p:cNvSpPr>
            <p:nvPr/>
          </p:nvSpPr>
          <p:spPr bwMode="auto">
            <a:xfrm>
              <a:off x="12" y="398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65" name="Group 133"/>
            <p:cNvGrpSpPr>
              <a:grpSpLocks/>
            </p:cNvGrpSpPr>
            <p:nvPr/>
          </p:nvGrpSpPr>
          <p:grpSpPr bwMode="auto">
            <a:xfrm>
              <a:off x="388" y="3972"/>
              <a:ext cx="1666" cy="379"/>
              <a:chOff x="388" y="3972"/>
              <a:chExt cx="1666" cy="379"/>
            </a:xfrm>
          </p:grpSpPr>
          <p:sp>
            <p:nvSpPr>
              <p:cNvPr id="60512" name="Rectangle 132"/>
              <p:cNvSpPr>
                <a:spLocks noChangeArrowheads="1"/>
              </p:cNvSpPr>
              <p:nvPr/>
            </p:nvSpPr>
            <p:spPr bwMode="auto">
              <a:xfrm>
                <a:off x="388" y="3972"/>
                <a:ext cx="1666" cy="379"/>
              </a:xfrm>
              <a:prstGeom prst="rect">
                <a:avLst/>
              </a:prstGeom>
              <a:solidFill>
                <a:srgbClr val="F3F3F3"/>
              </a:solidFill>
              <a:ln w="9525">
                <a:noFill/>
                <a:miter lim="800000"/>
                <a:headEnd/>
                <a:tailEnd/>
              </a:ln>
            </p:spPr>
            <p:txBody>
              <a:bodyPr/>
              <a:lstStyle/>
              <a:p>
                <a:endParaRPr lang="pl-PL" altLang="pl-PL"/>
              </a:p>
            </p:txBody>
          </p:sp>
          <p:sp>
            <p:nvSpPr>
              <p:cNvPr id="60513" name="Rectangle 47"/>
              <p:cNvSpPr>
                <a:spLocks noChangeArrowheads="1"/>
              </p:cNvSpPr>
              <p:nvPr/>
            </p:nvSpPr>
            <p:spPr bwMode="auto">
              <a:xfrm>
                <a:off x="400" y="398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66" name="Group 135"/>
            <p:cNvGrpSpPr>
              <a:grpSpLocks/>
            </p:cNvGrpSpPr>
            <p:nvPr/>
          </p:nvGrpSpPr>
          <p:grpSpPr bwMode="auto">
            <a:xfrm>
              <a:off x="2054" y="3972"/>
              <a:ext cx="1640" cy="379"/>
              <a:chOff x="2054" y="3972"/>
              <a:chExt cx="1640" cy="379"/>
            </a:xfrm>
          </p:grpSpPr>
          <p:sp>
            <p:nvSpPr>
              <p:cNvPr id="60510" name="Rectangle 134"/>
              <p:cNvSpPr>
                <a:spLocks noChangeArrowheads="1"/>
              </p:cNvSpPr>
              <p:nvPr/>
            </p:nvSpPr>
            <p:spPr bwMode="auto">
              <a:xfrm>
                <a:off x="2054" y="3972"/>
                <a:ext cx="1640" cy="379"/>
              </a:xfrm>
              <a:prstGeom prst="rect">
                <a:avLst/>
              </a:prstGeom>
              <a:solidFill>
                <a:srgbClr val="F3F3F3"/>
              </a:solidFill>
              <a:ln w="9525">
                <a:noFill/>
                <a:miter lim="800000"/>
                <a:headEnd/>
                <a:tailEnd/>
              </a:ln>
            </p:spPr>
            <p:txBody>
              <a:bodyPr/>
              <a:lstStyle/>
              <a:p>
                <a:endParaRPr lang="pl-PL" altLang="pl-PL"/>
              </a:p>
            </p:txBody>
          </p:sp>
          <p:sp>
            <p:nvSpPr>
              <p:cNvPr id="60511" name="Rectangle 48"/>
              <p:cNvSpPr>
                <a:spLocks noChangeArrowheads="1"/>
              </p:cNvSpPr>
              <p:nvPr/>
            </p:nvSpPr>
            <p:spPr bwMode="auto">
              <a:xfrm>
                <a:off x="2066" y="398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a:t>
                </a:r>
              </a:p>
              <a:p>
                <a:pPr algn="ctr" eaLnBrk="0" hangingPunct="0"/>
                <a:endParaRPr lang="pl-PL" altLang="pl-PL" sz="1200" b="1"/>
              </a:p>
            </p:txBody>
          </p:sp>
        </p:grpSp>
        <p:grpSp>
          <p:nvGrpSpPr>
            <p:cNvPr id="60467" name="Group 137"/>
            <p:cNvGrpSpPr>
              <a:grpSpLocks/>
            </p:cNvGrpSpPr>
            <p:nvPr/>
          </p:nvGrpSpPr>
          <p:grpSpPr bwMode="auto">
            <a:xfrm>
              <a:off x="3694" y="3972"/>
              <a:ext cx="1751" cy="379"/>
              <a:chOff x="3694" y="3972"/>
              <a:chExt cx="1751" cy="379"/>
            </a:xfrm>
          </p:grpSpPr>
          <p:sp>
            <p:nvSpPr>
              <p:cNvPr id="60508" name="Rectangle 136"/>
              <p:cNvSpPr>
                <a:spLocks noChangeArrowheads="1"/>
              </p:cNvSpPr>
              <p:nvPr/>
            </p:nvSpPr>
            <p:spPr bwMode="auto">
              <a:xfrm>
                <a:off x="3694" y="3972"/>
                <a:ext cx="1751" cy="379"/>
              </a:xfrm>
              <a:prstGeom prst="rect">
                <a:avLst/>
              </a:prstGeom>
              <a:solidFill>
                <a:srgbClr val="F3F3F3"/>
              </a:solidFill>
              <a:ln w="9525">
                <a:noFill/>
                <a:miter lim="800000"/>
                <a:headEnd/>
                <a:tailEnd/>
              </a:ln>
            </p:spPr>
            <p:txBody>
              <a:bodyPr/>
              <a:lstStyle/>
              <a:p>
                <a:endParaRPr lang="pl-PL" altLang="pl-PL"/>
              </a:p>
            </p:txBody>
          </p:sp>
          <p:sp>
            <p:nvSpPr>
              <p:cNvPr id="60509" name="Rectangle 49"/>
              <p:cNvSpPr>
                <a:spLocks noChangeArrowheads="1"/>
              </p:cNvSpPr>
              <p:nvPr/>
            </p:nvSpPr>
            <p:spPr bwMode="auto">
              <a:xfrm>
                <a:off x="3706" y="398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150</a:t>
                </a:r>
              </a:p>
              <a:p>
                <a:pPr algn="ctr" eaLnBrk="0" hangingPunct="0"/>
                <a:endParaRPr lang="pl-PL" altLang="pl-PL" sz="1200" b="1"/>
              </a:p>
            </p:txBody>
          </p:sp>
        </p:grpSp>
        <p:sp>
          <p:nvSpPr>
            <p:cNvPr id="60468" name="Rectangle 50"/>
            <p:cNvSpPr>
              <a:spLocks noChangeArrowheads="1"/>
            </p:cNvSpPr>
            <p:nvPr/>
          </p:nvSpPr>
          <p:spPr bwMode="auto">
            <a:xfrm>
              <a:off x="12" y="433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69" name="Group 139"/>
            <p:cNvGrpSpPr>
              <a:grpSpLocks/>
            </p:cNvGrpSpPr>
            <p:nvPr/>
          </p:nvGrpSpPr>
          <p:grpSpPr bwMode="auto">
            <a:xfrm>
              <a:off x="388" y="4327"/>
              <a:ext cx="1666" cy="379"/>
              <a:chOff x="388" y="4327"/>
              <a:chExt cx="1666" cy="379"/>
            </a:xfrm>
          </p:grpSpPr>
          <p:sp>
            <p:nvSpPr>
              <p:cNvPr id="60506" name="Rectangle 138"/>
              <p:cNvSpPr>
                <a:spLocks noChangeArrowheads="1"/>
              </p:cNvSpPr>
              <p:nvPr/>
            </p:nvSpPr>
            <p:spPr bwMode="auto">
              <a:xfrm>
                <a:off x="388" y="4327"/>
                <a:ext cx="1666" cy="379"/>
              </a:xfrm>
              <a:prstGeom prst="rect">
                <a:avLst/>
              </a:prstGeom>
              <a:solidFill>
                <a:srgbClr val="F3F3F3"/>
              </a:solidFill>
              <a:ln w="9525">
                <a:noFill/>
                <a:miter lim="800000"/>
                <a:headEnd/>
                <a:tailEnd/>
              </a:ln>
            </p:spPr>
            <p:txBody>
              <a:bodyPr/>
              <a:lstStyle/>
              <a:p>
                <a:endParaRPr lang="pl-PL" altLang="pl-PL"/>
              </a:p>
            </p:txBody>
          </p:sp>
          <p:sp>
            <p:nvSpPr>
              <p:cNvPr id="60507" name="Rectangle 51"/>
              <p:cNvSpPr>
                <a:spLocks noChangeArrowheads="1"/>
              </p:cNvSpPr>
              <p:nvPr/>
            </p:nvSpPr>
            <p:spPr bwMode="auto">
              <a:xfrm>
                <a:off x="400" y="433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70" name="Group 141"/>
            <p:cNvGrpSpPr>
              <a:grpSpLocks/>
            </p:cNvGrpSpPr>
            <p:nvPr/>
          </p:nvGrpSpPr>
          <p:grpSpPr bwMode="auto">
            <a:xfrm>
              <a:off x="2054" y="4327"/>
              <a:ext cx="1640" cy="379"/>
              <a:chOff x="2054" y="4327"/>
              <a:chExt cx="1640" cy="379"/>
            </a:xfrm>
          </p:grpSpPr>
          <p:sp>
            <p:nvSpPr>
              <p:cNvPr id="60504" name="Rectangle 140"/>
              <p:cNvSpPr>
                <a:spLocks noChangeArrowheads="1"/>
              </p:cNvSpPr>
              <p:nvPr/>
            </p:nvSpPr>
            <p:spPr bwMode="auto">
              <a:xfrm>
                <a:off x="2054" y="4327"/>
                <a:ext cx="1640" cy="379"/>
              </a:xfrm>
              <a:prstGeom prst="rect">
                <a:avLst/>
              </a:prstGeom>
              <a:solidFill>
                <a:srgbClr val="F3F3F3"/>
              </a:solidFill>
              <a:ln w="9525">
                <a:noFill/>
                <a:miter lim="800000"/>
                <a:headEnd/>
                <a:tailEnd/>
              </a:ln>
            </p:spPr>
            <p:txBody>
              <a:bodyPr/>
              <a:lstStyle/>
              <a:p>
                <a:endParaRPr lang="pl-PL" altLang="pl-PL"/>
              </a:p>
            </p:txBody>
          </p:sp>
          <p:sp>
            <p:nvSpPr>
              <p:cNvPr id="60505" name="Rectangle 52"/>
              <p:cNvSpPr>
                <a:spLocks noChangeArrowheads="1"/>
              </p:cNvSpPr>
              <p:nvPr/>
            </p:nvSpPr>
            <p:spPr bwMode="auto">
              <a:xfrm>
                <a:off x="2066" y="433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120</a:t>
                </a:r>
              </a:p>
              <a:p>
                <a:pPr algn="ctr" eaLnBrk="0" hangingPunct="0"/>
                <a:endParaRPr lang="pl-PL" altLang="pl-PL" sz="1200" b="1"/>
              </a:p>
            </p:txBody>
          </p:sp>
        </p:grpSp>
        <p:grpSp>
          <p:nvGrpSpPr>
            <p:cNvPr id="60471" name="Group 143"/>
            <p:cNvGrpSpPr>
              <a:grpSpLocks/>
            </p:cNvGrpSpPr>
            <p:nvPr/>
          </p:nvGrpSpPr>
          <p:grpSpPr bwMode="auto">
            <a:xfrm>
              <a:off x="3694" y="4327"/>
              <a:ext cx="1751" cy="379"/>
              <a:chOff x="3694" y="4327"/>
              <a:chExt cx="1751" cy="379"/>
            </a:xfrm>
          </p:grpSpPr>
          <p:sp>
            <p:nvSpPr>
              <p:cNvPr id="60502" name="Rectangle 142"/>
              <p:cNvSpPr>
                <a:spLocks noChangeArrowheads="1"/>
              </p:cNvSpPr>
              <p:nvPr/>
            </p:nvSpPr>
            <p:spPr bwMode="auto">
              <a:xfrm>
                <a:off x="3694" y="4327"/>
                <a:ext cx="1751" cy="379"/>
              </a:xfrm>
              <a:prstGeom prst="rect">
                <a:avLst/>
              </a:prstGeom>
              <a:solidFill>
                <a:srgbClr val="F3F3F3"/>
              </a:solidFill>
              <a:ln w="9525">
                <a:noFill/>
                <a:miter lim="800000"/>
                <a:headEnd/>
                <a:tailEnd/>
              </a:ln>
            </p:spPr>
            <p:txBody>
              <a:bodyPr/>
              <a:lstStyle/>
              <a:p>
                <a:endParaRPr lang="pl-PL" altLang="pl-PL"/>
              </a:p>
            </p:txBody>
          </p:sp>
          <p:sp>
            <p:nvSpPr>
              <p:cNvPr id="60503" name="Rectangle 53"/>
              <p:cNvSpPr>
                <a:spLocks noChangeArrowheads="1"/>
              </p:cNvSpPr>
              <p:nvPr/>
            </p:nvSpPr>
            <p:spPr bwMode="auto">
              <a:xfrm>
                <a:off x="3706" y="433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a:t>
                </a:r>
              </a:p>
              <a:p>
                <a:pPr algn="ctr" eaLnBrk="0" hangingPunct="0"/>
                <a:endParaRPr lang="pl-PL" altLang="pl-PL" sz="1200" b="1"/>
              </a:p>
            </p:txBody>
          </p:sp>
        </p:grpSp>
        <p:sp>
          <p:nvSpPr>
            <p:cNvPr id="60472" name="Rectangle 54"/>
            <p:cNvSpPr>
              <a:spLocks noChangeArrowheads="1"/>
            </p:cNvSpPr>
            <p:nvPr/>
          </p:nvSpPr>
          <p:spPr bwMode="auto">
            <a:xfrm>
              <a:off x="12" y="469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73" name="Group 145"/>
            <p:cNvGrpSpPr>
              <a:grpSpLocks/>
            </p:cNvGrpSpPr>
            <p:nvPr/>
          </p:nvGrpSpPr>
          <p:grpSpPr bwMode="auto">
            <a:xfrm>
              <a:off x="388" y="4682"/>
              <a:ext cx="1666" cy="379"/>
              <a:chOff x="388" y="4682"/>
              <a:chExt cx="1666" cy="379"/>
            </a:xfrm>
          </p:grpSpPr>
          <p:sp>
            <p:nvSpPr>
              <p:cNvPr id="60500" name="Rectangle 144"/>
              <p:cNvSpPr>
                <a:spLocks noChangeArrowheads="1"/>
              </p:cNvSpPr>
              <p:nvPr/>
            </p:nvSpPr>
            <p:spPr bwMode="auto">
              <a:xfrm>
                <a:off x="388" y="4682"/>
                <a:ext cx="1666" cy="379"/>
              </a:xfrm>
              <a:prstGeom prst="rect">
                <a:avLst/>
              </a:prstGeom>
              <a:solidFill>
                <a:srgbClr val="F3F3F3"/>
              </a:solidFill>
              <a:ln w="9525">
                <a:noFill/>
                <a:miter lim="800000"/>
                <a:headEnd/>
                <a:tailEnd/>
              </a:ln>
            </p:spPr>
            <p:txBody>
              <a:bodyPr/>
              <a:lstStyle/>
              <a:p>
                <a:endParaRPr lang="pl-PL" altLang="pl-PL"/>
              </a:p>
            </p:txBody>
          </p:sp>
          <p:sp>
            <p:nvSpPr>
              <p:cNvPr id="60501" name="Rectangle 55"/>
              <p:cNvSpPr>
                <a:spLocks noChangeArrowheads="1"/>
              </p:cNvSpPr>
              <p:nvPr/>
            </p:nvSpPr>
            <p:spPr bwMode="auto">
              <a:xfrm>
                <a:off x="400" y="469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Szkło </a:t>
                </a:r>
              </a:p>
              <a:p>
                <a:pPr algn="ctr" eaLnBrk="0" hangingPunct="0"/>
                <a:endParaRPr lang="pl-PL" altLang="pl-PL" sz="1200" b="1"/>
              </a:p>
            </p:txBody>
          </p:sp>
        </p:grpSp>
        <p:grpSp>
          <p:nvGrpSpPr>
            <p:cNvPr id="60474" name="Group 147"/>
            <p:cNvGrpSpPr>
              <a:grpSpLocks/>
            </p:cNvGrpSpPr>
            <p:nvPr/>
          </p:nvGrpSpPr>
          <p:grpSpPr bwMode="auto">
            <a:xfrm>
              <a:off x="2054" y="4682"/>
              <a:ext cx="1640" cy="379"/>
              <a:chOff x="2054" y="4682"/>
              <a:chExt cx="1640" cy="379"/>
            </a:xfrm>
          </p:grpSpPr>
          <p:sp>
            <p:nvSpPr>
              <p:cNvPr id="60498" name="Rectangle 146"/>
              <p:cNvSpPr>
                <a:spLocks noChangeArrowheads="1"/>
              </p:cNvSpPr>
              <p:nvPr/>
            </p:nvSpPr>
            <p:spPr bwMode="auto">
              <a:xfrm>
                <a:off x="2054" y="4682"/>
                <a:ext cx="1640" cy="379"/>
              </a:xfrm>
              <a:prstGeom prst="rect">
                <a:avLst/>
              </a:prstGeom>
              <a:solidFill>
                <a:srgbClr val="F3F3F3"/>
              </a:solidFill>
              <a:ln w="9525">
                <a:noFill/>
                <a:miter lim="800000"/>
                <a:headEnd/>
                <a:tailEnd/>
              </a:ln>
            </p:spPr>
            <p:txBody>
              <a:bodyPr/>
              <a:lstStyle/>
              <a:p>
                <a:endParaRPr lang="pl-PL" altLang="pl-PL"/>
              </a:p>
            </p:txBody>
          </p:sp>
          <p:sp>
            <p:nvSpPr>
              <p:cNvPr id="60499" name="Rectangle 56"/>
              <p:cNvSpPr>
                <a:spLocks noChangeArrowheads="1"/>
              </p:cNvSpPr>
              <p:nvPr/>
            </p:nvSpPr>
            <p:spPr bwMode="auto">
              <a:xfrm>
                <a:off x="2066" y="469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10</a:t>
                </a:r>
              </a:p>
              <a:p>
                <a:pPr algn="ctr" eaLnBrk="0" hangingPunct="0"/>
                <a:endParaRPr lang="pl-PL" altLang="pl-PL" sz="1200" b="1"/>
              </a:p>
            </p:txBody>
          </p:sp>
        </p:grpSp>
        <p:grpSp>
          <p:nvGrpSpPr>
            <p:cNvPr id="60475" name="Group 149"/>
            <p:cNvGrpSpPr>
              <a:grpSpLocks/>
            </p:cNvGrpSpPr>
            <p:nvPr/>
          </p:nvGrpSpPr>
          <p:grpSpPr bwMode="auto">
            <a:xfrm>
              <a:off x="3694" y="4682"/>
              <a:ext cx="1751" cy="379"/>
              <a:chOff x="3694" y="4682"/>
              <a:chExt cx="1751" cy="379"/>
            </a:xfrm>
          </p:grpSpPr>
          <p:sp>
            <p:nvSpPr>
              <p:cNvPr id="60496" name="Rectangle 148"/>
              <p:cNvSpPr>
                <a:spLocks noChangeArrowheads="1"/>
              </p:cNvSpPr>
              <p:nvPr/>
            </p:nvSpPr>
            <p:spPr bwMode="auto">
              <a:xfrm>
                <a:off x="3694" y="4682"/>
                <a:ext cx="1751" cy="379"/>
              </a:xfrm>
              <a:prstGeom prst="rect">
                <a:avLst/>
              </a:prstGeom>
              <a:solidFill>
                <a:srgbClr val="F3F3F3"/>
              </a:solidFill>
              <a:ln w="9525">
                <a:noFill/>
                <a:miter lim="800000"/>
                <a:headEnd/>
                <a:tailEnd/>
              </a:ln>
            </p:spPr>
            <p:txBody>
              <a:bodyPr/>
              <a:lstStyle/>
              <a:p>
                <a:endParaRPr lang="pl-PL" altLang="pl-PL"/>
              </a:p>
            </p:txBody>
          </p:sp>
          <p:sp>
            <p:nvSpPr>
              <p:cNvPr id="60497" name="Rectangle 57"/>
              <p:cNvSpPr>
                <a:spLocks noChangeArrowheads="1"/>
              </p:cNvSpPr>
              <p:nvPr/>
            </p:nvSpPr>
            <p:spPr bwMode="auto">
              <a:xfrm>
                <a:off x="3706" y="469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600</a:t>
                </a:r>
              </a:p>
              <a:p>
                <a:pPr algn="ctr" eaLnBrk="0" hangingPunct="0"/>
                <a:endParaRPr lang="pl-PL" altLang="pl-PL" sz="1200" b="1"/>
              </a:p>
            </p:txBody>
          </p:sp>
        </p:grpSp>
        <p:sp>
          <p:nvSpPr>
            <p:cNvPr id="60476" name="Rectangle 58"/>
            <p:cNvSpPr>
              <a:spLocks noChangeArrowheads="1"/>
            </p:cNvSpPr>
            <p:nvPr/>
          </p:nvSpPr>
          <p:spPr bwMode="auto">
            <a:xfrm>
              <a:off x="12" y="5049"/>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77" name="Group 151"/>
            <p:cNvGrpSpPr>
              <a:grpSpLocks/>
            </p:cNvGrpSpPr>
            <p:nvPr/>
          </p:nvGrpSpPr>
          <p:grpSpPr bwMode="auto">
            <a:xfrm>
              <a:off x="388" y="5037"/>
              <a:ext cx="1666" cy="379"/>
              <a:chOff x="388" y="5037"/>
              <a:chExt cx="1666" cy="379"/>
            </a:xfrm>
          </p:grpSpPr>
          <p:sp>
            <p:nvSpPr>
              <p:cNvPr id="60494" name="Rectangle 150"/>
              <p:cNvSpPr>
                <a:spLocks noChangeArrowheads="1"/>
              </p:cNvSpPr>
              <p:nvPr/>
            </p:nvSpPr>
            <p:spPr bwMode="auto">
              <a:xfrm>
                <a:off x="388" y="5037"/>
                <a:ext cx="1666" cy="379"/>
              </a:xfrm>
              <a:prstGeom prst="rect">
                <a:avLst/>
              </a:prstGeom>
              <a:solidFill>
                <a:srgbClr val="F3F3F3"/>
              </a:solidFill>
              <a:ln w="9525">
                <a:noFill/>
                <a:miter lim="800000"/>
                <a:headEnd/>
                <a:tailEnd/>
              </a:ln>
            </p:spPr>
            <p:txBody>
              <a:bodyPr/>
              <a:lstStyle/>
              <a:p>
                <a:endParaRPr lang="pl-PL" altLang="pl-PL"/>
              </a:p>
            </p:txBody>
          </p:sp>
          <p:sp>
            <p:nvSpPr>
              <p:cNvPr id="60495" name="Rectangle 59"/>
              <p:cNvSpPr>
                <a:spLocks noChangeArrowheads="1"/>
              </p:cNvSpPr>
              <p:nvPr/>
            </p:nvSpPr>
            <p:spPr bwMode="auto">
              <a:xfrm>
                <a:off x="400" y="5049"/>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78" name="Group 153"/>
            <p:cNvGrpSpPr>
              <a:grpSpLocks/>
            </p:cNvGrpSpPr>
            <p:nvPr/>
          </p:nvGrpSpPr>
          <p:grpSpPr bwMode="auto">
            <a:xfrm>
              <a:off x="2054" y="5037"/>
              <a:ext cx="1640" cy="379"/>
              <a:chOff x="2054" y="5037"/>
              <a:chExt cx="1640" cy="379"/>
            </a:xfrm>
          </p:grpSpPr>
          <p:sp>
            <p:nvSpPr>
              <p:cNvPr id="60492" name="Rectangle 152"/>
              <p:cNvSpPr>
                <a:spLocks noChangeArrowheads="1"/>
              </p:cNvSpPr>
              <p:nvPr/>
            </p:nvSpPr>
            <p:spPr bwMode="auto">
              <a:xfrm>
                <a:off x="2054" y="5037"/>
                <a:ext cx="1640" cy="379"/>
              </a:xfrm>
              <a:prstGeom prst="rect">
                <a:avLst/>
              </a:prstGeom>
              <a:solidFill>
                <a:srgbClr val="F3F3F3"/>
              </a:solidFill>
              <a:ln w="9525">
                <a:noFill/>
                <a:miter lim="800000"/>
                <a:headEnd/>
                <a:tailEnd/>
              </a:ln>
            </p:spPr>
            <p:txBody>
              <a:bodyPr/>
              <a:lstStyle/>
              <a:p>
                <a:endParaRPr lang="pl-PL" altLang="pl-PL"/>
              </a:p>
            </p:txBody>
          </p:sp>
          <p:sp>
            <p:nvSpPr>
              <p:cNvPr id="60493" name="Rectangle 60"/>
              <p:cNvSpPr>
                <a:spLocks noChangeArrowheads="1"/>
              </p:cNvSpPr>
              <p:nvPr/>
            </p:nvSpPr>
            <p:spPr bwMode="auto">
              <a:xfrm>
                <a:off x="2066" y="5049"/>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40</a:t>
                </a:r>
              </a:p>
              <a:p>
                <a:pPr algn="ctr" eaLnBrk="0" hangingPunct="0"/>
                <a:endParaRPr lang="pl-PL" altLang="pl-PL" sz="1200" b="1"/>
              </a:p>
            </p:txBody>
          </p:sp>
        </p:grpSp>
        <p:grpSp>
          <p:nvGrpSpPr>
            <p:cNvPr id="60479" name="Group 155"/>
            <p:cNvGrpSpPr>
              <a:grpSpLocks/>
            </p:cNvGrpSpPr>
            <p:nvPr/>
          </p:nvGrpSpPr>
          <p:grpSpPr bwMode="auto">
            <a:xfrm>
              <a:off x="3694" y="5037"/>
              <a:ext cx="1751" cy="379"/>
              <a:chOff x="3694" y="5037"/>
              <a:chExt cx="1751" cy="379"/>
            </a:xfrm>
          </p:grpSpPr>
          <p:sp>
            <p:nvSpPr>
              <p:cNvPr id="60490" name="Rectangle 154"/>
              <p:cNvSpPr>
                <a:spLocks noChangeArrowheads="1"/>
              </p:cNvSpPr>
              <p:nvPr/>
            </p:nvSpPr>
            <p:spPr bwMode="auto">
              <a:xfrm>
                <a:off x="3694" y="5037"/>
                <a:ext cx="1751" cy="379"/>
              </a:xfrm>
              <a:prstGeom prst="rect">
                <a:avLst/>
              </a:prstGeom>
              <a:solidFill>
                <a:srgbClr val="F3F3F3"/>
              </a:solidFill>
              <a:ln w="9525">
                <a:noFill/>
                <a:miter lim="800000"/>
                <a:headEnd/>
                <a:tailEnd/>
              </a:ln>
            </p:spPr>
            <p:txBody>
              <a:bodyPr/>
              <a:lstStyle/>
              <a:p>
                <a:endParaRPr lang="pl-PL" altLang="pl-PL"/>
              </a:p>
            </p:txBody>
          </p:sp>
          <p:sp>
            <p:nvSpPr>
              <p:cNvPr id="60491" name="Rectangle 61"/>
              <p:cNvSpPr>
                <a:spLocks noChangeArrowheads="1"/>
              </p:cNvSpPr>
              <p:nvPr/>
            </p:nvSpPr>
            <p:spPr bwMode="auto">
              <a:xfrm>
                <a:off x="3706" y="5049"/>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120</a:t>
                </a:r>
              </a:p>
              <a:p>
                <a:pPr algn="ctr" eaLnBrk="0" hangingPunct="0"/>
                <a:endParaRPr lang="pl-PL" altLang="pl-PL" sz="1200" b="1"/>
              </a:p>
            </p:txBody>
          </p:sp>
        </p:grpSp>
        <p:sp>
          <p:nvSpPr>
            <p:cNvPr id="60480" name="Rectangle 62"/>
            <p:cNvSpPr>
              <a:spLocks noChangeArrowheads="1"/>
            </p:cNvSpPr>
            <p:nvPr/>
          </p:nvSpPr>
          <p:spPr bwMode="auto">
            <a:xfrm>
              <a:off x="12" y="5404"/>
              <a:ext cx="388" cy="307"/>
            </a:xfrm>
            <a:prstGeom prst="rect">
              <a:avLst/>
            </a:prstGeom>
            <a:noFill/>
            <a:ln w="9525">
              <a:noFill/>
              <a:miter lim="800000"/>
              <a:headEnd/>
              <a:tailEnd/>
            </a:ln>
          </p:spPr>
          <p:txBody>
            <a:bodyPr anchor="ct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nvGrpSpPr>
            <p:cNvPr id="60481" name="Group 157"/>
            <p:cNvGrpSpPr>
              <a:grpSpLocks/>
            </p:cNvGrpSpPr>
            <p:nvPr/>
          </p:nvGrpSpPr>
          <p:grpSpPr bwMode="auto">
            <a:xfrm>
              <a:off x="388" y="5392"/>
              <a:ext cx="1666" cy="379"/>
              <a:chOff x="388" y="5392"/>
              <a:chExt cx="1666" cy="379"/>
            </a:xfrm>
          </p:grpSpPr>
          <p:sp>
            <p:nvSpPr>
              <p:cNvPr id="60488" name="Rectangle 156"/>
              <p:cNvSpPr>
                <a:spLocks noChangeArrowheads="1"/>
              </p:cNvSpPr>
              <p:nvPr/>
            </p:nvSpPr>
            <p:spPr bwMode="auto">
              <a:xfrm>
                <a:off x="388" y="5392"/>
                <a:ext cx="1666" cy="379"/>
              </a:xfrm>
              <a:prstGeom prst="rect">
                <a:avLst/>
              </a:prstGeom>
              <a:solidFill>
                <a:srgbClr val="F3F3F3"/>
              </a:solidFill>
              <a:ln w="9525">
                <a:noFill/>
                <a:miter lim="800000"/>
                <a:headEnd/>
                <a:tailEnd/>
              </a:ln>
            </p:spPr>
            <p:txBody>
              <a:bodyPr/>
              <a:lstStyle/>
              <a:p>
                <a:endParaRPr lang="pl-PL" altLang="pl-PL"/>
              </a:p>
            </p:txBody>
          </p:sp>
          <p:sp>
            <p:nvSpPr>
              <p:cNvPr id="60489" name="Rectangle 63"/>
              <p:cNvSpPr>
                <a:spLocks noChangeArrowheads="1"/>
              </p:cNvSpPr>
              <p:nvPr/>
            </p:nvSpPr>
            <p:spPr bwMode="auto">
              <a:xfrm>
                <a:off x="400" y="5404"/>
                <a:ext cx="1642"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 </a:t>
                </a:r>
              </a:p>
              <a:p>
                <a:pPr algn="ctr" eaLnBrk="0" hangingPunct="0"/>
                <a:endParaRPr lang="pl-PL" altLang="pl-PL" sz="1200" b="1"/>
              </a:p>
            </p:txBody>
          </p:sp>
        </p:grpSp>
        <p:grpSp>
          <p:nvGrpSpPr>
            <p:cNvPr id="60482" name="Group 159"/>
            <p:cNvGrpSpPr>
              <a:grpSpLocks/>
            </p:cNvGrpSpPr>
            <p:nvPr/>
          </p:nvGrpSpPr>
          <p:grpSpPr bwMode="auto">
            <a:xfrm>
              <a:off x="2054" y="5392"/>
              <a:ext cx="1640" cy="379"/>
              <a:chOff x="2054" y="5392"/>
              <a:chExt cx="1640" cy="379"/>
            </a:xfrm>
          </p:grpSpPr>
          <p:sp>
            <p:nvSpPr>
              <p:cNvPr id="60486" name="Rectangle 158"/>
              <p:cNvSpPr>
                <a:spLocks noChangeArrowheads="1"/>
              </p:cNvSpPr>
              <p:nvPr/>
            </p:nvSpPr>
            <p:spPr bwMode="auto">
              <a:xfrm>
                <a:off x="2054" y="5392"/>
                <a:ext cx="1640" cy="379"/>
              </a:xfrm>
              <a:prstGeom prst="rect">
                <a:avLst/>
              </a:prstGeom>
              <a:solidFill>
                <a:srgbClr val="F3F3F3"/>
              </a:solidFill>
              <a:ln w="9525">
                <a:noFill/>
                <a:miter lim="800000"/>
                <a:headEnd/>
                <a:tailEnd/>
              </a:ln>
            </p:spPr>
            <p:txBody>
              <a:bodyPr/>
              <a:lstStyle/>
              <a:p>
                <a:endParaRPr lang="pl-PL" altLang="pl-PL"/>
              </a:p>
            </p:txBody>
          </p:sp>
          <p:sp>
            <p:nvSpPr>
              <p:cNvPr id="60487" name="Rectangle 64"/>
              <p:cNvSpPr>
                <a:spLocks noChangeArrowheads="1"/>
              </p:cNvSpPr>
              <p:nvPr/>
            </p:nvSpPr>
            <p:spPr bwMode="auto">
              <a:xfrm>
                <a:off x="2066" y="5404"/>
                <a:ext cx="1616"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120</a:t>
                </a:r>
              </a:p>
              <a:p>
                <a:pPr algn="ctr" eaLnBrk="0" hangingPunct="0"/>
                <a:endParaRPr lang="pl-PL" altLang="pl-PL" sz="1200" b="1"/>
              </a:p>
            </p:txBody>
          </p:sp>
        </p:grpSp>
        <p:grpSp>
          <p:nvGrpSpPr>
            <p:cNvPr id="60483" name="Group 161"/>
            <p:cNvGrpSpPr>
              <a:grpSpLocks/>
            </p:cNvGrpSpPr>
            <p:nvPr/>
          </p:nvGrpSpPr>
          <p:grpSpPr bwMode="auto">
            <a:xfrm>
              <a:off x="3694" y="5392"/>
              <a:ext cx="1751" cy="379"/>
              <a:chOff x="3694" y="5392"/>
              <a:chExt cx="1751" cy="379"/>
            </a:xfrm>
          </p:grpSpPr>
          <p:sp>
            <p:nvSpPr>
              <p:cNvPr id="60484" name="Rectangle 160"/>
              <p:cNvSpPr>
                <a:spLocks noChangeArrowheads="1"/>
              </p:cNvSpPr>
              <p:nvPr/>
            </p:nvSpPr>
            <p:spPr bwMode="auto">
              <a:xfrm>
                <a:off x="3694" y="5392"/>
                <a:ext cx="1751" cy="379"/>
              </a:xfrm>
              <a:prstGeom prst="rect">
                <a:avLst/>
              </a:prstGeom>
              <a:solidFill>
                <a:srgbClr val="F3F3F3"/>
              </a:solidFill>
              <a:ln w="9525">
                <a:noFill/>
                <a:miter lim="800000"/>
                <a:headEnd/>
                <a:tailEnd/>
              </a:ln>
            </p:spPr>
            <p:txBody>
              <a:bodyPr/>
              <a:lstStyle/>
              <a:p>
                <a:endParaRPr lang="pl-PL" altLang="pl-PL"/>
              </a:p>
            </p:txBody>
          </p:sp>
          <p:sp>
            <p:nvSpPr>
              <p:cNvPr id="60485" name="Rectangle 65"/>
              <p:cNvSpPr>
                <a:spLocks noChangeArrowheads="1"/>
              </p:cNvSpPr>
              <p:nvPr/>
            </p:nvSpPr>
            <p:spPr bwMode="auto">
              <a:xfrm>
                <a:off x="3706" y="5404"/>
                <a:ext cx="1727" cy="307"/>
              </a:xfrm>
              <a:prstGeom prst="rect">
                <a:avLst/>
              </a:prstGeom>
              <a:solidFill>
                <a:srgbClr val="F3F3F3"/>
              </a:solidFill>
              <a:ln w="9525">
                <a:noFill/>
                <a:miter lim="800000"/>
                <a:headEnd/>
                <a:tailEnd/>
              </a:ln>
            </p:spPr>
            <p:txBody>
              <a:bodyPr/>
              <a:lstStyle/>
              <a:p>
                <a:pPr algn="ctr"/>
                <a:r>
                  <a:rPr lang="pl-PL" altLang="pl-PL" sz="1200" b="1">
                    <a:solidFill>
                      <a:srgbClr val="000000"/>
                    </a:solidFill>
                    <a:latin typeface="Verdana" pitchFamily="34" charset="0"/>
                    <a:cs typeface="Times New Roman" pitchFamily="18" charset="0"/>
                  </a:rPr>
                  <a:t>33</a:t>
                </a:r>
              </a:p>
              <a:p>
                <a:pPr algn="ctr" eaLnBrk="0" hangingPunct="0"/>
                <a:endParaRPr lang="pl-PL" altLang="pl-PL" sz="1200" b="1"/>
              </a:p>
            </p:txBody>
          </p:sp>
        </p:grpSp>
      </p:grpSp>
      <p:sp>
        <p:nvSpPr>
          <p:cNvPr id="60419" name="Text Box 163"/>
          <p:cNvSpPr txBox="1">
            <a:spLocks noChangeArrowheads="1"/>
          </p:cNvSpPr>
          <p:nvPr/>
        </p:nvSpPr>
        <p:spPr bwMode="auto">
          <a:xfrm>
            <a:off x="2209800" y="228600"/>
            <a:ext cx="4800600" cy="366713"/>
          </a:xfrm>
          <a:prstGeom prst="rect">
            <a:avLst/>
          </a:prstGeom>
          <a:noFill/>
          <a:ln w="9525">
            <a:noFill/>
            <a:miter lim="800000"/>
            <a:headEnd/>
            <a:tailEnd/>
          </a:ln>
        </p:spPr>
        <p:txBody>
          <a:bodyPr>
            <a:spAutoFit/>
          </a:bodyPr>
          <a:lstStyle/>
          <a:p>
            <a:pPr algn="ctr">
              <a:spcBef>
                <a:spcPct val="50000"/>
              </a:spcBef>
            </a:pPr>
            <a:r>
              <a:rPr lang="pl-PL" altLang="pl-PL" b="1">
                <a:latin typeface="Arial" charset="0"/>
              </a:rPr>
              <a:t>Cięcie ze ścierniwem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Dane\TBM\TBM_wykład\Cięcie plazmą\ciecie_plazm.jpg"/>
          <p:cNvPicPr>
            <a:picLocks noChangeAspect="1" noChangeArrowheads="1"/>
          </p:cNvPicPr>
          <p:nvPr/>
        </p:nvPicPr>
        <p:blipFill>
          <a:blip r:embed="rId2" cstate="print"/>
          <a:srcRect/>
          <a:stretch>
            <a:fillRect/>
          </a:stretch>
        </p:blipFill>
        <p:spPr bwMode="auto">
          <a:xfrm>
            <a:off x="152400" y="228600"/>
            <a:ext cx="4048125" cy="6096000"/>
          </a:xfrm>
          <a:prstGeom prst="rect">
            <a:avLst/>
          </a:prstGeom>
          <a:noFill/>
          <a:ln w="9525">
            <a:noFill/>
            <a:miter lim="800000"/>
            <a:headEnd/>
            <a:tailEnd/>
          </a:ln>
        </p:spPr>
      </p:pic>
      <p:sp>
        <p:nvSpPr>
          <p:cNvPr id="61443" name="Text Box 3"/>
          <p:cNvSpPr txBox="1">
            <a:spLocks noChangeArrowheads="1"/>
          </p:cNvSpPr>
          <p:nvPr/>
        </p:nvSpPr>
        <p:spPr bwMode="auto">
          <a:xfrm>
            <a:off x="4419600" y="228600"/>
            <a:ext cx="4572000" cy="7016750"/>
          </a:xfrm>
          <a:prstGeom prst="rect">
            <a:avLst/>
          </a:prstGeom>
          <a:noFill/>
          <a:ln w="9525">
            <a:noFill/>
            <a:miter lim="800000"/>
            <a:headEnd/>
            <a:tailEnd/>
          </a:ln>
        </p:spPr>
        <p:txBody>
          <a:bodyPr>
            <a:spAutoFit/>
          </a:bodyPr>
          <a:lstStyle/>
          <a:p>
            <a:pPr>
              <a:spcBef>
                <a:spcPct val="50000"/>
              </a:spcBef>
            </a:pPr>
            <a:r>
              <a:rPr lang="pl-PL" altLang="pl-PL" b="1">
                <a:latin typeface="Arial" charset="0"/>
                <a:cs typeface="Times New Roman" pitchFamily="18" charset="0"/>
              </a:rPr>
              <a:t>Łuk plazmowy jest silnie zjonizowanym gazem o dużej energii kinetycznej. Prędkość strumienia jest zbliżona do prędkości dźwięku.</a:t>
            </a:r>
            <a:br>
              <a:rPr lang="pl-PL" altLang="pl-PL" b="1">
                <a:latin typeface="Arial" charset="0"/>
                <a:cs typeface="Times New Roman" pitchFamily="18" charset="0"/>
              </a:rPr>
            </a:br>
            <a:r>
              <a:rPr lang="pl-PL" altLang="pl-PL" b="1">
                <a:latin typeface="Arial" charset="0"/>
                <a:cs typeface="Times New Roman" pitchFamily="18" charset="0"/>
              </a:rPr>
              <a:t>Zalety technologii:</a:t>
            </a:r>
            <a:br>
              <a:rPr lang="pl-PL" altLang="pl-PL" b="1">
                <a:latin typeface="Arial" charset="0"/>
                <a:cs typeface="Times New Roman" pitchFamily="18" charset="0"/>
              </a:rPr>
            </a:br>
            <a:r>
              <a:rPr lang="pl-PL" altLang="pl-PL" b="1">
                <a:latin typeface="Arial" charset="0"/>
                <a:cs typeface="Times New Roman" pitchFamily="18" charset="0"/>
              </a:rPr>
              <a:t>- znaczne prędkości</a:t>
            </a:r>
            <a:br>
              <a:rPr lang="pl-PL" altLang="pl-PL" b="1">
                <a:latin typeface="Arial" charset="0"/>
                <a:cs typeface="Times New Roman" pitchFamily="18" charset="0"/>
              </a:rPr>
            </a:br>
            <a:r>
              <a:rPr lang="pl-PL" altLang="pl-PL" b="1">
                <a:latin typeface="Arial" charset="0"/>
                <a:cs typeface="Times New Roman" pitchFamily="18" charset="0"/>
              </a:rPr>
              <a:t>- cięcie bez podgrzewania – szybkie </a:t>
            </a:r>
            <a:r>
              <a:rPr lang="pl-PL" altLang="pl-PL" b="1">
                <a:latin typeface="Arial" charset="0"/>
              </a:rPr>
              <a:t>p</a:t>
            </a:r>
            <a:r>
              <a:rPr lang="pl-PL" altLang="pl-PL" b="1">
                <a:latin typeface="Arial" charset="0"/>
                <a:cs typeface="Times New Roman" pitchFamily="18" charset="0"/>
              </a:rPr>
              <a:t>rzebijanie</a:t>
            </a:r>
            <a:br>
              <a:rPr lang="pl-PL" altLang="pl-PL" b="1">
                <a:latin typeface="Arial" charset="0"/>
                <a:cs typeface="Times New Roman" pitchFamily="18" charset="0"/>
              </a:rPr>
            </a:br>
            <a:r>
              <a:rPr lang="pl-PL" altLang="pl-PL" b="1">
                <a:latin typeface="Arial" charset="0"/>
                <a:cs typeface="Times New Roman" pitchFamily="18" charset="0"/>
              </a:rPr>
              <a:t>- wąska strefa wpływu cięcia – stosunkowo niewielki wpływ temperatury na cały materiał dzięki dużym prędkościom i wąskim działaniem temperatury</a:t>
            </a:r>
            <a:br>
              <a:rPr lang="pl-PL" altLang="pl-PL" b="1">
                <a:latin typeface="Arial" charset="0"/>
                <a:cs typeface="Times New Roman" pitchFamily="18" charset="0"/>
              </a:rPr>
            </a:br>
            <a:r>
              <a:rPr lang="pl-PL" altLang="pl-PL" b="1">
                <a:latin typeface="Arial" charset="0"/>
                <a:cs typeface="Times New Roman" pitchFamily="18" charset="0"/>
              </a:rPr>
              <a:t>- niewielka szczelina cięcia</a:t>
            </a:r>
            <a:br>
              <a:rPr lang="pl-PL" altLang="pl-PL" b="1">
                <a:latin typeface="Arial" charset="0"/>
                <a:cs typeface="Times New Roman" pitchFamily="18" charset="0"/>
              </a:rPr>
            </a:br>
            <a:r>
              <a:rPr lang="pl-PL" altLang="pl-PL" b="1">
                <a:latin typeface="Arial" charset="0"/>
                <a:cs typeface="Times New Roman" pitchFamily="18" charset="0"/>
              </a:rPr>
              <a:t>- możliwość cięcia bez nadpalania materiałów cienkich</a:t>
            </a:r>
            <a:br>
              <a:rPr lang="pl-PL" altLang="pl-PL" b="1">
                <a:latin typeface="Arial" charset="0"/>
                <a:cs typeface="Times New Roman" pitchFamily="18" charset="0"/>
              </a:rPr>
            </a:br>
            <a:r>
              <a:rPr lang="pl-PL" altLang="pl-PL" b="1">
                <a:latin typeface="Arial" charset="0"/>
                <a:cs typeface="Times New Roman" pitchFamily="18" charset="0"/>
              </a:rPr>
              <a:t>Wady:</a:t>
            </a:r>
            <a:br>
              <a:rPr lang="pl-PL" altLang="pl-PL" b="1">
                <a:latin typeface="Arial" charset="0"/>
                <a:cs typeface="Times New Roman" pitchFamily="18" charset="0"/>
              </a:rPr>
            </a:br>
            <a:r>
              <a:rPr lang="pl-PL" altLang="pl-PL" b="1">
                <a:latin typeface="Arial" charset="0"/>
                <a:cs typeface="Times New Roman" pitchFamily="18" charset="0"/>
              </a:rPr>
              <a:t>- duży hałas</a:t>
            </a:r>
            <a:br>
              <a:rPr lang="pl-PL" altLang="pl-PL" b="1">
                <a:latin typeface="Arial" charset="0"/>
                <a:cs typeface="Times New Roman" pitchFamily="18" charset="0"/>
              </a:rPr>
            </a:br>
            <a:r>
              <a:rPr lang="pl-PL" altLang="pl-PL" b="1">
                <a:latin typeface="Arial" charset="0"/>
                <a:cs typeface="Times New Roman" pitchFamily="18" charset="0"/>
              </a:rPr>
              <a:t>- silne promieniowanie</a:t>
            </a:r>
            <a:br>
              <a:rPr lang="pl-PL" altLang="pl-PL" b="1">
                <a:latin typeface="Arial" charset="0"/>
                <a:cs typeface="Times New Roman" pitchFamily="18" charset="0"/>
              </a:rPr>
            </a:br>
            <a:r>
              <a:rPr lang="pl-PL" altLang="pl-PL" b="1">
                <a:latin typeface="Arial" charset="0"/>
                <a:cs typeface="Times New Roman" pitchFamily="18" charset="0"/>
              </a:rPr>
              <a:t>- duża ilość gazów i dymów</a:t>
            </a:r>
            <a:br>
              <a:rPr lang="pl-PL" altLang="pl-PL" b="1">
                <a:latin typeface="Arial" charset="0"/>
                <a:cs typeface="Times New Roman" pitchFamily="18" charset="0"/>
              </a:rPr>
            </a:br>
            <a:r>
              <a:rPr lang="pl-PL" altLang="pl-PL" b="1">
                <a:latin typeface="Arial" charset="0"/>
                <a:cs typeface="Times New Roman" pitchFamily="18" charset="0"/>
              </a:rPr>
              <a:t>- zmiany w strefie wpływu cięcia</a:t>
            </a:r>
            <a:br>
              <a:rPr lang="pl-PL" altLang="pl-PL" b="1">
                <a:latin typeface="Arial" charset="0"/>
                <a:cs typeface="Times New Roman" pitchFamily="18" charset="0"/>
              </a:rPr>
            </a:br>
            <a:r>
              <a:rPr lang="pl-PL" altLang="pl-PL" b="1">
                <a:latin typeface="Arial" charset="0"/>
                <a:cs typeface="Times New Roman" pitchFamily="18" charset="0"/>
              </a:rPr>
              <a:t>- trudności w utrzymaniu prostopadłości krawędzi</a:t>
            </a:r>
            <a:br>
              <a:rPr lang="pl-PL" altLang="pl-PL" b="1">
                <a:latin typeface="Arial" charset="0"/>
                <a:cs typeface="Times New Roman" pitchFamily="18" charset="0"/>
              </a:rPr>
            </a:br>
            <a:r>
              <a:rPr lang="pl-PL" altLang="pl-PL">
                <a:cs typeface="Times New Roman" pitchFamily="18" charset="0"/>
              </a:rPr>
              <a:t/>
            </a:r>
            <a:br>
              <a:rPr lang="pl-PL" altLang="pl-PL">
                <a:cs typeface="Times New Roman" pitchFamily="18" charset="0"/>
              </a:rPr>
            </a:br>
            <a:endParaRPr lang="pl-PL" altLang="pl-PL">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0" y="692150"/>
            <a:ext cx="9144000" cy="4894263"/>
          </a:xfrm>
          <a:prstGeom prst="rect">
            <a:avLst/>
          </a:prstGeom>
          <a:noFill/>
          <a:ln w="9525">
            <a:noFill/>
            <a:miter lim="800000"/>
            <a:headEnd/>
            <a:tailEnd/>
          </a:ln>
        </p:spPr>
        <p:txBody>
          <a:bodyPr>
            <a:spAutoFit/>
          </a:bodyPr>
          <a:lstStyle/>
          <a:p>
            <a:pPr algn="just">
              <a:spcBef>
                <a:spcPct val="50000"/>
              </a:spcBef>
            </a:pPr>
            <a:r>
              <a:rPr lang="pl-PL" altLang="pl-PL" sz="2400" b="1">
                <a:latin typeface="Arial" charset="0"/>
                <a:cs typeface="Arial" charset="0"/>
              </a:rPr>
              <a:t>Prostowanie:</a:t>
            </a:r>
          </a:p>
          <a:p>
            <a:pPr algn="just">
              <a:spcBef>
                <a:spcPct val="50000"/>
              </a:spcBef>
            </a:pPr>
            <a:r>
              <a:rPr lang="pl-PL" altLang="pl-PL" sz="2400">
                <a:latin typeface="Arial" charset="0"/>
                <a:cs typeface="Arial" charset="0"/>
              </a:rPr>
              <a:t>-         </a:t>
            </a:r>
            <a:r>
              <a:rPr lang="pl-PL" altLang="pl-PL" sz="2400" b="1">
                <a:latin typeface="Arial" charset="0"/>
                <a:cs typeface="Arial" charset="0"/>
              </a:rPr>
              <a:t>na prostarkach</a:t>
            </a:r>
          </a:p>
          <a:p>
            <a:pPr algn="just">
              <a:spcBef>
                <a:spcPct val="50000"/>
              </a:spcBef>
            </a:pPr>
            <a:r>
              <a:rPr lang="pl-PL" altLang="pl-PL" sz="2400">
                <a:latin typeface="Arial" charset="0"/>
                <a:cs typeface="Arial" charset="0"/>
              </a:rPr>
              <a:t>-         </a:t>
            </a:r>
            <a:r>
              <a:rPr lang="pl-PL" altLang="pl-PL" sz="2400" b="1">
                <a:latin typeface="Arial" charset="0"/>
                <a:cs typeface="Arial" charset="0"/>
              </a:rPr>
              <a:t>na prasach</a:t>
            </a:r>
          </a:p>
          <a:p>
            <a:pPr algn="just">
              <a:spcBef>
                <a:spcPct val="50000"/>
              </a:spcBef>
            </a:pPr>
            <a:r>
              <a:rPr lang="pl-PL" altLang="pl-PL" sz="2400">
                <a:latin typeface="Arial" charset="0"/>
                <a:cs typeface="Arial" charset="0"/>
              </a:rPr>
              <a:t>-         </a:t>
            </a:r>
            <a:r>
              <a:rPr lang="pl-PL" altLang="pl-PL" sz="2400" b="1">
                <a:latin typeface="Arial" charset="0"/>
                <a:cs typeface="Arial" charset="0"/>
              </a:rPr>
              <a:t>(na tokarce w kłach tokarki – </a:t>
            </a:r>
            <a:r>
              <a:rPr lang="pl-PL" altLang="pl-PL" sz="2400" b="1" i="1">
                <a:latin typeface="Arial" charset="0"/>
                <a:cs typeface="Arial" charset="0"/>
              </a:rPr>
              <a:t>tok. wycofana z produkcji)</a:t>
            </a:r>
            <a:endParaRPr lang="pl-PL" altLang="pl-PL" sz="2400" b="1">
              <a:latin typeface="Arial" charset="0"/>
              <a:cs typeface="Arial" charset="0"/>
            </a:endParaRPr>
          </a:p>
          <a:p>
            <a:pPr algn="just">
              <a:spcBef>
                <a:spcPct val="50000"/>
              </a:spcBef>
            </a:pPr>
            <a:r>
              <a:rPr lang="pl-PL" altLang="pl-PL" sz="2400" b="1">
                <a:latin typeface="Arial" charset="0"/>
                <a:cs typeface="Arial" charset="0"/>
              </a:rPr>
              <a:t>Nakiełkowanie: nakiełki zwykłe (odmiana A), </a:t>
            </a:r>
          </a:p>
          <a:p>
            <a:pPr algn="just">
              <a:spcBef>
                <a:spcPct val="50000"/>
              </a:spcBef>
            </a:pPr>
            <a:r>
              <a:rPr lang="pl-PL" altLang="pl-PL" sz="2400" b="1">
                <a:latin typeface="Arial" charset="0"/>
                <a:cs typeface="Arial" charset="0"/>
              </a:rPr>
              <a:t>chronione (odmiana B), łukowe (odmiana R)</a:t>
            </a:r>
          </a:p>
          <a:p>
            <a:pPr algn="just">
              <a:spcBef>
                <a:spcPct val="50000"/>
              </a:spcBef>
            </a:pPr>
            <a:r>
              <a:rPr lang="pl-PL" altLang="pl-PL" sz="2400" b="1">
                <a:latin typeface="Arial" charset="0"/>
                <a:cs typeface="Arial" charset="0"/>
              </a:rPr>
              <a:t> Blachy, kształtowniki, rury – obróbka stumieniowo-ścierna na sucho (piasek) i na mokro (elektokorund, SiC). Piaskowanie i śrutowanie również dla odlewów i odkuwek. Wyżarzanie (odlewy) i wyżarzanie zmiękczające (odkuwki).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28" descr="D:\Dane\TBM\TBM_wykład\nakiełki\nak-gw.jpg"/>
          <p:cNvPicPr>
            <a:picLocks noChangeAspect="1" noChangeArrowheads="1"/>
          </p:cNvPicPr>
          <p:nvPr/>
        </p:nvPicPr>
        <p:blipFill>
          <a:blip r:embed="rId2" cstate="print"/>
          <a:srcRect/>
          <a:stretch>
            <a:fillRect/>
          </a:stretch>
        </p:blipFill>
        <p:spPr bwMode="auto">
          <a:xfrm>
            <a:off x="2667000" y="3733800"/>
            <a:ext cx="3581400" cy="2933700"/>
          </a:xfrm>
          <a:prstGeom prst="rect">
            <a:avLst/>
          </a:prstGeom>
          <a:noFill/>
          <a:ln w="9525">
            <a:solidFill>
              <a:schemeClr val="tx1"/>
            </a:solidFill>
            <a:miter lim="800000"/>
            <a:headEnd/>
            <a:tailEnd/>
          </a:ln>
        </p:spPr>
      </p:pic>
      <p:pic>
        <p:nvPicPr>
          <p:cNvPr id="63491" name="Picture 1029" descr="D:\Dane\TBM\TBM_wykład\nakiełki\nak.jpg"/>
          <p:cNvPicPr>
            <a:picLocks noChangeAspect="1" noChangeArrowheads="1"/>
          </p:cNvPicPr>
          <p:nvPr/>
        </p:nvPicPr>
        <p:blipFill>
          <a:blip r:embed="rId3" cstate="print"/>
          <a:srcRect/>
          <a:stretch>
            <a:fillRect/>
          </a:stretch>
        </p:blipFill>
        <p:spPr bwMode="auto">
          <a:xfrm>
            <a:off x="609600" y="228600"/>
            <a:ext cx="7543800" cy="3370263"/>
          </a:xfrm>
          <a:prstGeom prst="rect">
            <a:avLst/>
          </a:prstGeom>
          <a:noFill/>
          <a:ln w="9525">
            <a:solidFill>
              <a:schemeClr val="tx1"/>
            </a:solid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0" y="762000"/>
            <a:ext cx="9144000" cy="4792663"/>
          </a:xfrm>
          <a:prstGeom prst="rect">
            <a:avLst/>
          </a:prstGeom>
          <a:noFill/>
          <a:ln w="9525">
            <a:noFill/>
            <a:miter lim="800000"/>
            <a:headEnd/>
            <a:tailEnd/>
          </a:ln>
        </p:spPr>
        <p:txBody>
          <a:bodyPr>
            <a:spAutoFit/>
          </a:bodyPr>
          <a:lstStyle/>
          <a:p>
            <a:pPr algn="ctr">
              <a:spcBef>
                <a:spcPct val="50000"/>
              </a:spcBef>
            </a:pPr>
            <a:r>
              <a:rPr lang="pl-PL" altLang="pl-PL" sz="2800" b="1" u="sng">
                <a:latin typeface="Arial" charset="0"/>
                <a:cs typeface="Arial" charset="0"/>
              </a:rPr>
              <a:t>STRUKTURA PROCESU TECHNOLOGICZNEGO</a:t>
            </a:r>
            <a:endParaRPr lang="pl-PL" altLang="pl-PL" sz="2800" b="1">
              <a:latin typeface="Arial" charset="0"/>
              <a:cs typeface="Arial" charset="0"/>
            </a:endParaRPr>
          </a:p>
          <a:p>
            <a:pPr>
              <a:spcBef>
                <a:spcPct val="50000"/>
              </a:spcBef>
            </a:pPr>
            <a:r>
              <a:rPr lang="pl-PL" altLang="pl-PL" sz="2800" b="1">
                <a:latin typeface="Arial" charset="0"/>
                <a:cs typeface="Arial" charset="0"/>
              </a:rPr>
              <a:t>(Dane wejściowe do procesu technologicznego: rys. części, półfabrykat, wielkość produkcji)</a:t>
            </a:r>
          </a:p>
          <a:p>
            <a:pPr>
              <a:spcBef>
                <a:spcPct val="50000"/>
              </a:spcBef>
            </a:pPr>
            <a:r>
              <a:rPr lang="pl-PL" altLang="pl-PL" sz="2800" b="1">
                <a:latin typeface="Arial" charset="0"/>
                <a:cs typeface="Arial" charset="0"/>
              </a:rPr>
              <a:t>Jest to określona kolejność poszczególnych  operacji. Charakteryzuje ją:</a:t>
            </a:r>
          </a:p>
          <a:p>
            <a:pPr>
              <a:spcBef>
                <a:spcPct val="50000"/>
              </a:spcBef>
            </a:pPr>
            <a:r>
              <a:rPr lang="pl-PL" altLang="pl-PL" sz="2800">
                <a:latin typeface="Arial" charset="0"/>
                <a:cs typeface="Arial" charset="0"/>
              </a:rPr>
              <a:t>-         </a:t>
            </a:r>
            <a:r>
              <a:rPr lang="pl-PL" altLang="pl-PL" sz="2800" b="1">
                <a:latin typeface="Arial" charset="0"/>
                <a:cs typeface="Arial" charset="0"/>
              </a:rPr>
              <a:t>nieciągłość procesu</a:t>
            </a:r>
          </a:p>
          <a:p>
            <a:pPr>
              <a:spcBef>
                <a:spcPct val="50000"/>
              </a:spcBef>
            </a:pPr>
            <a:r>
              <a:rPr lang="pl-PL" altLang="pl-PL" sz="2800">
                <a:latin typeface="Arial" charset="0"/>
                <a:cs typeface="Arial" charset="0"/>
              </a:rPr>
              <a:t>-         </a:t>
            </a:r>
            <a:r>
              <a:rPr lang="pl-PL" altLang="pl-PL" sz="2800" b="1">
                <a:latin typeface="Arial" charset="0"/>
                <a:cs typeface="Arial" charset="0"/>
              </a:rPr>
              <a:t>stopniowe nadawanie kształtu, dokładności wykonania oraz właściwości poszczególnym powierzchniom.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0" y="549275"/>
            <a:ext cx="9144000" cy="4830763"/>
          </a:xfrm>
          <a:prstGeom prst="rect">
            <a:avLst/>
          </a:prstGeom>
          <a:noFill/>
          <a:ln w="9525">
            <a:noFill/>
            <a:miter lim="800000"/>
            <a:headEnd/>
            <a:tailEnd/>
          </a:ln>
        </p:spPr>
        <p:txBody>
          <a:bodyPr>
            <a:spAutoFit/>
          </a:bodyPr>
          <a:lstStyle/>
          <a:p>
            <a:pPr>
              <a:spcBef>
                <a:spcPct val="50000"/>
              </a:spcBef>
            </a:pPr>
            <a:r>
              <a:rPr lang="pl-PL" altLang="pl-PL" sz="2800" b="1">
                <a:latin typeface="Arial" charset="0"/>
                <a:cs typeface="Arial" charset="0"/>
              </a:rPr>
              <a:t>Struktura procesu:</a:t>
            </a:r>
          </a:p>
          <a:p>
            <a:pPr>
              <a:spcBef>
                <a:spcPct val="50000"/>
              </a:spcBef>
            </a:pPr>
            <a:r>
              <a:rPr lang="pl-PL" altLang="pl-PL" sz="2800">
                <a:latin typeface="Arial" charset="0"/>
                <a:cs typeface="Arial" charset="0"/>
              </a:rPr>
              <a:t>- </a:t>
            </a:r>
            <a:r>
              <a:rPr lang="pl-PL" altLang="pl-PL" sz="2800" b="1">
                <a:latin typeface="Arial" charset="0"/>
                <a:cs typeface="Arial" charset="0"/>
              </a:rPr>
              <a:t>op.wstępne np.:cięcie, nakiełkowanie,  prostowanie</a:t>
            </a:r>
          </a:p>
          <a:p>
            <a:pPr>
              <a:spcBef>
                <a:spcPct val="50000"/>
              </a:spcBef>
            </a:pPr>
            <a:r>
              <a:rPr lang="pl-PL" altLang="pl-PL" sz="2800">
                <a:latin typeface="Arial" charset="0"/>
                <a:cs typeface="Arial" charset="0"/>
              </a:rPr>
              <a:t>- </a:t>
            </a:r>
            <a:r>
              <a:rPr lang="pl-PL" altLang="pl-PL" sz="2800" b="1">
                <a:latin typeface="Arial" charset="0"/>
                <a:cs typeface="Arial" charset="0"/>
              </a:rPr>
              <a:t>wykonywanie bazy obróbkowej do dalszych operacji</a:t>
            </a:r>
          </a:p>
          <a:p>
            <a:pPr>
              <a:spcBef>
                <a:spcPct val="50000"/>
              </a:spcBef>
            </a:pPr>
            <a:r>
              <a:rPr lang="pl-PL" altLang="pl-PL" sz="2800">
                <a:latin typeface="Arial" charset="0"/>
                <a:cs typeface="Arial" charset="0"/>
              </a:rPr>
              <a:t>- </a:t>
            </a:r>
            <a:r>
              <a:rPr lang="pl-PL" altLang="pl-PL" sz="2800" b="1">
                <a:latin typeface="Arial" charset="0"/>
                <a:cs typeface="Arial" charset="0"/>
              </a:rPr>
              <a:t>wyk. op. obróbki zgrubnej i kształtującej</a:t>
            </a:r>
          </a:p>
          <a:p>
            <a:pPr>
              <a:spcBef>
                <a:spcPct val="50000"/>
              </a:spcBef>
            </a:pPr>
            <a:r>
              <a:rPr lang="pl-PL" altLang="pl-PL" sz="2800">
                <a:latin typeface="Arial" charset="0"/>
                <a:cs typeface="Arial" charset="0"/>
              </a:rPr>
              <a:t>- </a:t>
            </a:r>
            <a:r>
              <a:rPr lang="pl-PL" altLang="pl-PL" sz="2800" b="1">
                <a:latin typeface="Arial" charset="0"/>
                <a:cs typeface="Arial" charset="0"/>
              </a:rPr>
              <a:t>wyk. op. obróbki cieplnej (cieplno-chemicznej)</a:t>
            </a:r>
          </a:p>
          <a:p>
            <a:pPr>
              <a:spcBef>
                <a:spcPct val="50000"/>
              </a:spcBef>
            </a:pPr>
            <a:r>
              <a:rPr lang="pl-PL" altLang="pl-PL" sz="2800">
                <a:latin typeface="Arial" charset="0"/>
                <a:cs typeface="Arial" charset="0"/>
              </a:rPr>
              <a:t>- </a:t>
            </a:r>
            <a:r>
              <a:rPr lang="pl-PL" altLang="pl-PL" sz="2800" b="1">
                <a:latin typeface="Arial" charset="0"/>
                <a:cs typeface="Arial" charset="0"/>
              </a:rPr>
              <a:t>wyk. op. obróbki wykańczającej i b. dokładnej</a:t>
            </a:r>
          </a:p>
          <a:p>
            <a:pPr>
              <a:spcBef>
                <a:spcPct val="50000"/>
              </a:spcBef>
            </a:pPr>
            <a:r>
              <a:rPr lang="pl-PL" altLang="pl-PL" sz="2800" b="1">
                <a:latin typeface="Arial" charset="0"/>
                <a:cs typeface="Arial" charset="0"/>
              </a:rPr>
              <a:t>- wyk. op. kontroli jakości.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2257425" y="552450"/>
            <a:ext cx="9144000" cy="0"/>
          </a:xfrm>
          <a:prstGeom prst="rect">
            <a:avLst/>
          </a:prstGeom>
          <a:noFill/>
          <a:ln w="9525">
            <a:noFill/>
            <a:miter lim="800000"/>
            <a:headEnd/>
            <a:tailEnd/>
          </a:ln>
        </p:spPr>
        <p:txBody>
          <a:bodyPr>
            <a:spAutoFit/>
          </a:bodyPr>
          <a:lstStyle/>
          <a:p>
            <a:endParaRPr lang="pl-PL" altLang="pl-PL"/>
          </a:p>
        </p:txBody>
      </p:sp>
      <p:pic>
        <p:nvPicPr>
          <p:cNvPr id="67587" name="Picture 2"/>
          <p:cNvPicPr>
            <a:picLocks noChangeAspect="1" noChangeArrowheads="1"/>
          </p:cNvPicPr>
          <p:nvPr/>
        </p:nvPicPr>
        <p:blipFill>
          <a:blip r:embed="rId2" cstate="print"/>
          <a:srcRect/>
          <a:stretch>
            <a:fillRect/>
          </a:stretch>
        </p:blipFill>
        <p:spPr bwMode="auto">
          <a:xfrm>
            <a:off x="2257425" y="0"/>
            <a:ext cx="4849813" cy="6027738"/>
          </a:xfrm>
          <a:prstGeom prst="rect">
            <a:avLst/>
          </a:prstGeom>
          <a:noFill/>
          <a:ln w="9525">
            <a:noFill/>
            <a:miter lim="800000"/>
            <a:headEnd/>
            <a:tailEnd/>
          </a:ln>
        </p:spPr>
      </p:pic>
      <p:sp>
        <p:nvSpPr>
          <p:cNvPr id="67588" name="Text Box 4"/>
          <p:cNvSpPr txBox="1">
            <a:spLocks noChangeArrowheads="1"/>
          </p:cNvSpPr>
          <p:nvPr/>
        </p:nvSpPr>
        <p:spPr bwMode="auto">
          <a:xfrm>
            <a:off x="304800" y="6027738"/>
            <a:ext cx="8839200" cy="830262"/>
          </a:xfrm>
          <a:prstGeom prst="rect">
            <a:avLst/>
          </a:prstGeom>
          <a:noFill/>
          <a:ln w="9525">
            <a:noFill/>
            <a:miter lim="800000"/>
            <a:headEnd/>
            <a:tailEnd/>
          </a:ln>
        </p:spPr>
        <p:txBody>
          <a:bodyPr>
            <a:spAutoFit/>
          </a:bodyPr>
          <a:lstStyle/>
          <a:p>
            <a:pPr algn="ctr">
              <a:spcBef>
                <a:spcPct val="50000"/>
              </a:spcBef>
            </a:pPr>
            <a:r>
              <a:rPr lang="pl-PL" altLang="pl-PL" sz="2400">
                <a:latin typeface="Arial" charset="0"/>
                <a:cs typeface="Arial" charset="0"/>
              </a:rPr>
              <a:t>Wpływ wymagań stawianych powierzchni na rodzaj i liczbę operacji</a:t>
            </a:r>
            <a:r>
              <a:rPr lang="pl-PL" altLang="pl-PL" sz="2400">
                <a:cs typeface="Times New Roman" pitchFamily="18" charset="0"/>
              </a:rPr>
              <a:t>.</a:t>
            </a:r>
            <a:endParaRPr lang="pl-PL" altLang="pl-PL"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0" y="457200"/>
            <a:ext cx="9144000" cy="5908675"/>
          </a:xfrm>
          <a:prstGeom prst="rect">
            <a:avLst/>
          </a:prstGeom>
          <a:noFill/>
          <a:ln w="9525">
            <a:noFill/>
            <a:miter lim="800000"/>
            <a:headEnd/>
            <a:tailEnd/>
          </a:ln>
        </p:spPr>
        <p:txBody>
          <a:bodyPr>
            <a:spAutoFit/>
          </a:bodyPr>
          <a:lstStyle/>
          <a:p>
            <a:pPr>
              <a:spcBef>
                <a:spcPct val="50000"/>
              </a:spcBef>
            </a:pPr>
            <a:r>
              <a:rPr lang="pl-PL" altLang="pl-PL" sz="2800" b="1">
                <a:latin typeface="Arial" charset="0"/>
                <a:cs typeface="Arial" charset="0"/>
              </a:rPr>
              <a:t>PT może być prowadzony  z uwzględnieniem  koncentracji (duża liczba zabiegów w 1-nej op., obróbka kilku powierzchni, realizacja różnych rodzajów obróbki – np. zgrubnej i wykańczającej):</a:t>
            </a:r>
          </a:p>
          <a:p>
            <a:pPr>
              <a:spcBef>
                <a:spcPct val="50000"/>
              </a:spcBef>
            </a:pPr>
            <a:r>
              <a:rPr lang="pl-PL" altLang="pl-PL" sz="2800">
                <a:latin typeface="Arial" charset="0"/>
                <a:cs typeface="Arial" charset="0"/>
              </a:rPr>
              <a:t>-        </a:t>
            </a:r>
            <a:r>
              <a:rPr lang="pl-PL" altLang="pl-PL" sz="2800" b="1">
                <a:latin typeface="Arial" charset="0"/>
                <a:cs typeface="Arial" charset="0"/>
              </a:rPr>
              <a:t>technologicznej (jednoczesna obróbka kilku powierzchni)</a:t>
            </a:r>
          </a:p>
          <a:p>
            <a:pPr>
              <a:spcBef>
                <a:spcPct val="50000"/>
              </a:spcBef>
            </a:pPr>
            <a:r>
              <a:rPr lang="pl-PL" altLang="pl-PL" sz="2800">
                <a:latin typeface="Arial" charset="0"/>
                <a:cs typeface="Arial" charset="0"/>
              </a:rPr>
              <a:t>-        </a:t>
            </a:r>
            <a:r>
              <a:rPr lang="pl-PL" altLang="pl-PL" sz="2800" b="1">
                <a:latin typeface="Arial" charset="0"/>
                <a:cs typeface="Arial" charset="0"/>
              </a:rPr>
              <a:t>mechanicznej (zastąpienie kilku zamocowań jednym z zastosowaniem kilku pozycji)</a:t>
            </a:r>
          </a:p>
          <a:p>
            <a:pPr>
              <a:spcBef>
                <a:spcPct val="50000"/>
              </a:spcBef>
            </a:pPr>
            <a:r>
              <a:rPr lang="pl-PL" altLang="pl-PL" sz="2800">
                <a:latin typeface="Arial" charset="0"/>
                <a:cs typeface="Arial" charset="0"/>
              </a:rPr>
              <a:t>-      </a:t>
            </a:r>
            <a:r>
              <a:rPr lang="pl-PL" altLang="pl-PL" sz="2800" b="1">
                <a:latin typeface="Arial" charset="0"/>
                <a:cs typeface="Arial" charset="0"/>
              </a:rPr>
              <a:t>organizacyjnej  (uproszczenie prac związanych z organizacją produkcji jednak bez zmiany procesu np.  ESP (FMS) ale projektowanym dla określonej klasy części).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ChangeArrowheads="1"/>
          </p:cNvSpPr>
          <p:nvPr/>
        </p:nvSpPr>
        <p:spPr bwMode="auto">
          <a:xfrm>
            <a:off x="2605088" y="114300"/>
            <a:ext cx="9144000" cy="0"/>
          </a:xfrm>
          <a:prstGeom prst="rect">
            <a:avLst/>
          </a:prstGeom>
          <a:noFill/>
          <a:ln w="9525">
            <a:noFill/>
            <a:miter lim="800000"/>
            <a:headEnd/>
            <a:tailEnd/>
          </a:ln>
        </p:spPr>
        <p:txBody>
          <a:bodyPr>
            <a:spAutoFit/>
          </a:bodyPr>
          <a:lstStyle/>
          <a:p>
            <a:endParaRPr lang="pl-PL" altLang="pl-PL"/>
          </a:p>
        </p:txBody>
      </p:sp>
      <p:pic>
        <p:nvPicPr>
          <p:cNvPr id="69635" name="Picture 2"/>
          <p:cNvPicPr>
            <a:picLocks noChangeAspect="1" noChangeArrowheads="1"/>
          </p:cNvPicPr>
          <p:nvPr/>
        </p:nvPicPr>
        <p:blipFill>
          <a:blip r:embed="rId2" cstate="print"/>
          <a:srcRect/>
          <a:stretch>
            <a:fillRect/>
          </a:stretch>
        </p:blipFill>
        <p:spPr bwMode="auto">
          <a:xfrm>
            <a:off x="3810000" y="114300"/>
            <a:ext cx="3933825" cy="6629400"/>
          </a:xfrm>
          <a:prstGeom prst="rect">
            <a:avLst/>
          </a:prstGeom>
          <a:noFill/>
          <a:ln w="9525">
            <a:noFill/>
            <a:miter lim="800000"/>
            <a:headEnd/>
            <a:tailEnd/>
          </a:ln>
        </p:spPr>
      </p:pic>
      <p:sp>
        <p:nvSpPr>
          <p:cNvPr id="69636" name="Text Box 4"/>
          <p:cNvSpPr txBox="1">
            <a:spLocks noChangeArrowheads="1"/>
          </p:cNvSpPr>
          <p:nvPr/>
        </p:nvSpPr>
        <p:spPr bwMode="auto">
          <a:xfrm>
            <a:off x="228600" y="2560638"/>
            <a:ext cx="3505200" cy="1938337"/>
          </a:xfrm>
          <a:prstGeom prst="rect">
            <a:avLst/>
          </a:prstGeom>
          <a:noFill/>
          <a:ln w="9525">
            <a:noFill/>
            <a:miter lim="800000"/>
            <a:headEnd/>
            <a:tailEnd/>
          </a:ln>
        </p:spPr>
        <p:txBody>
          <a:bodyPr>
            <a:spAutoFit/>
          </a:bodyPr>
          <a:lstStyle/>
          <a:p>
            <a:pPr algn="ctr">
              <a:spcBef>
                <a:spcPct val="50000"/>
              </a:spcBef>
            </a:pPr>
            <a:r>
              <a:rPr lang="pl-PL" altLang="pl-PL" sz="2400">
                <a:latin typeface="Arial" charset="0"/>
                <a:cs typeface="Arial" charset="0"/>
              </a:rPr>
              <a:t>Przykłady op. tokarskich w produkcji:</a:t>
            </a:r>
          </a:p>
          <a:p>
            <a:r>
              <a:rPr lang="pl-PL" altLang="pl-PL" sz="2400">
                <a:latin typeface="Arial" charset="0"/>
                <a:cs typeface="Arial" charset="0"/>
              </a:rPr>
              <a:t>a)jednostkowej, b)seryjnej, </a:t>
            </a:r>
          </a:p>
          <a:p>
            <a:r>
              <a:rPr lang="pl-PL" altLang="pl-PL" sz="2400">
                <a:latin typeface="Arial" charset="0"/>
                <a:cs typeface="Arial" charset="0"/>
              </a:rPr>
              <a:t>c)masowej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ChangeArrowheads="1"/>
          </p:cNvSpPr>
          <p:nvPr/>
        </p:nvSpPr>
        <p:spPr bwMode="auto">
          <a:xfrm>
            <a:off x="1814513" y="623888"/>
            <a:ext cx="9144000" cy="0"/>
          </a:xfrm>
          <a:prstGeom prst="rect">
            <a:avLst/>
          </a:prstGeom>
          <a:noFill/>
          <a:ln w="9525">
            <a:noFill/>
            <a:miter lim="800000"/>
            <a:headEnd/>
            <a:tailEnd/>
          </a:ln>
        </p:spPr>
        <p:txBody>
          <a:bodyPr>
            <a:spAutoFit/>
          </a:bodyPr>
          <a:lstStyle/>
          <a:p>
            <a:endParaRPr lang="pl-PL" altLang="pl-PL"/>
          </a:p>
        </p:txBody>
      </p:sp>
      <p:pic>
        <p:nvPicPr>
          <p:cNvPr id="70659" name="Picture 2"/>
          <p:cNvPicPr>
            <a:picLocks noChangeAspect="1" noChangeArrowheads="1"/>
          </p:cNvPicPr>
          <p:nvPr/>
        </p:nvPicPr>
        <p:blipFill>
          <a:blip r:embed="rId2" cstate="print"/>
          <a:srcRect/>
          <a:stretch>
            <a:fillRect/>
          </a:stretch>
        </p:blipFill>
        <p:spPr bwMode="auto">
          <a:xfrm>
            <a:off x="1693863" y="0"/>
            <a:ext cx="5848350" cy="5949950"/>
          </a:xfrm>
          <a:prstGeom prst="rect">
            <a:avLst/>
          </a:prstGeom>
          <a:noFill/>
          <a:ln w="9525">
            <a:noFill/>
            <a:miter lim="800000"/>
            <a:headEnd/>
            <a:tailEnd/>
          </a:ln>
        </p:spPr>
      </p:pic>
      <p:sp>
        <p:nvSpPr>
          <p:cNvPr id="70660" name="Text Box 4"/>
          <p:cNvSpPr txBox="1">
            <a:spLocks noChangeArrowheads="1"/>
          </p:cNvSpPr>
          <p:nvPr/>
        </p:nvSpPr>
        <p:spPr bwMode="auto">
          <a:xfrm>
            <a:off x="228600" y="5949950"/>
            <a:ext cx="8807450" cy="768350"/>
          </a:xfrm>
          <a:prstGeom prst="rect">
            <a:avLst/>
          </a:prstGeom>
          <a:noFill/>
          <a:ln w="9525">
            <a:noFill/>
            <a:miter lim="800000"/>
            <a:headEnd/>
            <a:tailEnd/>
          </a:ln>
        </p:spPr>
        <p:txBody>
          <a:bodyPr>
            <a:spAutoFit/>
          </a:bodyPr>
          <a:lstStyle/>
          <a:p>
            <a:r>
              <a:rPr lang="pl-PL" altLang="pl-PL" sz="2200">
                <a:latin typeface="Arial" charset="0"/>
                <a:cs typeface="Arial" charset="0"/>
              </a:rPr>
              <a:t>Przykład rys. umieszczonego w uzup. instrukcji technologicznej</a:t>
            </a:r>
          </a:p>
          <a:p>
            <a:pPr algn="ctr"/>
            <a:r>
              <a:rPr lang="pl-PL" altLang="pl-PL" sz="2200">
                <a:latin typeface="Arial" charset="0"/>
                <a:cs typeface="Arial" charset="0"/>
              </a:rPr>
              <a:t>(Obróbka koła zębatego na rewolwerówce)</a:t>
            </a:r>
            <a:endParaRPr lang="pl-PL" altLang="pl-PL"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ChangeArrowheads="1"/>
          </p:cNvSpPr>
          <p:nvPr/>
        </p:nvSpPr>
        <p:spPr bwMode="auto">
          <a:xfrm>
            <a:off x="76200" y="76200"/>
            <a:ext cx="8915400" cy="6435725"/>
          </a:xfrm>
          <a:prstGeom prst="rect">
            <a:avLst/>
          </a:prstGeom>
          <a:noFill/>
          <a:ln w="9525">
            <a:noFill/>
            <a:miter lim="800000"/>
            <a:headEnd/>
            <a:tailEnd/>
          </a:ln>
        </p:spPr>
        <p:txBody>
          <a:bodyPr>
            <a:spAutoFit/>
          </a:bodyPr>
          <a:lstStyle/>
          <a:p>
            <a:pPr algn="ctr">
              <a:spcBef>
                <a:spcPct val="50000"/>
              </a:spcBef>
            </a:pPr>
            <a:r>
              <a:rPr lang="pl-PL" altLang="pl-PL" sz="2800" b="1">
                <a:latin typeface="Arial" charset="0"/>
                <a:cs typeface="Times New Roman" pitchFamily="18" charset="0"/>
              </a:rPr>
              <a:t>Struktura procesu technologicznego</a:t>
            </a:r>
            <a:endParaRPr lang="pl-PL" altLang="pl-PL" sz="2800" b="1">
              <a:latin typeface="Arial" charset="0"/>
            </a:endParaRPr>
          </a:p>
          <a:p>
            <a:pPr algn="ctr">
              <a:spcBef>
                <a:spcPct val="50000"/>
              </a:spcBef>
            </a:pPr>
            <a:endParaRPr lang="pl-PL" altLang="pl-PL" sz="1600" b="1">
              <a:latin typeface="Arial" charset="0"/>
            </a:endParaRPr>
          </a:p>
          <a:p>
            <a:pPr algn="ctr">
              <a:spcBef>
                <a:spcPct val="50000"/>
              </a:spcBef>
            </a:pPr>
            <a:r>
              <a:rPr lang="pl-PL" altLang="pl-PL" sz="2400" b="1">
                <a:latin typeface="Arial" charset="0"/>
                <a:cs typeface="Times New Roman" pitchFamily="18" charset="0"/>
              </a:rPr>
              <a:t>Proces technologiczny</a:t>
            </a:r>
            <a:r>
              <a:rPr lang="pl-PL" altLang="pl-PL" sz="2400" b="1">
                <a:latin typeface="Arial" charset="0"/>
              </a:rPr>
              <a:t> (p.t.) składa się z:</a:t>
            </a:r>
          </a:p>
          <a:p>
            <a:pPr algn="ctr">
              <a:spcBef>
                <a:spcPct val="50000"/>
              </a:spcBef>
            </a:pPr>
            <a:r>
              <a:rPr lang="pl-PL" altLang="pl-PL" sz="2400" b="1" u="sng">
                <a:solidFill>
                  <a:srgbClr val="C00000"/>
                </a:solidFill>
                <a:latin typeface="Arial" charset="0"/>
                <a:cs typeface="Times New Roman" pitchFamily="18" charset="0"/>
              </a:rPr>
              <a:t>operacji</a:t>
            </a:r>
            <a:r>
              <a:rPr lang="pl-PL" altLang="pl-PL" sz="2400" b="1">
                <a:solidFill>
                  <a:srgbClr val="C00000"/>
                </a:solidFill>
                <a:latin typeface="Arial" charset="0"/>
                <a:cs typeface="Times New Roman" pitchFamily="18" charset="0"/>
              </a:rPr>
              <a:t> </a:t>
            </a:r>
            <a:r>
              <a:rPr lang="pl-PL" altLang="pl-PL" sz="2400" b="1">
                <a:latin typeface="Arial" charset="0"/>
                <a:cs typeface="Times New Roman" pitchFamily="18" charset="0"/>
              </a:rPr>
              <a:t>           zamocowanie           pozycja</a:t>
            </a:r>
            <a:endParaRPr lang="pl-PL" altLang="pl-PL" sz="2400" b="1">
              <a:latin typeface="Arial" charset="0"/>
            </a:endParaRPr>
          </a:p>
          <a:p>
            <a:pPr algn="ctr">
              <a:spcBef>
                <a:spcPct val="50000"/>
              </a:spcBef>
            </a:pPr>
            <a:r>
              <a:rPr lang="pl-PL" altLang="pl-PL" sz="1400">
                <a:latin typeface="Arial" charset="0"/>
                <a:cs typeface="Times New Roman" pitchFamily="18" charset="0"/>
              </a:rPr>
              <a:t> </a:t>
            </a:r>
            <a:r>
              <a:rPr lang="pl-PL" altLang="pl-PL" sz="1600" b="1">
                <a:latin typeface="Arial" charset="0"/>
              </a:rPr>
              <a:t>Operacja (o.p.) to c</a:t>
            </a:r>
            <a:r>
              <a:rPr lang="pl-PL" altLang="pl-PL" sz="1600" b="1">
                <a:latin typeface="Arial" charset="0"/>
                <a:cs typeface="Times New Roman" pitchFamily="18" charset="0"/>
              </a:rPr>
              <a:t>z</a:t>
            </a:r>
            <a:r>
              <a:rPr lang="pl-PL" altLang="pl-PL" sz="1600" b="1">
                <a:latin typeface="Arial" charset="0"/>
              </a:rPr>
              <a:t>ęść</a:t>
            </a:r>
            <a:r>
              <a:rPr lang="pl-PL" altLang="pl-PL" sz="1600" b="1">
                <a:latin typeface="Arial" charset="0"/>
                <a:cs typeface="Times New Roman" pitchFamily="18" charset="0"/>
              </a:rPr>
              <a:t> </a:t>
            </a:r>
            <a:r>
              <a:rPr lang="pl-PL" altLang="pl-PL" sz="1600" b="1">
                <a:latin typeface="Arial" charset="0"/>
              </a:rPr>
              <a:t>p.t.</a:t>
            </a:r>
            <a:r>
              <a:rPr lang="pl-PL" altLang="pl-PL" sz="1600" b="1">
                <a:latin typeface="Arial" charset="0"/>
                <a:cs typeface="Times New Roman" pitchFamily="18" charset="0"/>
              </a:rPr>
              <a:t> wykonana na </a:t>
            </a:r>
            <a:r>
              <a:rPr lang="pl-PL" altLang="pl-PL" sz="1600" b="1">
                <a:latin typeface="Arial" charset="0"/>
              </a:rPr>
              <a:t>jednym</a:t>
            </a:r>
            <a:r>
              <a:rPr lang="pl-PL" altLang="pl-PL" sz="1600" b="1">
                <a:latin typeface="Arial" charset="0"/>
                <a:cs typeface="Times New Roman" pitchFamily="18" charset="0"/>
              </a:rPr>
              <a:t> stanowisku roboczym </a:t>
            </a:r>
            <a:r>
              <a:rPr lang="pl-PL" altLang="pl-PL" sz="1600" b="1">
                <a:latin typeface="Arial" charset="0"/>
              </a:rPr>
              <a:t/>
            </a:r>
            <a:br>
              <a:rPr lang="pl-PL" altLang="pl-PL" sz="1600" b="1">
                <a:latin typeface="Arial" charset="0"/>
              </a:rPr>
            </a:br>
            <a:r>
              <a:rPr lang="pl-PL" altLang="pl-PL" sz="1600" b="1">
                <a:latin typeface="Arial" charset="0"/>
                <a:cs typeface="Times New Roman" pitchFamily="18" charset="0"/>
              </a:rPr>
              <a:t>przez pracownika na </a:t>
            </a:r>
            <a:r>
              <a:rPr lang="pl-PL" altLang="pl-PL" sz="1600" b="1">
                <a:latin typeface="Arial" charset="0"/>
              </a:rPr>
              <a:t>jed</a:t>
            </a:r>
            <a:r>
              <a:rPr lang="pl-PL" altLang="pl-PL" sz="1600" b="1">
                <a:latin typeface="Arial" charset="0"/>
                <a:cs typeface="Times New Roman" pitchFamily="18" charset="0"/>
              </a:rPr>
              <a:t>nym przedmiocie bez przerwy na inn</a:t>
            </a:r>
            <a:r>
              <a:rPr lang="pl-PL" altLang="pl-PL" sz="1600" b="1">
                <a:latin typeface="Arial" charset="0"/>
              </a:rPr>
              <a:t>ą</a:t>
            </a:r>
            <a:r>
              <a:rPr lang="pl-PL" altLang="pl-PL" sz="1600" b="1">
                <a:latin typeface="Arial" charset="0"/>
                <a:cs typeface="Times New Roman" pitchFamily="18" charset="0"/>
              </a:rPr>
              <a:t> prac</a:t>
            </a:r>
            <a:r>
              <a:rPr lang="pl-PL" altLang="pl-PL" sz="1600" b="1">
                <a:latin typeface="Arial" charset="0"/>
              </a:rPr>
              <a:t>ę</a:t>
            </a:r>
          </a:p>
          <a:p>
            <a:pPr algn="ctr">
              <a:spcBef>
                <a:spcPct val="50000"/>
              </a:spcBef>
            </a:pPr>
            <a:r>
              <a:rPr lang="pl-PL" altLang="pl-PL" sz="2400" b="1" u="sng">
                <a:solidFill>
                  <a:srgbClr val="C00000"/>
                </a:solidFill>
                <a:latin typeface="Arial" charset="0"/>
                <a:cs typeface="Times New Roman" pitchFamily="18" charset="0"/>
              </a:rPr>
              <a:t>zabiegu</a:t>
            </a:r>
            <a:r>
              <a:rPr lang="pl-PL" altLang="pl-PL" sz="2400" b="1">
                <a:latin typeface="Arial" charset="0"/>
                <a:cs typeface="Times New Roman" pitchFamily="18" charset="0"/>
              </a:rPr>
              <a:t>           przej</a:t>
            </a:r>
            <a:r>
              <a:rPr lang="pl-PL" altLang="pl-PL" sz="2400" b="1">
                <a:latin typeface="Arial" charset="0"/>
              </a:rPr>
              <a:t>ś</a:t>
            </a:r>
            <a:r>
              <a:rPr lang="pl-PL" altLang="pl-PL" sz="2400" b="1">
                <a:latin typeface="Arial" charset="0"/>
                <a:cs typeface="Times New Roman" pitchFamily="18" charset="0"/>
              </a:rPr>
              <a:t>cie</a:t>
            </a:r>
          </a:p>
          <a:p>
            <a:pPr algn="ctr">
              <a:spcBef>
                <a:spcPct val="50000"/>
              </a:spcBef>
            </a:pPr>
            <a:r>
              <a:rPr lang="pl-PL" altLang="pl-PL" sz="1600">
                <a:latin typeface="Arial" charset="0"/>
                <a:cs typeface="Times New Roman" pitchFamily="18" charset="0"/>
              </a:rPr>
              <a:t> </a:t>
            </a:r>
            <a:r>
              <a:rPr lang="pl-PL" altLang="pl-PL" sz="1600" b="1">
                <a:latin typeface="Arial" charset="0"/>
                <a:cs typeface="Times New Roman" pitchFamily="18" charset="0"/>
              </a:rPr>
              <a:t> </a:t>
            </a:r>
            <a:r>
              <a:rPr lang="pl-PL" altLang="pl-PL" sz="1600" b="1">
                <a:latin typeface="Arial" charset="0"/>
              </a:rPr>
              <a:t>Zabieg to c</a:t>
            </a:r>
            <a:r>
              <a:rPr lang="pl-PL" altLang="pl-PL" sz="1600" b="1">
                <a:latin typeface="Arial" charset="0"/>
                <a:cs typeface="Times New Roman" pitchFamily="18" charset="0"/>
              </a:rPr>
              <a:t>z</a:t>
            </a:r>
            <a:r>
              <a:rPr lang="pl-PL" altLang="pl-PL" sz="1600" b="1">
                <a:latin typeface="Arial" charset="0"/>
              </a:rPr>
              <a:t>ęść</a:t>
            </a:r>
            <a:r>
              <a:rPr lang="pl-PL" altLang="pl-PL" sz="1600" b="1">
                <a:latin typeface="Arial" charset="0"/>
                <a:cs typeface="Times New Roman" pitchFamily="18" charset="0"/>
              </a:rPr>
              <a:t> operacji wykonywan</a:t>
            </a:r>
            <a:r>
              <a:rPr lang="pl-PL" altLang="pl-PL" sz="1600" b="1">
                <a:latin typeface="Arial" charset="0"/>
              </a:rPr>
              <a:t>y</a:t>
            </a:r>
            <a:r>
              <a:rPr lang="pl-PL" altLang="pl-PL" sz="1600" b="1">
                <a:latin typeface="Arial" charset="0"/>
                <a:cs typeface="Times New Roman" pitchFamily="18" charset="0"/>
              </a:rPr>
              <a:t> za pomoc</a:t>
            </a:r>
            <a:r>
              <a:rPr lang="pl-PL" altLang="pl-PL" sz="1600" b="1">
                <a:latin typeface="Arial" charset="0"/>
              </a:rPr>
              <a:t>ą</a:t>
            </a:r>
            <a:r>
              <a:rPr lang="pl-PL" altLang="pl-PL" sz="1600" b="1">
                <a:latin typeface="Arial" charset="0"/>
                <a:cs typeface="Times New Roman" pitchFamily="18" charset="0"/>
              </a:rPr>
              <a:t> tych samych narz</a:t>
            </a:r>
            <a:r>
              <a:rPr lang="pl-PL" altLang="pl-PL" sz="1600" b="1">
                <a:latin typeface="Arial" charset="0"/>
              </a:rPr>
              <a:t>ę</a:t>
            </a:r>
            <a:r>
              <a:rPr lang="pl-PL" altLang="pl-PL" sz="1600" b="1">
                <a:latin typeface="Arial" charset="0"/>
                <a:cs typeface="Times New Roman" pitchFamily="18" charset="0"/>
              </a:rPr>
              <a:t>dzi, </a:t>
            </a:r>
            <a:r>
              <a:rPr lang="pl-PL" altLang="pl-PL" sz="1600" b="1">
                <a:latin typeface="Arial" charset="0"/>
              </a:rPr>
              <a:t/>
            </a:r>
            <a:br>
              <a:rPr lang="pl-PL" altLang="pl-PL" sz="1600" b="1">
                <a:latin typeface="Arial" charset="0"/>
              </a:rPr>
            </a:br>
            <a:r>
              <a:rPr lang="pl-PL" altLang="pl-PL" sz="1600" b="1">
                <a:latin typeface="Arial" charset="0"/>
                <a:cs typeface="Times New Roman" pitchFamily="18" charset="0"/>
              </a:rPr>
              <a:t>nie zmienionych parametrach obróbki, zamocowaniu i pozycji</a:t>
            </a:r>
            <a:endParaRPr lang="pl-PL" altLang="pl-PL" sz="1600" b="1">
              <a:latin typeface="Arial" charset="0"/>
            </a:endParaRPr>
          </a:p>
          <a:p>
            <a:pPr algn="ctr">
              <a:spcBef>
                <a:spcPct val="50000"/>
              </a:spcBef>
            </a:pPr>
            <a:r>
              <a:rPr lang="pl-PL" altLang="pl-PL" sz="2000">
                <a:latin typeface="Arial" charset="0"/>
                <a:cs typeface="Times New Roman" pitchFamily="18" charset="0"/>
              </a:rPr>
              <a:t> </a:t>
            </a:r>
            <a:r>
              <a:rPr lang="pl-PL" altLang="pl-PL" sz="2400" b="1">
                <a:solidFill>
                  <a:srgbClr val="C00000"/>
                </a:solidFill>
                <a:latin typeface="Arial" charset="0"/>
                <a:cs typeface="Times New Roman" pitchFamily="18" charset="0"/>
              </a:rPr>
              <a:t>czynno</a:t>
            </a:r>
            <a:r>
              <a:rPr lang="pl-PL" altLang="pl-PL" sz="2400" b="1">
                <a:solidFill>
                  <a:srgbClr val="C00000"/>
                </a:solidFill>
                <a:latin typeface="Arial" charset="0"/>
              </a:rPr>
              <a:t>ści</a:t>
            </a:r>
            <a:endParaRPr lang="pl-PL" altLang="pl-PL" sz="2400" b="1">
              <a:solidFill>
                <a:srgbClr val="C00000"/>
              </a:solidFill>
              <a:latin typeface="Arial" charset="0"/>
              <a:cs typeface="Times New Roman" pitchFamily="18" charset="0"/>
            </a:endParaRPr>
          </a:p>
          <a:p>
            <a:pPr algn="ctr">
              <a:spcBef>
                <a:spcPct val="50000"/>
              </a:spcBef>
            </a:pPr>
            <a:r>
              <a:rPr lang="pl-PL" altLang="pl-PL" sz="1600" b="1">
                <a:latin typeface="Arial" charset="0"/>
              </a:rPr>
              <a:t>Czynność to c</a:t>
            </a:r>
            <a:r>
              <a:rPr lang="pl-PL" altLang="pl-PL" sz="1600" b="1">
                <a:latin typeface="Arial" charset="0"/>
                <a:cs typeface="Times New Roman" pitchFamily="18" charset="0"/>
              </a:rPr>
              <a:t>z</a:t>
            </a:r>
            <a:r>
              <a:rPr lang="pl-PL" altLang="pl-PL" sz="1600" b="1">
                <a:latin typeface="Arial" charset="0"/>
              </a:rPr>
              <a:t>ęść</a:t>
            </a:r>
            <a:r>
              <a:rPr lang="pl-PL" altLang="pl-PL" sz="1600" b="1">
                <a:latin typeface="Arial" charset="0"/>
                <a:cs typeface="Times New Roman" pitchFamily="18" charset="0"/>
              </a:rPr>
              <a:t> op. lub zabiegu np. zamocowanie P.O.,</a:t>
            </a:r>
            <a:r>
              <a:rPr lang="pl-PL" altLang="pl-PL" sz="1600" b="1">
                <a:latin typeface="Arial" charset="0"/>
              </a:rPr>
              <a:t> </a:t>
            </a:r>
            <a:r>
              <a:rPr lang="pl-PL" altLang="pl-PL" sz="1600" b="1">
                <a:latin typeface="Arial" charset="0"/>
                <a:cs typeface="Times New Roman" pitchFamily="18" charset="0"/>
              </a:rPr>
              <a:t>dosuni</a:t>
            </a:r>
            <a:r>
              <a:rPr lang="pl-PL" altLang="pl-PL" sz="1600" b="1">
                <a:latin typeface="Arial" charset="0"/>
              </a:rPr>
              <a:t>ę</a:t>
            </a:r>
            <a:r>
              <a:rPr lang="pl-PL" altLang="pl-PL" sz="1600" b="1">
                <a:latin typeface="Arial" charset="0"/>
                <a:cs typeface="Times New Roman" pitchFamily="18" charset="0"/>
              </a:rPr>
              <a:t>cie </a:t>
            </a:r>
            <a:r>
              <a:rPr lang="pl-PL" altLang="pl-PL" sz="1600" b="1">
                <a:latin typeface="Arial" charset="0"/>
              </a:rPr>
              <a:t/>
            </a:r>
            <a:br>
              <a:rPr lang="pl-PL" altLang="pl-PL" sz="1600" b="1">
                <a:latin typeface="Arial" charset="0"/>
              </a:rPr>
            </a:br>
            <a:r>
              <a:rPr lang="pl-PL" altLang="pl-PL" sz="1600" b="1">
                <a:latin typeface="Arial" charset="0"/>
                <a:cs typeface="Times New Roman" pitchFamily="18" charset="0"/>
              </a:rPr>
              <a:t>narz</a:t>
            </a:r>
            <a:r>
              <a:rPr lang="pl-PL" altLang="pl-PL" sz="1600" b="1">
                <a:latin typeface="Arial" charset="0"/>
              </a:rPr>
              <a:t>ę</a:t>
            </a:r>
            <a:r>
              <a:rPr lang="pl-PL" altLang="pl-PL" sz="1600" b="1">
                <a:latin typeface="Arial" charset="0"/>
                <a:cs typeface="Times New Roman" pitchFamily="18" charset="0"/>
              </a:rPr>
              <a:t>dzia,</a:t>
            </a:r>
            <a:r>
              <a:rPr lang="pl-PL" altLang="pl-PL" sz="1600" b="1">
                <a:latin typeface="Arial" charset="0"/>
              </a:rPr>
              <a:t> </a:t>
            </a:r>
            <a:r>
              <a:rPr lang="pl-PL" altLang="pl-PL" sz="1600" b="1">
                <a:latin typeface="Arial" charset="0"/>
                <a:cs typeface="Times New Roman" pitchFamily="18" charset="0"/>
              </a:rPr>
              <a:t>ustawienie na określony wymiar, w</a:t>
            </a:r>
            <a:r>
              <a:rPr lang="pl-PL" altLang="pl-PL" sz="1600" b="1">
                <a:latin typeface="Arial" charset="0"/>
              </a:rPr>
              <a:t>ł</a:t>
            </a:r>
            <a:r>
              <a:rPr lang="pl-PL" altLang="pl-PL" sz="1600" b="1">
                <a:latin typeface="Arial" charset="0"/>
                <a:cs typeface="Times New Roman" pitchFamily="18" charset="0"/>
              </a:rPr>
              <a:t>. maszyny,...itp.</a:t>
            </a:r>
            <a:endParaRPr lang="pl-PL" altLang="pl-PL" sz="1600" b="1">
              <a:latin typeface="Arial" charset="0"/>
            </a:endParaRPr>
          </a:p>
          <a:p>
            <a:pPr algn="ctr">
              <a:spcBef>
                <a:spcPct val="50000"/>
              </a:spcBef>
            </a:pPr>
            <a:endParaRPr lang="pl-PL" altLang="pl-PL" sz="1600" b="1">
              <a:latin typeface="Arial" charset="0"/>
            </a:endParaRPr>
          </a:p>
          <a:p>
            <a:pPr algn="ctr">
              <a:spcBef>
                <a:spcPct val="50000"/>
              </a:spcBef>
            </a:pPr>
            <a:r>
              <a:rPr lang="pl-PL" altLang="pl-PL" sz="2400" b="1">
                <a:solidFill>
                  <a:srgbClr val="C00000"/>
                </a:solidFill>
                <a:latin typeface="Arial" charset="0"/>
                <a:cs typeface="Times New Roman" pitchFamily="18" charset="0"/>
              </a:rPr>
              <a:t>ruchu elementarnego</a:t>
            </a:r>
          </a:p>
          <a:p>
            <a:pPr algn="ctr">
              <a:spcBef>
                <a:spcPct val="50000"/>
              </a:spcBef>
            </a:pPr>
            <a:r>
              <a:rPr lang="pl-PL" altLang="pl-PL" sz="1600" b="1">
                <a:latin typeface="Arial" charset="0"/>
              </a:rPr>
              <a:t>Ruch elementarny to c</a:t>
            </a:r>
            <a:r>
              <a:rPr lang="pl-PL" altLang="pl-PL" sz="1600" b="1">
                <a:latin typeface="Arial" charset="0"/>
                <a:cs typeface="Times New Roman" pitchFamily="18" charset="0"/>
              </a:rPr>
              <a:t>z</a:t>
            </a:r>
            <a:r>
              <a:rPr lang="pl-PL" altLang="pl-PL" sz="1600" b="1">
                <a:latin typeface="Arial" charset="0"/>
              </a:rPr>
              <a:t>ęść</a:t>
            </a:r>
            <a:r>
              <a:rPr lang="pl-PL" altLang="pl-PL" sz="1600" b="1">
                <a:latin typeface="Arial" charset="0"/>
                <a:cs typeface="Times New Roman" pitchFamily="18" charset="0"/>
              </a:rPr>
              <a:t> czynno</a:t>
            </a:r>
            <a:r>
              <a:rPr lang="pl-PL" altLang="pl-PL" sz="1600" b="1">
                <a:latin typeface="Arial" charset="0"/>
              </a:rPr>
              <a:t>ś</a:t>
            </a:r>
            <a:r>
              <a:rPr lang="pl-PL" altLang="pl-PL" sz="1600" b="1">
                <a:latin typeface="Arial" charset="0"/>
                <a:cs typeface="Times New Roman" pitchFamily="18" charset="0"/>
              </a:rPr>
              <a:t>ci np. w</a:t>
            </a:r>
            <a:r>
              <a:rPr lang="pl-PL" altLang="pl-PL" sz="1600" b="1">
                <a:latin typeface="Arial" charset="0"/>
              </a:rPr>
              <a:t>ł</a:t>
            </a:r>
            <a:r>
              <a:rPr lang="pl-PL" altLang="pl-PL" sz="1600" b="1">
                <a:latin typeface="Arial" charset="0"/>
                <a:cs typeface="Times New Roman" pitchFamily="18" charset="0"/>
              </a:rPr>
              <a:t>. </a:t>
            </a:r>
            <a:r>
              <a:rPr lang="pl-PL" altLang="pl-PL" sz="1600" b="1">
                <a:latin typeface="Arial" charset="0"/>
              </a:rPr>
              <a:t>o</a:t>
            </a:r>
            <a:r>
              <a:rPr lang="pl-PL" altLang="pl-PL" sz="1600" b="1">
                <a:latin typeface="Arial" charset="0"/>
                <a:cs typeface="Times New Roman" pitchFamily="18" charset="0"/>
              </a:rPr>
              <a:t>brotów na tokarce: uchwycenie d</a:t>
            </a:r>
            <a:r>
              <a:rPr lang="pl-PL" altLang="pl-PL" sz="1600" b="1">
                <a:latin typeface="Arial" charset="0"/>
              </a:rPr>
              <a:t>ź</a:t>
            </a:r>
            <a:r>
              <a:rPr lang="pl-PL" altLang="pl-PL" sz="1600" b="1">
                <a:latin typeface="Arial" charset="0"/>
                <a:cs typeface="Times New Roman" pitchFamily="18" charset="0"/>
              </a:rPr>
              <a:t>wigni i przestawienie,</a:t>
            </a:r>
            <a:r>
              <a:rPr lang="pl-PL" altLang="pl-PL" sz="1600" b="1">
                <a:latin typeface="Arial" charset="0"/>
              </a:rPr>
              <a:t> </a:t>
            </a:r>
            <a:r>
              <a:rPr lang="pl-PL" altLang="pl-PL" sz="1600" b="1">
                <a:latin typeface="Arial" charset="0"/>
                <a:cs typeface="Times New Roman" pitchFamily="18" charset="0"/>
              </a:rPr>
              <a:t>...</a:t>
            </a:r>
            <a:r>
              <a:rPr lang="pl-PL" altLang="pl-PL" sz="1600" b="1">
                <a:latin typeface="Arial" charset="0"/>
              </a:rPr>
              <a:t> </a:t>
            </a:r>
            <a:r>
              <a:rPr lang="pl-PL" altLang="pl-PL" sz="1600" b="1">
                <a:latin typeface="Arial" charset="0"/>
                <a:cs typeface="Times New Roman" pitchFamily="18" charset="0"/>
              </a:rPr>
              <a:t>itp</a:t>
            </a:r>
            <a:r>
              <a:rPr lang="pl-PL" altLang="pl-PL" sz="1400">
                <a:latin typeface="Arial" charset="0"/>
                <a:cs typeface="Times New Roman" pitchFamily="18" charset="0"/>
              </a:rPr>
              <a:t>.</a:t>
            </a:r>
          </a:p>
        </p:txBody>
      </p:sp>
      <p:sp>
        <p:nvSpPr>
          <p:cNvPr id="6147" name="Line 4"/>
          <p:cNvSpPr>
            <a:spLocks noChangeShapeType="1"/>
          </p:cNvSpPr>
          <p:nvPr/>
        </p:nvSpPr>
        <p:spPr bwMode="auto">
          <a:xfrm>
            <a:off x="2916238" y="1844675"/>
            <a:ext cx="457200" cy="0"/>
          </a:xfrm>
          <a:prstGeom prst="line">
            <a:avLst/>
          </a:prstGeom>
          <a:noFill/>
          <a:ln w="9525">
            <a:solidFill>
              <a:schemeClr val="tx1"/>
            </a:solidFill>
            <a:round/>
            <a:headEnd/>
            <a:tailEnd type="triangle" w="med" len="med"/>
          </a:ln>
        </p:spPr>
        <p:txBody>
          <a:bodyPr/>
          <a:lstStyle/>
          <a:p>
            <a:endParaRPr lang="pl-PL"/>
          </a:p>
        </p:txBody>
      </p:sp>
      <p:sp>
        <p:nvSpPr>
          <p:cNvPr id="6148" name="Line 5"/>
          <p:cNvSpPr>
            <a:spLocks noChangeShapeType="1"/>
          </p:cNvSpPr>
          <p:nvPr/>
        </p:nvSpPr>
        <p:spPr bwMode="auto">
          <a:xfrm>
            <a:off x="5867400" y="1844675"/>
            <a:ext cx="457200" cy="0"/>
          </a:xfrm>
          <a:prstGeom prst="line">
            <a:avLst/>
          </a:prstGeom>
          <a:noFill/>
          <a:ln w="9525">
            <a:solidFill>
              <a:schemeClr val="tx1"/>
            </a:solidFill>
            <a:round/>
            <a:headEnd/>
            <a:tailEnd type="triangle" w="med" len="med"/>
          </a:ln>
        </p:spPr>
        <p:txBody>
          <a:bodyPr/>
          <a:lstStyle/>
          <a:p>
            <a:endParaRPr lang="pl-PL"/>
          </a:p>
        </p:txBody>
      </p:sp>
      <p:sp>
        <p:nvSpPr>
          <p:cNvPr id="6149" name="Line 6"/>
          <p:cNvSpPr>
            <a:spLocks noChangeShapeType="1"/>
          </p:cNvSpPr>
          <p:nvPr/>
        </p:nvSpPr>
        <p:spPr bwMode="auto">
          <a:xfrm>
            <a:off x="4140200" y="2997200"/>
            <a:ext cx="457200" cy="0"/>
          </a:xfrm>
          <a:prstGeom prst="line">
            <a:avLst/>
          </a:prstGeom>
          <a:noFill/>
          <a:ln w="9525">
            <a:solidFill>
              <a:schemeClr val="tx1"/>
            </a:solidFill>
            <a:round/>
            <a:headEnd/>
            <a:tailEnd type="triangle" w="med" len="med"/>
          </a:ln>
        </p:spPr>
        <p:txBody>
          <a:bodyPr/>
          <a:lstStyle/>
          <a:p>
            <a:endParaRPr lang="pl-PL"/>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ChangeArrowheads="1"/>
          </p:cNvSpPr>
          <p:nvPr/>
        </p:nvSpPr>
        <p:spPr bwMode="auto">
          <a:xfrm>
            <a:off x="2309813" y="1133475"/>
            <a:ext cx="9144000" cy="0"/>
          </a:xfrm>
          <a:prstGeom prst="rect">
            <a:avLst/>
          </a:prstGeom>
          <a:noFill/>
          <a:ln w="9525">
            <a:noFill/>
            <a:miter lim="800000"/>
            <a:headEnd/>
            <a:tailEnd/>
          </a:ln>
        </p:spPr>
        <p:txBody>
          <a:bodyPr>
            <a:spAutoFit/>
          </a:bodyPr>
          <a:lstStyle/>
          <a:p>
            <a:endParaRPr lang="pl-PL" altLang="pl-PL"/>
          </a:p>
        </p:txBody>
      </p:sp>
      <p:pic>
        <p:nvPicPr>
          <p:cNvPr id="71683" name="Picture 2"/>
          <p:cNvPicPr>
            <a:picLocks noChangeAspect="1" noChangeArrowheads="1"/>
          </p:cNvPicPr>
          <p:nvPr/>
        </p:nvPicPr>
        <p:blipFill>
          <a:blip r:embed="rId2" cstate="print"/>
          <a:srcRect/>
          <a:stretch>
            <a:fillRect/>
          </a:stretch>
        </p:blipFill>
        <p:spPr bwMode="auto">
          <a:xfrm>
            <a:off x="2055813" y="381000"/>
            <a:ext cx="5540375" cy="5621338"/>
          </a:xfrm>
          <a:prstGeom prst="rect">
            <a:avLst/>
          </a:prstGeom>
          <a:noFill/>
          <a:ln w="9525">
            <a:noFill/>
            <a:miter lim="800000"/>
            <a:headEnd/>
            <a:tailEnd/>
          </a:ln>
        </p:spPr>
      </p:pic>
      <p:sp>
        <p:nvSpPr>
          <p:cNvPr id="71684" name="Text Box 4"/>
          <p:cNvSpPr txBox="1">
            <a:spLocks noChangeArrowheads="1"/>
          </p:cNvSpPr>
          <p:nvPr/>
        </p:nvSpPr>
        <p:spPr bwMode="auto">
          <a:xfrm>
            <a:off x="1804988" y="6089650"/>
            <a:ext cx="5791200" cy="461963"/>
          </a:xfrm>
          <a:prstGeom prst="rect">
            <a:avLst/>
          </a:prstGeom>
          <a:noFill/>
          <a:ln w="9525">
            <a:noFill/>
            <a:miter lim="800000"/>
            <a:headEnd/>
            <a:tailEnd/>
          </a:ln>
        </p:spPr>
        <p:txBody>
          <a:bodyPr>
            <a:spAutoFit/>
          </a:bodyPr>
          <a:lstStyle/>
          <a:p>
            <a:pPr algn="ctr">
              <a:spcBef>
                <a:spcPct val="50000"/>
              </a:spcBef>
            </a:pPr>
            <a:r>
              <a:rPr lang="pl-PL" altLang="pl-PL" sz="2400">
                <a:latin typeface="Arial" charset="0"/>
                <a:cs typeface="Arial" charset="0"/>
              </a:rPr>
              <a:t>Toczenie wałka na wielonożówce</a:t>
            </a:r>
            <a:endParaRPr lang="pl-PL" altLang="pl-PL" sz="24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2252663" y="1114425"/>
            <a:ext cx="9144000" cy="0"/>
          </a:xfrm>
          <a:prstGeom prst="rect">
            <a:avLst/>
          </a:prstGeom>
          <a:noFill/>
          <a:ln w="9525">
            <a:noFill/>
            <a:miter lim="800000"/>
            <a:headEnd/>
            <a:tailEnd/>
          </a:ln>
        </p:spPr>
        <p:txBody>
          <a:bodyPr>
            <a:spAutoFit/>
          </a:bodyPr>
          <a:lstStyle/>
          <a:p>
            <a:endParaRPr lang="pl-PL" altLang="pl-PL"/>
          </a:p>
        </p:txBody>
      </p:sp>
      <p:pic>
        <p:nvPicPr>
          <p:cNvPr id="72707" name="Picture 2"/>
          <p:cNvPicPr>
            <a:picLocks noChangeAspect="1" noChangeArrowheads="1"/>
          </p:cNvPicPr>
          <p:nvPr/>
        </p:nvPicPr>
        <p:blipFill>
          <a:blip r:embed="rId2" cstate="print"/>
          <a:srcRect/>
          <a:stretch>
            <a:fillRect/>
          </a:stretch>
        </p:blipFill>
        <p:spPr bwMode="auto">
          <a:xfrm>
            <a:off x="2001838" y="0"/>
            <a:ext cx="5575300" cy="5562600"/>
          </a:xfrm>
          <a:prstGeom prst="rect">
            <a:avLst/>
          </a:prstGeom>
          <a:noFill/>
          <a:ln w="9525">
            <a:noFill/>
            <a:miter lim="800000"/>
            <a:headEnd/>
            <a:tailEnd/>
          </a:ln>
        </p:spPr>
      </p:pic>
      <p:sp>
        <p:nvSpPr>
          <p:cNvPr id="72708" name="Text Box 4"/>
          <p:cNvSpPr txBox="1">
            <a:spLocks noChangeArrowheads="1"/>
          </p:cNvSpPr>
          <p:nvPr/>
        </p:nvSpPr>
        <p:spPr bwMode="auto">
          <a:xfrm>
            <a:off x="914400" y="5562600"/>
            <a:ext cx="7315200" cy="830263"/>
          </a:xfrm>
          <a:prstGeom prst="rect">
            <a:avLst/>
          </a:prstGeom>
          <a:noFill/>
          <a:ln w="9525">
            <a:noFill/>
            <a:miter lim="800000"/>
            <a:headEnd/>
            <a:tailEnd/>
          </a:ln>
        </p:spPr>
        <p:txBody>
          <a:bodyPr>
            <a:spAutoFit/>
          </a:bodyPr>
          <a:lstStyle/>
          <a:p>
            <a:pPr algn="ctr"/>
            <a:r>
              <a:rPr lang="pl-PL" altLang="pl-PL" sz="2400">
                <a:latin typeface="Arial" charset="0"/>
                <a:cs typeface="Arial" charset="0"/>
              </a:rPr>
              <a:t>Przykłady operacji wiertarskich w produkcji:</a:t>
            </a:r>
          </a:p>
          <a:p>
            <a:pPr algn="ctr"/>
            <a:r>
              <a:rPr lang="pl-PL" altLang="pl-PL" sz="2400">
                <a:latin typeface="Arial" charset="0"/>
                <a:cs typeface="Arial" charset="0"/>
              </a:rPr>
              <a:t>a)jednostkowej, b)seryjnej, c)masowej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ChangeArrowheads="1"/>
          </p:cNvSpPr>
          <p:nvPr/>
        </p:nvSpPr>
        <p:spPr bwMode="auto">
          <a:xfrm>
            <a:off x="0" y="187325"/>
            <a:ext cx="9144000" cy="6481763"/>
          </a:xfrm>
          <a:prstGeom prst="rect">
            <a:avLst/>
          </a:prstGeom>
          <a:noFill/>
          <a:ln w="9525">
            <a:noFill/>
            <a:miter lim="800000"/>
            <a:headEnd/>
            <a:tailEnd/>
          </a:ln>
        </p:spPr>
        <p:txBody>
          <a:bodyPr>
            <a:spAutoFit/>
          </a:bodyPr>
          <a:lstStyle/>
          <a:p>
            <a:pPr algn="ctr">
              <a:spcBef>
                <a:spcPct val="50000"/>
              </a:spcBef>
            </a:pPr>
            <a:r>
              <a:rPr lang="pl-PL" altLang="pl-PL" sz="2400" b="1" u="sng">
                <a:cs typeface="Times New Roman" pitchFamily="18" charset="0"/>
              </a:rPr>
              <a:t>BAZOWANIE</a:t>
            </a:r>
            <a:endParaRPr lang="pl-PL" altLang="pl-PL" sz="2400" b="1">
              <a:cs typeface="Times New Roman" pitchFamily="18" charset="0"/>
            </a:endParaRPr>
          </a:p>
          <a:p>
            <a:pPr>
              <a:spcBef>
                <a:spcPct val="50000"/>
              </a:spcBef>
            </a:pPr>
            <a:r>
              <a:rPr lang="pl-PL" altLang="pl-PL" sz="2400" b="1">
                <a:cs typeface="Times New Roman" pitchFamily="18" charset="0"/>
              </a:rPr>
              <a:t>Baza jest to element P.O. – punkt, linia lub powierzchnia – względem którego określono  położenie innego elementu P.O.</a:t>
            </a:r>
          </a:p>
          <a:p>
            <a:pPr algn="ctr">
              <a:spcBef>
                <a:spcPct val="50000"/>
              </a:spcBef>
            </a:pPr>
            <a:r>
              <a:rPr lang="pl-PL" altLang="pl-PL" sz="2400" b="1">
                <a:cs typeface="Times New Roman" pitchFamily="18" charset="0"/>
              </a:rPr>
              <a:t>Bazy</a:t>
            </a:r>
          </a:p>
          <a:p>
            <a:pPr>
              <a:spcBef>
                <a:spcPct val="50000"/>
              </a:spcBef>
            </a:pPr>
            <a:r>
              <a:rPr lang="pl-PL" altLang="pl-PL" sz="2400" b="1">
                <a:cs typeface="Times New Roman" pitchFamily="18" charset="0"/>
              </a:rPr>
              <a:t>      Konstrukcyjne                                              Produkcyjne</a:t>
            </a:r>
          </a:p>
          <a:p>
            <a:pPr>
              <a:spcBef>
                <a:spcPct val="50000"/>
              </a:spcBef>
            </a:pPr>
            <a:r>
              <a:rPr lang="pl-PL" altLang="pl-PL" sz="2400" b="1">
                <a:cs typeface="Times New Roman" pitchFamily="18" charset="0"/>
              </a:rPr>
              <a:t>                                                              [ właściwe              zastępcze]</a:t>
            </a:r>
          </a:p>
          <a:p>
            <a:pPr>
              <a:spcBef>
                <a:spcPct val="50000"/>
              </a:spcBef>
            </a:pPr>
            <a:r>
              <a:rPr lang="pl-PL" altLang="pl-PL" sz="2400" b="1">
                <a:cs typeface="Times New Roman" pitchFamily="18" charset="0"/>
              </a:rPr>
              <a:t> </a:t>
            </a:r>
            <a:r>
              <a:rPr lang="pl-PL" altLang="pl-PL" sz="2400"/>
              <a:t/>
            </a:r>
            <a:br>
              <a:rPr lang="pl-PL" altLang="pl-PL" sz="2400"/>
            </a:br>
            <a:r>
              <a:rPr lang="pl-PL" altLang="pl-PL" sz="2400" b="1">
                <a:cs typeface="Times New Roman" pitchFamily="18" charset="0"/>
              </a:rPr>
              <a:t>         Technologiczne                                         </a:t>
            </a:r>
            <a:r>
              <a:rPr lang="pl-PL" altLang="pl-PL" sz="2400" b="1"/>
              <a:t>                 </a:t>
            </a:r>
            <a:r>
              <a:rPr lang="pl-PL" altLang="pl-PL" sz="2400" b="1">
                <a:cs typeface="Times New Roman" pitchFamily="18" charset="0"/>
              </a:rPr>
              <a:t>Kontrolne</a:t>
            </a:r>
          </a:p>
          <a:p>
            <a:pPr>
              <a:spcBef>
                <a:spcPct val="50000"/>
              </a:spcBef>
            </a:pPr>
            <a:r>
              <a:rPr lang="pl-PL" altLang="pl-PL" sz="2400" b="1">
                <a:cs typeface="Times New Roman" pitchFamily="18" charset="0"/>
              </a:rPr>
              <a:t> </a:t>
            </a:r>
          </a:p>
          <a:p>
            <a:pPr>
              <a:spcBef>
                <a:spcPct val="50000"/>
              </a:spcBef>
            </a:pPr>
            <a:r>
              <a:rPr lang="pl-PL" altLang="pl-PL" sz="2400" b="1">
                <a:cs typeface="Times New Roman" pitchFamily="18" charset="0"/>
              </a:rPr>
              <a:t>    Montażowe                       Obróbkowe</a:t>
            </a:r>
          </a:p>
          <a:p>
            <a:pPr>
              <a:spcBef>
                <a:spcPct val="50000"/>
              </a:spcBef>
            </a:pPr>
            <a:r>
              <a:rPr lang="pl-PL" altLang="pl-PL" sz="2400" b="1">
                <a:cs typeface="Times New Roman" pitchFamily="18" charset="0"/>
              </a:rPr>
              <a:t>                               [ wyjściowe      do 1- wszej i dalszych operacji ]</a:t>
            </a:r>
          </a:p>
          <a:p>
            <a:pPr>
              <a:spcBef>
                <a:spcPct val="50000"/>
              </a:spcBef>
            </a:pPr>
            <a:r>
              <a:rPr lang="pl-PL" altLang="pl-PL" sz="2400" b="1">
                <a:cs typeface="Times New Roman" pitchFamily="18" charset="0"/>
              </a:rPr>
              <a:t> </a:t>
            </a:r>
            <a:r>
              <a:rPr lang="pl-PL" altLang="pl-PL" sz="2400"/>
              <a:t/>
            </a:r>
            <a:br>
              <a:rPr lang="pl-PL" altLang="pl-PL" sz="2400"/>
            </a:br>
            <a:r>
              <a:rPr lang="pl-PL" altLang="pl-PL" sz="2400" b="1">
                <a:cs typeface="Times New Roman" pitchFamily="18" charset="0"/>
              </a:rPr>
              <a:t>         Stykowe                          Nastawcze                    Sprzężone</a:t>
            </a:r>
          </a:p>
        </p:txBody>
      </p:sp>
      <p:sp>
        <p:nvSpPr>
          <p:cNvPr id="73731" name="Line 4"/>
          <p:cNvSpPr>
            <a:spLocks noChangeShapeType="1"/>
          </p:cNvSpPr>
          <p:nvPr/>
        </p:nvSpPr>
        <p:spPr bwMode="auto">
          <a:xfrm flipV="1">
            <a:off x="1524000" y="2057400"/>
            <a:ext cx="3048000" cy="228600"/>
          </a:xfrm>
          <a:prstGeom prst="line">
            <a:avLst/>
          </a:prstGeom>
          <a:noFill/>
          <a:ln w="28575">
            <a:solidFill>
              <a:schemeClr val="tx1"/>
            </a:solidFill>
            <a:round/>
            <a:headEnd/>
            <a:tailEnd/>
          </a:ln>
        </p:spPr>
        <p:txBody>
          <a:bodyPr/>
          <a:lstStyle/>
          <a:p>
            <a:endParaRPr lang="pl-PL"/>
          </a:p>
        </p:txBody>
      </p:sp>
      <p:sp>
        <p:nvSpPr>
          <p:cNvPr id="73732" name="Line 5"/>
          <p:cNvSpPr>
            <a:spLocks noChangeShapeType="1"/>
          </p:cNvSpPr>
          <p:nvPr/>
        </p:nvSpPr>
        <p:spPr bwMode="auto">
          <a:xfrm>
            <a:off x="4572000" y="2057400"/>
            <a:ext cx="2209800" cy="228600"/>
          </a:xfrm>
          <a:prstGeom prst="line">
            <a:avLst/>
          </a:prstGeom>
          <a:noFill/>
          <a:ln w="28575">
            <a:solidFill>
              <a:schemeClr val="tx1"/>
            </a:solidFill>
            <a:round/>
            <a:headEnd/>
            <a:tailEnd/>
          </a:ln>
        </p:spPr>
        <p:txBody>
          <a:bodyPr/>
          <a:lstStyle/>
          <a:p>
            <a:endParaRPr lang="pl-PL"/>
          </a:p>
        </p:txBody>
      </p:sp>
      <p:sp>
        <p:nvSpPr>
          <p:cNvPr id="73733" name="Line 6"/>
          <p:cNvSpPr>
            <a:spLocks noChangeShapeType="1"/>
          </p:cNvSpPr>
          <p:nvPr/>
        </p:nvSpPr>
        <p:spPr bwMode="auto">
          <a:xfrm>
            <a:off x="6705600" y="2590800"/>
            <a:ext cx="0" cy="533400"/>
          </a:xfrm>
          <a:prstGeom prst="line">
            <a:avLst/>
          </a:prstGeom>
          <a:noFill/>
          <a:ln w="28575">
            <a:solidFill>
              <a:schemeClr val="tx1"/>
            </a:solidFill>
            <a:round/>
            <a:headEnd/>
            <a:tailEnd/>
          </a:ln>
        </p:spPr>
        <p:txBody>
          <a:bodyPr/>
          <a:lstStyle/>
          <a:p>
            <a:endParaRPr lang="pl-PL"/>
          </a:p>
        </p:txBody>
      </p:sp>
      <p:sp>
        <p:nvSpPr>
          <p:cNvPr id="73734" name="Line 7"/>
          <p:cNvSpPr>
            <a:spLocks noChangeShapeType="1"/>
          </p:cNvSpPr>
          <p:nvPr/>
        </p:nvSpPr>
        <p:spPr bwMode="auto">
          <a:xfrm flipH="1">
            <a:off x="1676400" y="3124200"/>
            <a:ext cx="5029200" cy="609600"/>
          </a:xfrm>
          <a:prstGeom prst="line">
            <a:avLst/>
          </a:prstGeom>
          <a:noFill/>
          <a:ln w="28575">
            <a:solidFill>
              <a:schemeClr val="tx1"/>
            </a:solidFill>
            <a:round/>
            <a:headEnd/>
            <a:tailEnd/>
          </a:ln>
        </p:spPr>
        <p:txBody>
          <a:bodyPr/>
          <a:lstStyle/>
          <a:p>
            <a:endParaRPr lang="pl-PL"/>
          </a:p>
        </p:txBody>
      </p:sp>
      <p:sp>
        <p:nvSpPr>
          <p:cNvPr id="73735" name="Line 8"/>
          <p:cNvSpPr>
            <a:spLocks noChangeShapeType="1"/>
          </p:cNvSpPr>
          <p:nvPr/>
        </p:nvSpPr>
        <p:spPr bwMode="auto">
          <a:xfrm>
            <a:off x="6705600" y="3124200"/>
            <a:ext cx="1143000" cy="609600"/>
          </a:xfrm>
          <a:prstGeom prst="line">
            <a:avLst/>
          </a:prstGeom>
          <a:noFill/>
          <a:ln w="28575">
            <a:solidFill>
              <a:schemeClr val="tx1"/>
            </a:solidFill>
            <a:round/>
            <a:headEnd/>
            <a:tailEnd/>
          </a:ln>
        </p:spPr>
        <p:txBody>
          <a:bodyPr/>
          <a:lstStyle/>
          <a:p>
            <a:endParaRPr lang="pl-PL"/>
          </a:p>
        </p:txBody>
      </p:sp>
      <p:sp>
        <p:nvSpPr>
          <p:cNvPr id="73736" name="Line 9"/>
          <p:cNvSpPr>
            <a:spLocks noChangeShapeType="1"/>
          </p:cNvSpPr>
          <p:nvPr/>
        </p:nvSpPr>
        <p:spPr bwMode="auto">
          <a:xfrm flipH="1">
            <a:off x="1143000" y="4114800"/>
            <a:ext cx="609600" cy="762000"/>
          </a:xfrm>
          <a:prstGeom prst="line">
            <a:avLst/>
          </a:prstGeom>
          <a:noFill/>
          <a:ln w="28575">
            <a:solidFill>
              <a:schemeClr val="tx1"/>
            </a:solidFill>
            <a:round/>
            <a:headEnd/>
            <a:tailEnd/>
          </a:ln>
        </p:spPr>
        <p:txBody>
          <a:bodyPr/>
          <a:lstStyle/>
          <a:p>
            <a:endParaRPr lang="pl-PL"/>
          </a:p>
        </p:txBody>
      </p:sp>
      <p:sp>
        <p:nvSpPr>
          <p:cNvPr id="73737" name="Line 10"/>
          <p:cNvSpPr>
            <a:spLocks noChangeShapeType="1"/>
          </p:cNvSpPr>
          <p:nvPr/>
        </p:nvSpPr>
        <p:spPr bwMode="auto">
          <a:xfrm>
            <a:off x="1752600" y="4114800"/>
            <a:ext cx="2667000" cy="685800"/>
          </a:xfrm>
          <a:prstGeom prst="line">
            <a:avLst/>
          </a:prstGeom>
          <a:noFill/>
          <a:ln w="28575">
            <a:solidFill>
              <a:schemeClr val="tx1"/>
            </a:solidFill>
            <a:round/>
            <a:headEnd/>
            <a:tailEnd/>
          </a:ln>
        </p:spPr>
        <p:txBody>
          <a:bodyPr/>
          <a:lstStyle/>
          <a:p>
            <a:endParaRPr lang="pl-PL"/>
          </a:p>
        </p:txBody>
      </p:sp>
      <p:sp>
        <p:nvSpPr>
          <p:cNvPr id="73738" name="Line 11"/>
          <p:cNvSpPr>
            <a:spLocks noChangeShapeType="1"/>
          </p:cNvSpPr>
          <p:nvPr/>
        </p:nvSpPr>
        <p:spPr bwMode="auto">
          <a:xfrm>
            <a:off x="4267200" y="5105400"/>
            <a:ext cx="0" cy="1219200"/>
          </a:xfrm>
          <a:prstGeom prst="line">
            <a:avLst/>
          </a:prstGeom>
          <a:noFill/>
          <a:ln w="28575">
            <a:solidFill>
              <a:schemeClr val="tx1"/>
            </a:solidFill>
            <a:round/>
            <a:headEnd/>
            <a:tailEnd/>
          </a:ln>
        </p:spPr>
        <p:txBody>
          <a:bodyPr/>
          <a:lstStyle/>
          <a:p>
            <a:endParaRPr lang="pl-PL"/>
          </a:p>
        </p:txBody>
      </p:sp>
      <p:sp>
        <p:nvSpPr>
          <p:cNvPr id="73739" name="Line 12"/>
          <p:cNvSpPr>
            <a:spLocks noChangeShapeType="1"/>
          </p:cNvSpPr>
          <p:nvPr/>
        </p:nvSpPr>
        <p:spPr bwMode="auto">
          <a:xfrm>
            <a:off x="4267200" y="5867400"/>
            <a:ext cx="0" cy="0"/>
          </a:xfrm>
          <a:prstGeom prst="line">
            <a:avLst/>
          </a:prstGeom>
          <a:noFill/>
          <a:ln w="9525">
            <a:solidFill>
              <a:schemeClr val="tx1"/>
            </a:solidFill>
            <a:round/>
            <a:headEnd/>
            <a:tailEnd/>
          </a:ln>
        </p:spPr>
        <p:txBody>
          <a:bodyPr/>
          <a:lstStyle/>
          <a:p>
            <a:endParaRPr lang="pl-PL"/>
          </a:p>
        </p:txBody>
      </p:sp>
      <p:sp>
        <p:nvSpPr>
          <p:cNvPr id="73740" name="Line 13"/>
          <p:cNvSpPr>
            <a:spLocks noChangeShapeType="1"/>
          </p:cNvSpPr>
          <p:nvPr/>
        </p:nvSpPr>
        <p:spPr bwMode="auto">
          <a:xfrm flipH="1">
            <a:off x="1295400" y="5943600"/>
            <a:ext cx="2971800" cy="381000"/>
          </a:xfrm>
          <a:prstGeom prst="line">
            <a:avLst/>
          </a:prstGeom>
          <a:noFill/>
          <a:ln w="28575">
            <a:solidFill>
              <a:schemeClr val="tx1"/>
            </a:solidFill>
            <a:round/>
            <a:headEnd/>
            <a:tailEnd/>
          </a:ln>
        </p:spPr>
        <p:txBody>
          <a:bodyPr/>
          <a:lstStyle/>
          <a:p>
            <a:endParaRPr lang="pl-PL"/>
          </a:p>
        </p:txBody>
      </p:sp>
      <p:sp>
        <p:nvSpPr>
          <p:cNvPr id="73741" name="Line 14"/>
          <p:cNvSpPr>
            <a:spLocks noChangeShapeType="1"/>
          </p:cNvSpPr>
          <p:nvPr/>
        </p:nvSpPr>
        <p:spPr bwMode="auto">
          <a:xfrm>
            <a:off x="4267200" y="5943600"/>
            <a:ext cx="3124200" cy="381000"/>
          </a:xfrm>
          <a:prstGeom prst="line">
            <a:avLst/>
          </a:prstGeom>
          <a:noFill/>
          <a:ln w="28575">
            <a:solidFill>
              <a:schemeClr val="tx1"/>
            </a:solidFill>
            <a:round/>
            <a:headEnd/>
            <a:tailEnd/>
          </a:ln>
        </p:spPr>
        <p:txBody>
          <a:bodyPr/>
          <a:lstStyle/>
          <a:p>
            <a:endParaRPr lang="pl-P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0" y="762000"/>
            <a:ext cx="9144000" cy="4838700"/>
          </a:xfrm>
          <a:prstGeom prst="rect">
            <a:avLst/>
          </a:prstGeom>
          <a:noFill/>
          <a:ln w="9525">
            <a:noFill/>
            <a:miter lim="800000"/>
            <a:headEnd/>
            <a:tailEnd/>
          </a:ln>
        </p:spPr>
        <p:txBody>
          <a:bodyPr>
            <a:spAutoFit/>
          </a:bodyPr>
          <a:lstStyle/>
          <a:p>
            <a:pPr>
              <a:spcBef>
                <a:spcPct val="50000"/>
              </a:spcBef>
            </a:pPr>
            <a:r>
              <a:rPr lang="pl-PL" altLang="pl-PL" sz="2400" b="1" u="sng">
                <a:cs typeface="Times New Roman" pitchFamily="18" charset="0"/>
              </a:rPr>
              <a:t>Ustalenie</a:t>
            </a:r>
            <a:r>
              <a:rPr lang="pl-PL" altLang="pl-PL" sz="2400" b="1">
                <a:cs typeface="Times New Roman" pitchFamily="18" charset="0"/>
              </a:rPr>
              <a:t> – nadanie P.O. położenia mającego wpływ na wynik obróbki.</a:t>
            </a:r>
          </a:p>
          <a:p>
            <a:pPr>
              <a:spcBef>
                <a:spcPct val="50000"/>
              </a:spcBef>
            </a:pPr>
            <a:r>
              <a:rPr lang="pl-PL" altLang="pl-PL" sz="2400" b="1" u="sng">
                <a:cs typeface="Times New Roman" pitchFamily="18" charset="0"/>
              </a:rPr>
              <a:t>Ustawienie</a:t>
            </a:r>
            <a:r>
              <a:rPr lang="pl-PL" altLang="pl-PL" sz="2400" b="1">
                <a:cs typeface="Times New Roman" pitchFamily="18" charset="0"/>
              </a:rPr>
              <a:t> – ustalenie + odebranie kolejnego stopnia swobody jednoznacznie określającego położenie P.O.</a:t>
            </a:r>
          </a:p>
          <a:p>
            <a:pPr>
              <a:spcBef>
                <a:spcPct val="50000"/>
              </a:spcBef>
            </a:pPr>
            <a:r>
              <a:rPr lang="pl-PL" altLang="pl-PL" sz="2400" b="1" u="sng">
                <a:cs typeface="Times New Roman" pitchFamily="18" charset="0"/>
              </a:rPr>
              <a:t>Zamocowanie</a:t>
            </a:r>
            <a:r>
              <a:rPr lang="pl-PL" altLang="pl-PL" sz="2400" b="1">
                <a:cs typeface="Times New Roman" pitchFamily="18" charset="0"/>
              </a:rPr>
              <a:t> -  zapewnienie położenie P.O. zgodnie z ustawieniem (ustaleniem) i przeciwdziałanie siłom skrawania.</a:t>
            </a:r>
          </a:p>
          <a:p>
            <a:pPr>
              <a:spcBef>
                <a:spcPct val="50000"/>
              </a:spcBef>
            </a:pPr>
            <a:r>
              <a:rPr lang="pl-PL" altLang="pl-PL" sz="2400" b="1" u="sng">
                <a:cs typeface="Times New Roman" pitchFamily="18" charset="0"/>
              </a:rPr>
              <a:t>Zasady wyboru baz do 1-wszej op</a:t>
            </a:r>
            <a:r>
              <a:rPr lang="pl-PL" altLang="pl-PL" sz="2400" b="1">
                <a:cs typeface="Times New Roman" pitchFamily="18" charset="0"/>
              </a:rPr>
              <a:t>.: - pow. powinny być równe i czyste, najdokładniejsze ( możliwie duże), i takie, które nie zostaną obrobione.</a:t>
            </a:r>
          </a:p>
          <a:p>
            <a:pPr>
              <a:spcBef>
                <a:spcPct val="50000"/>
              </a:spcBef>
            </a:pPr>
            <a:r>
              <a:rPr lang="pl-PL" altLang="pl-PL" sz="2400" u="sng">
                <a:cs typeface="Times New Roman" pitchFamily="18" charset="0"/>
              </a:rPr>
              <a:t>- </a:t>
            </a:r>
            <a:r>
              <a:rPr lang="pl-PL" altLang="pl-PL" sz="2400" b="1" u="sng">
                <a:cs typeface="Times New Roman" pitchFamily="18" charset="0"/>
              </a:rPr>
              <a:t>do dalszych operacji: </a:t>
            </a:r>
            <a:r>
              <a:rPr lang="pl-PL" altLang="pl-PL" sz="2400" b="1">
                <a:cs typeface="Times New Roman" pitchFamily="18" charset="0"/>
              </a:rPr>
              <a:t>musi być to pow. obrobiona, nie zmieniana w dalszej części procesu.</a:t>
            </a:r>
            <a:r>
              <a:rPr lang="pl-PL" altLang="pl-PL" sz="2400" b="1"/>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2281238" y="1876425"/>
            <a:ext cx="9144000" cy="0"/>
          </a:xfrm>
          <a:prstGeom prst="rect">
            <a:avLst/>
          </a:prstGeom>
          <a:noFill/>
          <a:ln w="9525">
            <a:noFill/>
            <a:miter lim="800000"/>
            <a:headEnd/>
            <a:tailEnd/>
          </a:ln>
        </p:spPr>
        <p:txBody>
          <a:bodyPr>
            <a:spAutoFit/>
          </a:bodyPr>
          <a:lstStyle/>
          <a:p>
            <a:endParaRPr lang="pl-PL" altLang="pl-PL"/>
          </a:p>
        </p:txBody>
      </p:sp>
      <p:pic>
        <p:nvPicPr>
          <p:cNvPr id="75779" name="Picture 2"/>
          <p:cNvPicPr>
            <a:picLocks noChangeAspect="1" noChangeArrowheads="1"/>
          </p:cNvPicPr>
          <p:nvPr/>
        </p:nvPicPr>
        <p:blipFill>
          <a:blip r:embed="rId2" cstate="print"/>
          <a:srcRect/>
          <a:stretch>
            <a:fillRect/>
          </a:stretch>
        </p:blipFill>
        <p:spPr bwMode="auto">
          <a:xfrm>
            <a:off x="971550" y="325438"/>
            <a:ext cx="7383463" cy="5003800"/>
          </a:xfrm>
          <a:prstGeom prst="rect">
            <a:avLst/>
          </a:prstGeom>
          <a:noFill/>
          <a:ln w="9525">
            <a:noFill/>
            <a:miter lim="800000"/>
            <a:headEnd/>
            <a:tailEnd/>
          </a:ln>
        </p:spPr>
      </p:pic>
      <p:sp>
        <p:nvSpPr>
          <p:cNvPr id="75780" name="Text Box 4"/>
          <p:cNvSpPr txBox="1">
            <a:spLocks noChangeArrowheads="1"/>
          </p:cNvSpPr>
          <p:nvPr/>
        </p:nvSpPr>
        <p:spPr bwMode="auto">
          <a:xfrm>
            <a:off x="1981200" y="5562600"/>
            <a:ext cx="6172200" cy="457200"/>
          </a:xfrm>
          <a:prstGeom prst="rect">
            <a:avLst/>
          </a:prstGeom>
          <a:noFill/>
          <a:ln w="9525">
            <a:noFill/>
            <a:miter lim="800000"/>
            <a:headEnd/>
            <a:tailEnd/>
          </a:ln>
        </p:spPr>
        <p:txBody>
          <a:bodyPr>
            <a:spAutoFit/>
          </a:bodyPr>
          <a:lstStyle/>
          <a:p>
            <a:pPr>
              <a:spcBef>
                <a:spcPct val="50000"/>
              </a:spcBef>
            </a:pPr>
            <a:r>
              <a:rPr lang="pl-PL" altLang="pl-PL" sz="2400">
                <a:cs typeface="Times New Roman" pitchFamily="18" charset="0"/>
              </a:rPr>
              <a:t>Ustalenie i symbolika przy oznaczeniu baz</a:t>
            </a:r>
            <a:r>
              <a:rPr lang="pl-PL" altLang="pl-PL" sz="2400"/>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3"/>
          <p:cNvSpPr>
            <a:spLocks noChangeArrowheads="1"/>
          </p:cNvSpPr>
          <p:nvPr/>
        </p:nvSpPr>
        <p:spPr bwMode="auto">
          <a:xfrm>
            <a:off x="2762250" y="2605088"/>
            <a:ext cx="9144000" cy="0"/>
          </a:xfrm>
          <a:prstGeom prst="rect">
            <a:avLst/>
          </a:prstGeom>
          <a:noFill/>
          <a:ln w="9525">
            <a:noFill/>
            <a:miter lim="800000"/>
            <a:headEnd/>
            <a:tailEnd/>
          </a:ln>
        </p:spPr>
        <p:txBody>
          <a:bodyPr>
            <a:spAutoFit/>
          </a:bodyPr>
          <a:lstStyle/>
          <a:p>
            <a:endParaRPr lang="pl-PL" altLang="pl-PL"/>
          </a:p>
        </p:txBody>
      </p:sp>
      <p:pic>
        <p:nvPicPr>
          <p:cNvPr id="76803" name="Picture 2"/>
          <p:cNvPicPr>
            <a:picLocks noChangeAspect="1" noChangeArrowheads="1"/>
          </p:cNvPicPr>
          <p:nvPr/>
        </p:nvPicPr>
        <p:blipFill>
          <a:blip r:embed="rId2" cstate="print"/>
          <a:srcRect/>
          <a:stretch>
            <a:fillRect/>
          </a:stretch>
        </p:blipFill>
        <p:spPr bwMode="auto">
          <a:xfrm>
            <a:off x="304800" y="2074863"/>
            <a:ext cx="5943600" cy="2706687"/>
          </a:xfrm>
          <a:prstGeom prst="rect">
            <a:avLst/>
          </a:prstGeom>
          <a:noFill/>
          <a:ln w="9525">
            <a:noFill/>
            <a:miter lim="800000"/>
            <a:headEnd/>
            <a:tailEnd/>
          </a:ln>
        </p:spPr>
      </p:pic>
      <p:sp>
        <p:nvSpPr>
          <p:cNvPr id="76804" name="Rectangle 5"/>
          <p:cNvSpPr>
            <a:spLocks noChangeArrowheads="1"/>
          </p:cNvSpPr>
          <p:nvPr/>
        </p:nvSpPr>
        <p:spPr bwMode="auto">
          <a:xfrm>
            <a:off x="3762375" y="2676525"/>
            <a:ext cx="9144000" cy="0"/>
          </a:xfrm>
          <a:prstGeom prst="rect">
            <a:avLst/>
          </a:prstGeom>
          <a:noFill/>
          <a:ln w="9525">
            <a:noFill/>
            <a:miter lim="800000"/>
            <a:headEnd/>
            <a:tailEnd/>
          </a:ln>
        </p:spPr>
        <p:txBody>
          <a:bodyPr>
            <a:spAutoFit/>
          </a:bodyPr>
          <a:lstStyle/>
          <a:p>
            <a:endParaRPr lang="pl-PL" altLang="pl-PL"/>
          </a:p>
        </p:txBody>
      </p:sp>
      <p:pic>
        <p:nvPicPr>
          <p:cNvPr id="76805" name="Picture 4"/>
          <p:cNvPicPr>
            <a:picLocks noChangeAspect="1" noChangeArrowheads="1"/>
          </p:cNvPicPr>
          <p:nvPr/>
        </p:nvPicPr>
        <p:blipFill>
          <a:blip r:embed="rId3" cstate="print"/>
          <a:srcRect/>
          <a:stretch>
            <a:fillRect/>
          </a:stretch>
        </p:blipFill>
        <p:spPr bwMode="auto">
          <a:xfrm>
            <a:off x="6324600" y="2187575"/>
            <a:ext cx="2667000" cy="2481263"/>
          </a:xfrm>
          <a:prstGeom prst="rect">
            <a:avLst/>
          </a:prstGeom>
          <a:noFill/>
          <a:ln w="9525">
            <a:noFill/>
            <a:miter lim="800000"/>
            <a:headEnd/>
            <a:tailEnd/>
          </a:ln>
        </p:spPr>
      </p:pic>
      <p:sp>
        <p:nvSpPr>
          <p:cNvPr id="76806" name="Text Box 6"/>
          <p:cNvSpPr txBox="1">
            <a:spLocks noChangeArrowheads="1"/>
          </p:cNvSpPr>
          <p:nvPr/>
        </p:nvSpPr>
        <p:spPr bwMode="auto">
          <a:xfrm>
            <a:off x="2133600" y="5181600"/>
            <a:ext cx="5257800" cy="457200"/>
          </a:xfrm>
          <a:prstGeom prst="rect">
            <a:avLst/>
          </a:prstGeom>
          <a:noFill/>
          <a:ln w="9525">
            <a:noFill/>
            <a:miter lim="800000"/>
            <a:headEnd/>
            <a:tailEnd/>
          </a:ln>
        </p:spPr>
        <p:txBody>
          <a:bodyPr>
            <a:spAutoFit/>
          </a:bodyPr>
          <a:lstStyle/>
          <a:p>
            <a:pPr>
              <a:spcBef>
                <a:spcPct val="50000"/>
              </a:spcBef>
            </a:pPr>
            <a:r>
              <a:rPr lang="pl-PL" altLang="pl-PL" sz="2400">
                <a:cs typeface="Times New Roman" pitchFamily="18" charset="0"/>
              </a:rPr>
              <a:t>Bazy właściwe (a i b) oraz zastępcze</a:t>
            </a:r>
            <a:r>
              <a:rPr lang="pl-PL" altLang="pl-PL" sz="240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F:\TBM\ust1.jpg"/>
          <p:cNvPicPr>
            <a:picLocks noChangeAspect="1" noChangeArrowheads="1"/>
          </p:cNvPicPr>
          <p:nvPr/>
        </p:nvPicPr>
        <p:blipFill>
          <a:blip r:embed="rId2" cstate="print"/>
          <a:srcRect/>
          <a:stretch>
            <a:fillRect/>
          </a:stretch>
        </p:blipFill>
        <p:spPr bwMode="auto">
          <a:xfrm>
            <a:off x="1843088" y="304800"/>
            <a:ext cx="5962650" cy="60769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TBM\ust2.jpg"/>
          <p:cNvPicPr>
            <a:picLocks noChangeAspect="1" noChangeArrowheads="1"/>
          </p:cNvPicPr>
          <p:nvPr/>
        </p:nvPicPr>
        <p:blipFill>
          <a:blip r:embed="rId2" cstate="print"/>
          <a:srcRect/>
          <a:stretch>
            <a:fillRect/>
          </a:stretch>
        </p:blipFill>
        <p:spPr bwMode="auto">
          <a:xfrm>
            <a:off x="1866900" y="260350"/>
            <a:ext cx="5014913" cy="587375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F:\TBM\ust3.jpg"/>
          <p:cNvPicPr>
            <a:picLocks noChangeAspect="1" noChangeArrowheads="1"/>
          </p:cNvPicPr>
          <p:nvPr/>
        </p:nvPicPr>
        <p:blipFill>
          <a:blip r:embed="rId2" cstate="print"/>
          <a:srcRect/>
          <a:stretch>
            <a:fillRect/>
          </a:stretch>
        </p:blipFill>
        <p:spPr bwMode="auto">
          <a:xfrm>
            <a:off x="1327150" y="120650"/>
            <a:ext cx="6489700" cy="66167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TBM\ust4.jpg"/>
          <p:cNvPicPr>
            <a:picLocks noChangeAspect="1" noChangeArrowheads="1"/>
          </p:cNvPicPr>
          <p:nvPr/>
        </p:nvPicPr>
        <p:blipFill>
          <a:blip r:embed="rId2" cstate="print"/>
          <a:srcRect/>
          <a:stretch>
            <a:fillRect/>
          </a:stretch>
        </p:blipFill>
        <p:spPr bwMode="auto">
          <a:xfrm>
            <a:off x="1547813" y="1147763"/>
            <a:ext cx="6553200" cy="37798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D:\Dane\TBM\TBM_wykład\Rysunki\Proces.jpg"/>
          <p:cNvPicPr>
            <a:picLocks noChangeAspect="1" noChangeArrowheads="1"/>
          </p:cNvPicPr>
          <p:nvPr/>
        </p:nvPicPr>
        <p:blipFill>
          <a:blip r:embed="rId2" cstate="print"/>
          <a:srcRect b="2063"/>
          <a:stretch>
            <a:fillRect/>
          </a:stretch>
        </p:blipFill>
        <p:spPr bwMode="auto">
          <a:xfrm>
            <a:off x="1600200" y="158750"/>
            <a:ext cx="5295900" cy="6538913"/>
          </a:xfrm>
          <a:prstGeom prst="rect">
            <a:avLst/>
          </a:prstGeom>
          <a:noFill/>
          <a:ln w="9525">
            <a:solidFill>
              <a:schemeClr val="tx1"/>
            </a:solid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TBM\ust5.jpg"/>
          <p:cNvPicPr>
            <a:picLocks noChangeAspect="1" noChangeArrowheads="1"/>
          </p:cNvPicPr>
          <p:nvPr/>
        </p:nvPicPr>
        <p:blipFill>
          <a:blip r:embed="rId2" cstate="print"/>
          <a:srcRect/>
          <a:stretch>
            <a:fillRect/>
          </a:stretch>
        </p:blipFill>
        <p:spPr bwMode="auto">
          <a:xfrm>
            <a:off x="1735138" y="188913"/>
            <a:ext cx="5611812" cy="6408737"/>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F:\TBM\ust6.jpg"/>
          <p:cNvPicPr>
            <a:picLocks noChangeAspect="1" noChangeArrowheads="1"/>
          </p:cNvPicPr>
          <p:nvPr/>
        </p:nvPicPr>
        <p:blipFill>
          <a:blip r:embed="rId2" cstate="print"/>
          <a:srcRect/>
          <a:stretch>
            <a:fillRect/>
          </a:stretch>
        </p:blipFill>
        <p:spPr bwMode="auto">
          <a:xfrm>
            <a:off x="971550" y="1604963"/>
            <a:ext cx="7820025" cy="364807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1676400" y="533400"/>
            <a:ext cx="5835650" cy="4800600"/>
          </a:xfrm>
          <a:prstGeom prst="rect">
            <a:avLst/>
          </a:prstGeom>
          <a:noFill/>
          <a:ln w="9525">
            <a:noFill/>
            <a:miter lim="800000"/>
            <a:headEnd/>
            <a:tailEnd/>
          </a:ln>
        </p:spPr>
      </p:pic>
      <p:sp>
        <p:nvSpPr>
          <p:cNvPr id="83971" name="Text Box 4"/>
          <p:cNvSpPr txBox="1">
            <a:spLocks noChangeArrowheads="1"/>
          </p:cNvSpPr>
          <p:nvPr/>
        </p:nvSpPr>
        <p:spPr bwMode="auto">
          <a:xfrm>
            <a:off x="838200" y="2743200"/>
            <a:ext cx="7772400" cy="396875"/>
          </a:xfrm>
          <a:prstGeom prst="rect">
            <a:avLst/>
          </a:prstGeom>
          <a:noFill/>
          <a:ln w="9525">
            <a:noFill/>
            <a:miter lim="800000"/>
            <a:headEnd/>
            <a:tailEnd/>
          </a:ln>
        </p:spPr>
        <p:txBody>
          <a:bodyPr>
            <a:spAutoFit/>
          </a:bodyPr>
          <a:lstStyle/>
          <a:p>
            <a:pPr>
              <a:spcBef>
                <a:spcPct val="50000"/>
              </a:spcBef>
            </a:pPr>
            <a:r>
              <a:rPr lang="pl-PL" altLang="pl-PL" sz="2000" b="1">
                <a:cs typeface="Times New Roman" pitchFamily="18" charset="0"/>
              </a:rPr>
              <a:t>Mocowanie w uchwycie samocentrującym: a)schemat; b-d)symbol</a:t>
            </a:r>
            <a:r>
              <a:rPr lang="pl-PL" altLang="pl-PL" sz="2000" b="1"/>
              <a:t> </a:t>
            </a:r>
          </a:p>
        </p:txBody>
      </p:sp>
      <p:sp>
        <p:nvSpPr>
          <p:cNvPr id="83972" name="Text Box 5"/>
          <p:cNvSpPr txBox="1">
            <a:spLocks noChangeArrowheads="1"/>
          </p:cNvSpPr>
          <p:nvPr/>
        </p:nvSpPr>
        <p:spPr bwMode="auto">
          <a:xfrm>
            <a:off x="609600" y="5334000"/>
            <a:ext cx="7848600" cy="854075"/>
          </a:xfrm>
          <a:prstGeom prst="rect">
            <a:avLst/>
          </a:prstGeom>
          <a:noFill/>
          <a:ln w="9525">
            <a:noFill/>
            <a:miter lim="800000"/>
            <a:headEnd/>
            <a:tailEnd/>
          </a:ln>
        </p:spPr>
        <p:txBody>
          <a:bodyPr>
            <a:spAutoFit/>
          </a:bodyPr>
          <a:lstStyle/>
          <a:p>
            <a:pPr algn="ctr">
              <a:spcBef>
                <a:spcPct val="50000"/>
              </a:spcBef>
            </a:pPr>
            <a:r>
              <a:rPr lang="pl-PL" altLang="pl-PL" sz="2000" b="1">
                <a:cs typeface="Times New Roman" pitchFamily="18" charset="0"/>
              </a:rPr>
              <a:t>Symbolika ustalenia i zamocowania w uchwycie specjalnym</a:t>
            </a:r>
          </a:p>
          <a:p>
            <a:pPr>
              <a:spcBef>
                <a:spcPct val="50000"/>
              </a:spcBef>
            </a:pPr>
            <a:endParaRPr lang="pl-PL" altLang="pl-PL" sz="20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C:\DOCUME~1\ADMINI~1\USTAWI~1\Temp\\msotw9_temp0.bmp"/>
          <p:cNvPicPr>
            <a:picLocks noChangeAspect="1" noChangeArrowheads="1"/>
          </p:cNvPicPr>
          <p:nvPr/>
        </p:nvPicPr>
        <p:blipFill>
          <a:blip r:embed="rId2" cstate="print"/>
          <a:srcRect/>
          <a:stretch>
            <a:fillRect/>
          </a:stretch>
        </p:blipFill>
        <p:spPr bwMode="auto">
          <a:xfrm>
            <a:off x="1651000" y="115888"/>
            <a:ext cx="5930900" cy="65262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C:\DOCUME~1\ADMINI~1\USTAWI~1\Temp\\msotw9_temp0.bmp"/>
          <p:cNvPicPr>
            <a:picLocks noChangeAspect="1" noChangeArrowheads="1"/>
          </p:cNvPicPr>
          <p:nvPr/>
        </p:nvPicPr>
        <p:blipFill>
          <a:blip r:embed="rId2" cstate="print"/>
          <a:srcRect/>
          <a:stretch>
            <a:fillRect/>
          </a:stretch>
        </p:blipFill>
        <p:spPr bwMode="auto">
          <a:xfrm>
            <a:off x="684213" y="1125538"/>
            <a:ext cx="8104187" cy="425926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Prostokąt 1"/>
          <p:cNvSpPr>
            <a:spLocks noChangeArrowheads="1"/>
          </p:cNvSpPr>
          <p:nvPr/>
        </p:nvSpPr>
        <p:spPr bwMode="auto">
          <a:xfrm>
            <a:off x="827088" y="981075"/>
            <a:ext cx="7777162" cy="4662488"/>
          </a:xfrm>
          <a:prstGeom prst="rect">
            <a:avLst/>
          </a:prstGeom>
          <a:noFill/>
          <a:ln w="9525">
            <a:noFill/>
            <a:miter lim="800000"/>
            <a:headEnd/>
            <a:tailEnd/>
          </a:ln>
        </p:spPr>
        <p:txBody>
          <a:bodyPr>
            <a:spAutoFit/>
          </a:bodyPr>
          <a:lstStyle/>
          <a:p>
            <a:pPr algn="just">
              <a:lnSpc>
                <a:spcPct val="150000"/>
              </a:lnSpc>
            </a:pPr>
            <a:r>
              <a:rPr lang="pl-PL" altLang="pl-PL" b="1"/>
              <a:t>OBRÓBKA CIEPLNA I CIEPLNO-CHEMICZNA</a:t>
            </a:r>
          </a:p>
          <a:p>
            <a:pPr algn="just">
              <a:lnSpc>
                <a:spcPct val="150000"/>
              </a:lnSpc>
            </a:pPr>
            <a:r>
              <a:rPr lang="pl-PL" altLang="pl-PL" b="1" u="sng"/>
              <a:t>Wyżarzanie</a:t>
            </a:r>
          </a:p>
          <a:p>
            <a:pPr algn="just">
              <a:lnSpc>
                <a:spcPct val="150000"/>
              </a:lnSpc>
            </a:pPr>
            <a:r>
              <a:rPr lang="pl-PL" altLang="pl-PL" b="1"/>
              <a:t>Wyżarzanie jest zabiegiem obróbki cieplnej polegającym na nagrzaniu materiału do określonej temperatury, wygrzaniu  w tej temperaturze przez określony czas, a następnie   powolnym studzeniu z szybkością pozwalającą na otrzymanie struktury zbliżonej do stanu równowagi. Sposób prowadzenia wyżarzania zależny jest celu jaki ma zostać osiągnięty i zawartości węgla w stali. Najczęściej stosowane wyżarzania to: wyżarzanie ujednoradniające, normalizujące, zupełne, zmiękczające, rekrystalizujące, odprężające, stabilizujące. Podstawą prowadzenia wszelkich zabiegów obróbki cieplnej jest wykres żelazo-węgiel.</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rostokąt 1"/>
          <p:cNvSpPr>
            <a:spLocks noChangeArrowheads="1"/>
          </p:cNvSpPr>
          <p:nvPr/>
        </p:nvSpPr>
        <p:spPr bwMode="auto">
          <a:xfrm>
            <a:off x="736600" y="260350"/>
            <a:ext cx="7632700" cy="6878638"/>
          </a:xfrm>
          <a:prstGeom prst="rect">
            <a:avLst/>
          </a:prstGeom>
          <a:noFill/>
          <a:ln w="9525">
            <a:noFill/>
            <a:miter lim="800000"/>
            <a:headEnd/>
            <a:tailEnd/>
          </a:ln>
        </p:spPr>
        <p:txBody>
          <a:bodyPr>
            <a:spAutoFit/>
          </a:bodyPr>
          <a:lstStyle/>
          <a:p>
            <a:pPr>
              <a:lnSpc>
                <a:spcPct val="150000"/>
              </a:lnSpc>
            </a:pPr>
            <a:r>
              <a:rPr lang="pl-PL" altLang="pl-PL" b="1" u="sng"/>
              <a:t>Wyżarzanie ujednoradniające </a:t>
            </a:r>
            <a:endParaRPr lang="pl-PL" altLang="pl-PL" b="1"/>
          </a:p>
          <a:p>
            <a:pPr algn="just">
              <a:lnSpc>
                <a:spcPct val="150000"/>
              </a:lnSpc>
            </a:pPr>
            <a:r>
              <a:rPr lang="pl-PL" altLang="pl-PL" b="1"/>
              <a:t>	Wyżarzanie to często jest nazywane wyżarzaniem homogenizującym. Prowadzi się je w temperaturach powyżej temperatury A</a:t>
            </a:r>
            <a:r>
              <a:rPr lang="pl-PL" altLang="pl-PL" b="1" baseline="-25000"/>
              <a:t>1</a:t>
            </a:r>
            <a:r>
              <a:rPr lang="pl-PL" altLang="pl-PL" b="1"/>
              <a:t>, A</a:t>
            </a:r>
            <a:r>
              <a:rPr lang="pl-PL" altLang="pl-PL" b="1" baseline="-25000"/>
              <a:t>3</a:t>
            </a:r>
            <a:r>
              <a:rPr lang="pl-PL" altLang="pl-PL" b="1"/>
              <a:t> i A</a:t>
            </a:r>
            <a:r>
              <a:rPr lang="pl-PL" altLang="pl-PL" b="1" baseline="-25000"/>
              <a:t>cm</a:t>
            </a:r>
            <a:r>
              <a:rPr lang="pl-PL" altLang="pl-PL" b="1"/>
              <a:t>, czyli w zakresie 1000 – 1200 </a:t>
            </a:r>
            <a:r>
              <a:rPr lang="pl-PL" altLang="pl-PL" b="1" baseline="30000"/>
              <a:t>0</a:t>
            </a:r>
            <a:r>
              <a:rPr lang="pl-PL" altLang="pl-PL" b="1"/>
              <a:t>C. Celem jest ujednorodnienie składu chemicznego. Wyżarzanie może powodować odwęglenie powierzchni i rozrost ziaren. Chłodzenie w powietrzu. Najczęściej prowadzi się w hutach przed walcowaniem wlewków staliwnych. </a:t>
            </a:r>
          </a:p>
          <a:p>
            <a:pPr>
              <a:lnSpc>
                <a:spcPct val="150000"/>
              </a:lnSpc>
            </a:pPr>
            <a:r>
              <a:rPr lang="pl-PL" altLang="pl-PL" b="1" u="sng"/>
              <a:t>Wyżarzanie normalizujące</a:t>
            </a:r>
            <a:endParaRPr lang="pl-PL" altLang="pl-PL" b="1"/>
          </a:p>
          <a:p>
            <a:pPr algn="just">
              <a:lnSpc>
                <a:spcPct val="150000"/>
              </a:lnSpc>
            </a:pPr>
            <a:r>
              <a:rPr lang="pl-PL" altLang="pl-PL" b="1"/>
              <a:t>	Wyżarzanie prowadzone w temperaturach 30 – 50 </a:t>
            </a:r>
            <a:r>
              <a:rPr lang="pl-PL" altLang="pl-PL" b="1" baseline="30000"/>
              <a:t>0</a:t>
            </a:r>
            <a:r>
              <a:rPr lang="pl-PL" altLang="pl-PL" b="1"/>
              <a:t>C powyżej A</a:t>
            </a:r>
            <a:r>
              <a:rPr lang="pl-PL" altLang="pl-PL" b="1" baseline="-25000"/>
              <a:t>c3</a:t>
            </a:r>
            <a:r>
              <a:rPr lang="pl-PL" altLang="pl-PL" b="1"/>
              <a:t> i A</a:t>
            </a:r>
            <a:r>
              <a:rPr lang="pl-PL" altLang="pl-PL" b="1" baseline="-25000"/>
              <a:t>cm</a:t>
            </a:r>
            <a:r>
              <a:rPr lang="pl-PL" altLang="pl-PL" b="1"/>
              <a:t>. Celem jest uzyskanie drobnoziarnistej struktury, a tym samym podwyższenie własności mechanicznych. Stosuje się w celu: uzyskania jednolitej struktury w całej objętości wyrobu (odkuwki), dla części hartowanych, które uległy dużym odkształceniom, ujednorodnienie struktury w wyrobach spawanych, usunięcia pasmowości w wyrobach walcowanych. Chłodzenie w powietrzu.</a:t>
            </a:r>
          </a:p>
          <a:p>
            <a:endParaRPr lang="pl-PL" altLang="pl-PL"/>
          </a:p>
          <a:p>
            <a:endParaRPr lang="pl-PL" altLang="pl-PL"/>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rostokąt 1"/>
          <p:cNvSpPr>
            <a:spLocks noChangeArrowheads="1"/>
          </p:cNvSpPr>
          <p:nvPr/>
        </p:nvSpPr>
        <p:spPr bwMode="auto">
          <a:xfrm>
            <a:off x="900113" y="890588"/>
            <a:ext cx="7488237" cy="5076825"/>
          </a:xfrm>
          <a:prstGeom prst="rect">
            <a:avLst/>
          </a:prstGeom>
          <a:noFill/>
          <a:ln w="9525">
            <a:noFill/>
            <a:miter lim="800000"/>
            <a:headEnd/>
            <a:tailEnd/>
          </a:ln>
        </p:spPr>
        <p:txBody>
          <a:bodyPr>
            <a:spAutoFit/>
          </a:bodyPr>
          <a:lstStyle/>
          <a:p>
            <a:pPr algn="just">
              <a:lnSpc>
                <a:spcPct val="150000"/>
              </a:lnSpc>
            </a:pPr>
            <a:r>
              <a:rPr lang="pl-PL" altLang="pl-PL" b="1"/>
              <a:t> </a:t>
            </a:r>
            <a:r>
              <a:rPr lang="pl-PL" altLang="pl-PL" b="1" u="sng"/>
              <a:t>Wyżarzanie zupełne</a:t>
            </a:r>
            <a:endParaRPr lang="pl-PL" altLang="pl-PL" b="1"/>
          </a:p>
          <a:p>
            <a:pPr algn="just">
              <a:lnSpc>
                <a:spcPct val="150000"/>
              </a:lnSpc>
            </a:pPr>
            <a:r>
              <a:rPr lang="pl-PL" altLang="pl-PL" b="1"/>
              <a:t>	Prowadzi się w temperaturach 30 – 50 </a:t>
            </a:r>
            <a:r>
              <a:rPr lang="pl-PL" altLang="pl-PL" b="1" baseline="30000"/>
              <a:t>0</a:t>
            </a:r>
            <a:r>
              <a:rPr lang="pl-PL" altLang="pl-PL" b="1"/>
              <a:t>C powyżej A</a:t>
            </a:r>
            <a:r>
              <a:rPr lang="pl-PL" altLang="pl-PL" b="1" baseline="-25000"/>
              <a:t>c3</a:t>
            </a:r>
            <a:r>
              <a:rPr lang="pl-PL" altLang="pl-PL" b="1"/>
              <a:t> i A</a:t>
            </a:r>
            <a:r>
              <a:rPr lang="pl-PL" altLang="pl-PL" b="1" baseline="-25000"/>
              <a:t>cm</a:t>
            </a:r>
            <a:r>
              <a:rPr lang="pl-PL" altLang="pl-PL" b="1"/>
              <a:t>. Celem jest uzyskanie struktury zbliżonej do stanu równowagi. Stosuje się głównie dla stali stopowych hartujących się przy chłodzeniu na powietrzu. Wyżarzanie to wymaga bardzo powolnego chłodzenia wraz z piecem. </a:t>
            </a:r>
          </a:p>
          <a:p>
            <a:pPr algn="just">
              <a:lnSpc>
                <a:spcPct val="150000"/>
              </a:lnSpc>
            </a:pPr>
            <a:r>
              <a:rPr lang="pl-PL" altLang="pl-PL" b="1"/>
              <a:t> </a:t>
            </a:r>
            <a:r>
              <a:rPr lang="pl-PL" altLang="pl-PL" b="1" u="sng"/>
              <a:t>Wyżarzanie zmiękczające</a:t>
            </a:r>
            <a:endParaRPr lang="pl-PL" altLang="pl-PL" b="1"/>
          </a:p>
          <a:p>
            <a:pPr algn="just">
              <a:lnSpc>
                <a:spcPct val="150000"/>
              </a:lnSpc>
            </a:pPr>
            <a:r>
              <a:rPr lang="pl-PL" altLang="pl-PL" b="1"/>
              <a:t>	Wyżarzanie to występuje pod nazwą wyżarzania sferoidyzującego. Prowadzi się w temperaturach bliskich A</a:t>
            </a:r>
            <a:r>
              <a:rPr lang="pl-PL" altLang="pl-PL" b="1" baseline="-25000"/>
              <a:t>c1</a:t>
            </a:r>
            <a:r>
              <a:rPr lang="pl-PL" altLang="pl-PL" b="1"/>
              <a:t>. Celem jest  uzyskanie niskiej twardości i obrabialności stali. Chłodzenie bardzo powolne w zakresie bliskim temperaturom A</a:t>
            </a:r>
            <a:r>
              <a:rPr lang="pl-PL" altLang="pl-PL" b="1" baseline="-25000"/>
              <a:t>1</a:t>
            </a:r>
            <a:r>
              <a:rPr lang="pl-PL" altLang="pl-PL" b="1"/>
              <a:t>. Stosuje się w celu obniżenia twardości, zwiększenia plastyczności w szczególności przed obróbką plastyczną na zimno.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rostokąt 1"/>
          <p:cNvSpPr>
            <a:spLocks noChangeArrowheads="1"/>
          </p:cNvSpPr>
          <p:nvPr/>
        </p:nvSpPr>
        <p:spPr bwMode="auto">
          <a:xfrm>
            <a:off x="323850" y="395288"/>
            <a:ext cx="8569325" cy="5354637"/>
          </a:xfrm>
          <a:prstGeom prst="rect">
            <a:avLst/>
          </a:prstGeom>
          <a:noFill/>
          <a:ln w="9525">
            <a:noFill/>
            <a:miter lim="800000"/>
            <a:headEnd/>
            <a:tailEnd/>
          </a:ln>
        </p:spPr>
        <p:txBody>
          <a:bodyPr>
            <a:spAutoFit/>
          </a:bodyPr>
          <a:lstStyle/>
          <a:p>
            <a:pPr algn="just">
              <a:lnSpc>
                <a:spcPct val="150000"/>
              </a:lnSpc>
            </a:pPr>
            <a:r>
              <a:rPr lang="pl-PL" altLang="pl-PL" b="1" u="sng"/>
              <a:t>Wyżarzanie rekrystalizujące</a:t>
            </a:r>
            <a:endParaRPr lang="pl-PL" altLang="pl-PL" b="1"/>
          </a:p>
          <a:p>
            <a:pPr algn="just">
              <a:lnSpc>
                <a:spcPct val="150000"/>
              </a:lnSpc>
            </a:pPr>
            <a:r>
              <a:rPr lang="pl-PL" altLang="pl-PL" b="1"/>
              <a:t>	Wyżarzanie prowadzi się powyżej temperatury rekrystalizacji, a więc w temperaturach  w zakresie 650 -700 </a:t>
            </a:r>
            <a:r>
              <a:rPr lang="pl-PL" altLang="pl-PL" b="1" baseline="30000"/>
              <a:t>0</a:t>
            </a:r>
            <a:r>
              <a:rPr lang="pl-PL" altLang="pl-PL" b="1"/>
              <a:t>C. Celem jest przebudowa struktury ziaren w stali. Wyżarzanie stosuje się dla stali poddanych obróbce plastycznej na zimno,  co oznacza powrót do własności mechanicznych sprzed zgniotu. </a:t>
            </a:r>
          </a:p>
          <a:p>
            <a:pPr algn="just">
              <a:lnSpc>
                <a:spcPct val="150000"/>
              </a:lnSpc>
            </a:pPr>
            <a:r>
              <a:rPr lang="pl-PL" altLang="pl-PL" b="1"/>
              <a:t>  </a:t>
            </a:r>
            <a:r>
              <a:rPr lang="pl-PL" altLang="pl-PL" b="1" u="sng"/>
              <a:t>Wyżarzanie odprężające</a:t>
            </a:r>
            <a:endParaRPr lang="pl-PL" altLang="pl-PL" b="1"/>
          </a:p>
          <a:p>
            <a:pPr algn="just">
              <a:lnSpc>
                <a:spcPct val="150000"/>
              </a:lnSpc>
            </a:pPr>
            <a:r>
              <a:rPr lang="pl-PL" altLang="pl-PL" b="1"/>
              <a:t>	Wyżarzanie prowadzi się w temperaturach poniżej 650 </a:t>
            </a:r>
            <a:r>
              <a:rPr lang="pl-PL" altLang="pl-PL" b="1" baseline="30000"/>
              <a:t>0</a:t>
            </a:r>
            <a:r>
              <a:rPr lang="pl-PL" altLang="pl-PL" b="1"/>
              <a:t>C. Wsad chłodzi się na wolnym powietrzu lub z piecem. Celem jest usuniecie naprężeń w wyrobie bez wprowadzania zmian w strukturze stali. Wyżarzanie prowadzi się dla materiałów po kuciu na gorąco, po spawaniu, po obróbce plastycznej na zimno, a także po operacjach obróbki skrawaniem w szczególności po obróbce zgrubnej, która z racji dużych sił skrawania wprowadza naprężenia w warstwę wierzchnią.</a:t>
            </a:r>
          </a:p>
          <a:p>
            <a:r>
              <a:rPr lang="pl-PL" altLang="pl-PL" b="1"/>
              <a:t>       </a:t>
            </a:r>
            <a:endParaRPr lang="pl-PL" altLang="pl-PL"/>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Prostokąt 1"/>
          <p:cNvSpPr>
            <a:spLocks noChangeArrowheads="1"/>
          </p:cNvSpPr>
          <p:nvPr/>
        </p:nvSpPr>
        <p:spPr bwMode="auto">
          <a:xfrm>
            <a:off x="539750" y="1268413"/>
            <a:ext cx="8353425" cy="2951162"/>
          </a:xfrm>
          <a:prstGeom prst="rect">
            <a:avLst/>
          </a:prstGeom>
          <a:noFill/>
          <a:ln w="9525">
            <a:noFill/>
            <a:miter lim="800000"/>
            <a:headEnd/>
            <a:tailEnd/>
          </a:ln>
        </p:spPr>
        <p:txBody>
          <a:bodyPr>
            <a:spAutoFit/>
          </a:bodyPr>
          <a:lstStyle/>
          <a:p>
            <a:pPr algn="just">
              <a:lnSpc>
                <a:spcPct val="150000"/>
              </a:lnSpc>
            </a:pPr>
            <a:r>
              <a:rPr lang="pl-PL" altLang="pl-PL" b="1" u="sng"/>
              <a:t>Wyżarzanie stabilizujące</a:t>
            </a:r>
            <a:endParaRPr lang="pl-PL" altLang="pl-PL" b="1"/>
          </a:p>
          <a:p>
            <a:pPr algn="just">
              <a:lnSpc>
                <a:spcPct val="150000"/>
              </a:lnSpc>
            </a:pPr>
            <a:r>
              <a:rPr lang="pl-PL" altLang="pl-PL" b="1"/>
              <a:t>                Jest to wyżarzanie niskotemperaturowe gdyż prowadzi się je w temperaturach poniżej 150 </a:t>
            </a:r>
            <a:r>
              <a:rPr lang="pl-PL" altLang="pl-PL" b="1" baseline="30000"/>
              <a:t>0</a:t>
            </a:r>
            <a:r>
              <a:rPr lang="pl-PL" altLang="pl-PL" b="1"/>
              <a:t>C przez kilkanaście do kilkudziesięciu godzin, z chłodzeniem na wolnym powietrzu lub z piecem.  Celem jest usunięcie naprężeń własnych a także usunięcie samorzutnych zmian strukturalnych i objętościowych. Wyżarzanie to stosuje się głównie do narzędzi pomiarowych i odpowiedzialnych części maszyn np. wrzeciona obrabiarek.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msotw9_temp0"/>
          <p:cNvPicPr>
            <a:picLocks noChangeAspect="1" noChangeArrowheads="1"/>
          </p:cNvPicPr>
          <p:nvPr/>
        </p:nvPicPr>
        <p:blipFill>
          <a:blip r:embed="rId2" cstate="print"/>
          <a:srcRect r="26718" b="37242"/>
          <a:stretch>
            <a:fillRect/>
          </a:stretch>
        </p:blipFill>
        <p:spPr bwMode="auto">
          <a:xfrm>
            <a:off x="1692275" y="908050"/>
            <a:ext cx="6070600" cy="5715000"/>
          </a:xfrm>
          <a:prstGeom prst="rect">
            <a:avLst/>
          </a:prstGeom>
          <a:noFill/>
          <a:ln w="9525">
            <a:solidFill>
              <a:schemeClr val="tx1"/>
            </a:solidFill>
            <a:miter lim="800000"/>
            <a:headEnd/>
            <a:tailEnd/>
          </a:ln>
        </p:spPr>
      </p:pic>
      <p:sp>
        <p:nvSpPr>
          <p:cNvPr id="8195" name="Rectangle 4"/>
          <p:cNvSpPr>
            <a:spLocks noChangeArrowheads="1"/>
          </p:cNvSpPr>
          <p:nvPr/>
        </p:nvSpPr>
        <p:spPr bwMode="auto">
          <a:xfrm>
            <a:off x="1295400" y="152400"/>
            <a:ext cx="7007225" cy="396875"/>
          </a:xfrm>
          <a:prstGeom prst="rect">
            <a:avLst/>
          </a:prstGeom>
          <a:noFill/>
          <a:ln w="9525">
            <a:noFill/>
            <a:miter lim="800000"/>
            <a:headEnd/>
            <a:tailEnd/>
          </a:ln>
        </p:spPr>
        <p:txBody>
          <a:bodyPr wrap="none">
            <a:spAutoFit/>
          </a:bodyPr>
          <a:lstStyle/>
          <a:p>
            <a:r>
              <a:rPr lang="pl-PL" altLang="pl-PL" sz="2000" b="1">
                <a:latin typeface="Arial" charset="0"/>
              </a:rPr>
              <a:t>Obróbka wału w jednej operacji i dwóch zamocowaniach</a:t>
            </a:r>
          </a:p>
        </p:txBody>
      </p:sp>
      <p:sp>
        <p:nvSpPr>
          <p:cNvPr id="8196" name="Rectangle 5"/>
          <p:cNvSpPr>
            <a:spLocks noChangeArrowheads="1"/>
          </p:cNvSpPr>
          <p:nvPr/>
        </p:nvSpPr>
        <p:spPr bwMode="auto">
          <a:xfrm rot="-5400000">
            <a:off x="32544" y="3725069"/>
            <a:ext cx="1763713" cy="307975"/>
          </a:xfrm>
          <a:prstGeom prst="rect">
            <a:avLst/>
          </a:prstGeom>
          <a:noFill/>
          <a:ln w="9525">
            <a:noFill/>
            <a:miter lim="800000"/>
            <a:headEnd/>
            <a:tailEnd/>
          </a:ln>
        </p:spPr>
        <p:txBody>
          <a:bodyPr wrap="none">
            <a:spAutoFit/>
          </a:bodyPr>
          <a:lstStyle/>
          <a:p>
            <a:r>
              <a:rPr lang="pl-PL" altLang="pl-PL" sz="1400" b="1">
                <a:latin typeface="Arial" charset="0"/>
              </a:rPr>
              <a:t>Operacja  toczenia</a:t>
            </a:r>
          </a:p>
        </p:txBody>
      </p:sp>
      <p:sp>
        <p:nvSpPr>
          <p:cNvPr id="8197" name="AutoShape 7"/>
          <p:cNvSpPr>
            <a:spLocks/>
          </p:cNvSpPr>
          <p:nvPr/>
        </p:nvSpPr>
        <p:spPr bwMode="auto">
          <a:xfrm>
            <a:off x="1143000" y="1295400"/>
            <a:ext cx="381000" cy="5105400"/>
          </a:xfrm>
          <a:prstGeom prst="leftBrace">
            <a:avLst>
              <a:gd name="adj1" fmla="val 111667"/>
              <a:gd name="adj2" fmla="val 50000"/>
            </a:avLst>
          </a:prstGeom>
          <a:noFill/>
          <a:ln w="9525">
            <a:solidFill>
              <a:schemeClr val="tx1"/>
            </a:solidFill>
            <a:round/>
            <a:headEnd/>
            <a:tailEnd/>
          </a:ln>
        </p:spPr>
        <p:txBody>
          <a:bodyPr wrap="none" anchor="ctr"/>
          <a:lstStyle/>
          <a:p>
            <a:endParaRPr lang="pl-PL" altLang="pl-PL"/>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Obraz 13"/>
          <p:cNvPicPr>
            <a:picLocks noChangeAspect="1" noChangeArrowheads="1"/>
          </p:cNvPicPr>
          <p:nvPr/>
        </p:nvPicPr>
        <p:blipFill>
          <a:blip r:embed="rId2" cstate="print"/>
          <a:srcRect t="2840" r="3943"/>
          <a:stretch>
            <a:fillRect/>
          </a:stretch>
        </p:blipFill>
        <p:spPr bwMode="auto">
          <a:xfrm>
            <a:off x="2352675" y="450850"/>
            <a:ext cx="4638675" cy="5318125"/>
          </a:xfrm>
          <a:prstGeom prst="rect">
            <a:avLst/>
          </a:prstGeom>
          <a:noFill/>
          <a:ln w="9525">
            <a:noFill/>
            <a:miter lim="800000"/>
            <a:headEnd/>
            <a:tailEnd/>
          </a:ln>
        </p:spPr>
      </p:pic>
      <p:sp>
        <p:nvSpPr>
          <p:cNvPr id="92163" name="pole tekstowe 1"/>
          <p:cNvSpPr txBox="1">
            <a:spLocks noChangeArrowheads="1"/>
          </p:cNvSpPr>
          <p:nvPr/>
        </p:nvSpPr>
        <p:spPr bwMode="auto">
          <a:xfrm>
            <a:off x="1547813" y="5743575"/>
            <a:ext cx="6624637" cy="368300"/>
          </a:xfrm>
          <a:prstGeom prst="rect">
            <a:avLst/>
          </a:prstGeom>
          <a:noFill/>
          <a:ln w="9525">
            <a:noFill/>
            <a:miter lim="800000"/>
            <a:headEnd/>
            <a:tailEnd/>
          </a:ln>
        </p:spPr>
        <p:txBody>
          <a:bodyPr>
            <a:spAutoFit/>
          </a:bodyPr>
          <a:lstStyle/>
          <a:p>
            <a:pPr algn="ctr"/>
            <a:r>
              <a:rPr lang="pl-PL" altLang="pl-PL" b="1">
                <a:latin typeface="Arial" charset="0"/>
                <a:cs typeface="Arial" charset="0"/>
              </a:rPr>
              <a:t>Temperatury wyżarzania na tle wykresu żelazo-węgiel</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pole tekstowe 1"/>
          <p:cNvSpPr txBox="1">
            <a:spLocks noChangeArrowheads="1"/>
          </p:cNvSpPr>
          <p:nvPr/>
        </p:nvSpPr>
        <p:spPr bwMode="auto">
          <a:xfrm>
            <a:off x="1331913" y="836613"/>
            <a:ext cx="6192837" cy="5770562"/>
          </a:xfrm>
          <a:prstGeom prst="rect">
            <a:avLst/>
          </a:prstGeom>
          <a:noFill/>
          <a:ln w="9525">
            <a:noFill/>
            <a:miter lim="800000"/>
            <a:headEnd/>
            <a:tailEnd/>
          </a:ln>
        </p:spPr>
        <p:txBody>
          <a:bodyPr>
            <a:spAutoFit/>
          </a:bodyPr>
          <a:lstStyle/>
          <a:p>
            <a:pPr algn="just">
              <a:lnSpc>
                <a:spcPct val="150000"/>
              </a:lnSpc>
            </a:pPr>
            <a:r>
              <a:rPr lang="pl-PL" altLang="pl-PL" b="1" u="sng"/>
              <a:t>Ulepszanie cieplne </a:t>
            </a:r>
            <a:r>
              <a:rPr lang="pl-PL" altLang="pl-PL" b="1"/>
              <a:t>jest procesem hartowania połączonym z ze średnim lub wysokim odpuszczaniem w celu uzyskania określonych własności mechanicznych. Ulepszanie cieplne prowadzi się dla stali do ulepszania cieplnego, a więc dla stali o zawartości węgla powyżej 0.2%. Najczęściej przyjmuje się, że ulepszaniem cieplnym uzyskuje się twardość nieprzekraczającą 36 HRC. Jeśli przyjęto, określając własności mechaniczne części, iż nie przekracza ona tej wartości, ulepszanie cieplne zaleca się prowadzić  na materiałach wejściowych przed rozpoczęciem obróbki skrawaniem. Gdy wymagana jest wyższa twardość np. 42 HRC, ulepszanie cieplne powinno prowadzić się przed obróbką wykończeniową. </a:t>
            </a:r>
          </a:p>
          <a:p>
            <a:endParaRPr lang="pl-PL" altLang="pl-PL"/>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685800" y="228600"/>
            <a:ext cx="7239000" cy="366713"/>
          </a:xfrm>
          <a:prstGeom prst="rect">
            <a:avLst/>
          </a:prstGeom>
          <a:noFill/>
          <a:ln w="9525">
            <a:noFill/>
            <a:miter lim="800000"/>
            <a:headEnd/>
            <a:tailEnd/>
          </a:ln>
        </p:spPr>
        <p:txBody>
          <a:bodyPr>
            <a:spAutoFit/>
          </a:bodyPr>
          <a:lstStyle/>
          <a:p>
            <a:pPr>
              <a:spcBef>
                <a:spcPct val="50000"/>
              </a:spcBef>
            </a:pPr>
            <a:endParaRPr lang="pl-PL" altLang="pl-PL"/>
          </a:p>
        </p:txBody>
      </p:sp>
      <p:pic>
        <p:nvPicPr>
          <p:cNvPr id="94211" name="Picture 9" descr="D:\Dane\TBM\TBM_wykład\Obróbka cieplna\Hartowanie01 copy.jpg"/>
          <p:cNvPicPr>
            <a:picLocks noChangeAspect="1" noChangeArrowheads="1"/>
          </p:cNvPicPr>
          <p:nvPr/>
        </p:nvPicPr>
        <p:blipFill>
          <a:blip r:embed="rId2" cstate="print"/>
          <a:srcRect/>
          <a:stretch>
            <a:fillRect/>
          </a:stretch>
        </p:blipFill>
        <p:spPr bwMode="auto">
          <a:xfrm>
            <a:off x="0" y="914400"/>
            <a:ext cx="3067050" cy="4724400"/>
          </a:xfrm>
          <a:prstGeom prst="rect">
            <a:avLst/>
          </a:prstGeom>
          <a:noFill/>
          <a:ln w="9525">
            <a:solidFill>
              <a:schemeClr val="tx1"/>
            </a:solidFill>
            <a:miter lim="800000"/>
            <a:headEnd/>
            <a:tailEnd/>
          </a:ln>
        </p:spPr>
      </p:pic>
      <p:sp>
        <p:nvSpPr>
          <p:cNvPr id="94212" name="pole tekstowe 2"/>
          <p:cNvSpPr txBox="1">
            <a:spLocks noChangeArrowheads="1"/>
          </p:cNvSpPr>
          <p:nvPr/>
        </p:nvSpPr>
        <p:spPr bwMode="auto">
          <a:xfrm>
            <a:off x="3203575" y="42863"/>
            <a:ext cx="5256213" cy="6519862"/>
          </a:xfrm>
          <a:prstGeom prst="rect">
            <a:avLst/>
          </a:prstGeom>
          <a:noFill/>
          <a:ln w="9525">
            <a:noFill/>
            <a:miter lim="800000"/>
            <a:headEnd/>
            <a:tailEnd/>
          </a:ln>
        </p:spPr>
        <p:txBody>
          <a:bodyPr>
            <a:spAutoFit/>
          </a:bodyPr>
          <a:lstStyle/>
          <a:p>
            <a:pPr algn="just">
              <a:lnSpc>
                <a:spcPts val="2800"/>
              </a:lnSpc>
            </a:pPr>
            <a:r>
              <a:rPr lang="pl-PL" altLang="pl-PL" b="1" u="sng"/>
              <a:t>Hartowanie</a:t>
            </a:r>
            <a:r>
              <a:rPr lang="pl-PL" altLang="pl-PL" b="1"/>
              <a:t> stali (zawartość węgla powyżej 0.2%) polega na nagrzaniu wsadu do temperatury austenityzowania, wygrzaniu w tej temperaturze, a następnie na szybkim chłodzeniu w celu uzyskania struktury martenzytycznej bądź bainitycznej. Bardzo ważne jest dobranie właściwego ośrodka chłodzącego jak i sposobu chłodzenia, a więc stosowania różnych szybkości chłodzenia w czasie przechodzenia od temperatury hartowania do niskich temperatur rzędu stu kilkudziesięciu stopni. Zbyt wolne chłodzenie powoduje wydzielanie się cementytu i uniemożliwia  przemianę martenzytyczną, podczas gdy zbyt szybkie chłodzenie powoduje powstanie zbyt dużych naprężeń hartowniczych, które mogą doprowadzić do trwałych odkształceń lub pęknięć. Hartowanie stosuje się w celu zwiększenia własności mechanicznych: twardości i wytrzymałości.</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D:\Dane\TBM\TBM_wykład\Zębnik-pęknięcie\DSCN0400.JPG"/>
          <p:cNvPicPr>
            <a:picLocks noChangeAspect="1" noChangeArrowheads="1"/>
          </p:cNvPicPr>
          <p:nvPr/>
        </p:nvPicPr>
        <p:blipFill>
          <a:blip r:embed="rId2" cstate="print"/>
          <a:srcRect/>
          <a:stretch>
            <a:fillRect/>
          </a:stretch>
        </p:blipFill>
        <p:spPr bwMode="auto">
          <a:xfrm>
            <a:off x="2274888" y="3429000"/>
            <a:ext cx="4191000" cy="3143250"/>
          </a:xfrm>
          <a:prstGeom prst="rect">
            <a:avLst/>
          </a:prstGeom>
          <a:noFill/>
          <a:ln w="9525">
            <a:noFill/>
            <a:miter lim="800000"/>
            <a:headEnd/>
            <a:tailEnd/>
          </a:ln>
        </p:spPr>
      </p:pic>
      <p:sp>
        <p:nvSpPr>
          <p:cNvPr id="95235" name="pole tekstowe 6"/>
          <p:cNvSpPr txBox="1">
            <a:spLocks noChangeArrowheads="1"/>
          </p:cNvSpPr>
          <p:nvPr/>
        </p:nvSpPr>
        <p:spPr bwMode="auto">
          <a:xfrm>
            <a:off x="2209800" y="1133475"/>
            <a:ext cx="4459288" cy="368300"/>
          </a:xfrm>
          <a:prstGeom prst="rect">
            <a:avLst/>
          </a:prstGeom>
          <a:noFill/>
          <a:ln w="9525">
            <a:noFill/>
            <a:miter lim="800000"/>
            <a:headEnd/>
            <a:tailEnd/>
          </a:ln>
        </p:spPr>
        <p:txBody>
          <a:bodyPr>
            <a:spAutoFit/>
          </a:bodyPr>
          <a:lstStyle/>
          <a:p>
            <a:endParaRPr lang="pl-PL" altLang="pl-PL"/>
          </a:p>
        </p:txBody>
      </p:sp>
      <p:sp>
        <p:nvSpPr>
          <p:cNvPr id="95236" name="pole tekstowe 4"/>
          <p:cNvSpPr txBox="1">
            <a:spLocks noChangeArrowheads="1"/>
          </p:cNvSpPr>
          <p:nvPr/>
        </p:nvSpPr>
        <p:spPr bwMode="auto">
          <a:xfrm>
            <a:off x="1835150" y="620713"/>
            <a:ext cx="5113338" cy="2535237"/>
          </a:xfrm>
          <a:prstGeom prst="rect">
            <a:avLst/>
          </a:prstGeom>
          <a:noFill/>
          <a:ln w="9525">
            <a:noFill/>
            <a:miter lim="800000"/>
            <a:headEnd/>
            <a:tailEnd/>
          </a:ln>
        </p:spPr>
        <p:txBody>
          <a:bodyPr>
            <a:spAutoFit/>
          </a:bodyPr>
          <a:lstStyle/>
          <a:p>
            <a:pPr algn="just">
              <a:lnSpc>
                <a:spcPct val="150000"/>
              </a:lnSpc>
            </a:pPr>
            <a:r>
              <a:rPr lang="pl-PL" altLang="pl-PL" b="1"/>
              <a:t>Zbyt wolne chłodzenie powoduje wydzielanie się cementytu i uniemożliwia  przemianę martenzytyczną, podczas gdy zbyt szybkie chłodzenie powoduje powstanie zbyt dużych naprężeń hartowniczych, które mogą doprowadzić do trwałych odkształceń lub pęknięć.</a:t>
            </a:r>
            <a:endParaRPr lang="pl-PL" altLang="pl-PL"/>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pole tekstowe 1"/>
          <p:cNvSpPr txBox="1">
            <a:spLocks noChangeArrowheads="1"/>
          </p:cNvSpPr>
          <p:nvPr/>
        </p:nvSpPr>
        <p:spPr bwMode="auto">
          <a:xfrm>
            <a:off x="684213" y="836613"/>
            <a:ext cx="7920037" cy="4524375"/>
          </a:xfrm>
          <a:prstGeom prst="rect">
            <a:avLst/>
          </a:prstGeom>
          <a:noFill/>
          <a:ln w="9525">
            <a:noFill/>
            <a:miter lim="800000"/>
            <a:headEnd/>
            <a:tailEnd/>
          </a:ln>
        </p:spPr>
        <p:txBody>
          <a:bodyPr>
            <a:spAutoFit/>
          </a:bodyPr>
          <a:lstStyle/>
          <a:p>
            <a:pPr algn="just">
              <a:lnSpc>
                <a:spcPct val="150000"/>
              </a:lnSpc>
            </a:pPr>
            <a:r>
              <a:rPr lang="pl-PL" altLang="pl-PL" b="1" u="sng"/>
              <a:t>Hartowanie</a:t>
            </a:r>
            <a:r>
              <a:rPr lang="pl-PL" altLang="pl-PL" b="1"/>
              <a:t> jest zawsze powiązane z procesem odpuszczania. Celem odpuszczania jest poprawa ciągliwości i zmniejszenie kruchości kosztem zmniejszenia twardości. Nadto odpuszczanie zmniejsza naprężenia hartownicze. Odpuszczanie to ponowne po hartowaniu nagrzanie wsadu do temperatury poniżej A</a:t>
            </a:r>
            <a:r>
              <a:rPr lang="pl-PL" altLang="pl-PL" b="1" baseline="-25000"/>
              <a:t>c1</a:t>
            </a:r>
            <a:r>
              <a:rPr lang="pl-PL" altLang="pl-PL" b="1"/>
              <a:t>, czyli poniżej 650 </a:t>
            </a:r>
            <a:r>
              <a:rPr lang="pl-PL" altLang="pl-PL" b="1" baseline="30000"/>
              <a:t>0</a:t>
            </a:r>
            <a:r>
              <a:rPr lang="pl-PL" altLang="pl-PL" b="1"/>
              <a:t>C. Rozróżnia się:  </a:t>
            </a:r>
            <a:r>
              <a:rPr lang="pl-PL" altLang="pl-PL" b="1" u="sng"/>
              <a:t>odpuszczanie wysokie</a:t>
            </a:r>
            <a:r>
              <a:rPr lang="pl-PL" altLang="pl-PL" b="1"/>
              <a:t> (temp. 450 – 650 </a:t>
            </a:r>
            <a:r>
              <a:rPr lang="pl-PL" altLang="pl-PL" b="1" baseline="30000"/>
              <a:t>0</a:t>
            </a:r>
            <a:r>
              <a:rPr lang="pl-PL" altLang="pl-PL" b="1"/>
              <a:t>C), które stosuje się dla stali konstrukcyjnych w celu uzyskania najlepszych własności wytrzymałościowych i plastycznych, </a:t>
            </a:r>
          </a:p>
          <a:p>
            <a:pPr algn="just">
              <a:lnSpc>
                <a:spcPct val="150000"/>
              </a:lnSpc>
            </a:pPr>
            <a:r>
              <a:rPr lang="pl-PL" altLang="pl-PL" b="1"/>
              <a:t>	</a:t>
            </a:r>
            <a:r>
              <a:rPr lang="pl-PL" altLang="pl-PL" b="1" u="sng"/>
              <a:t>średnie</a:t>
            </a:r>
            <a:r>
              <a:rPr lang="pl-PL" altLang="pl-PL" b="1"/>
              <a:t> (temp. 250 – 450 </a:t>
            </a:r>
            <a:r>
              <a:rPr lang="pl-PL" altLang="pl-PL" b="1" baseline="30000"/>
              <a:t>0</a:t>
            </a:r>
            <a:r>
              <a:rPr lang="pl-PL" altLang="pl-PL" b="1"/>
              <a:t>C) dla części maszyn które powinny charakteryzować się dużą wartością R</a:t>
            </a:r>
            <a:r>
              <a:rPr lang="pl-PL" altLang="pl-PL" b="1" baseline="-25000"/>
              <a:t>e</a:t>
            </a:r>
            <a:r>
              <a:rPr lang="pl-PL" altLang="pl-PL" b="1"/>
              <a:t> i  udarnością, 		</a:t>
            </a:r>
            <a:r>
              <a:rPr lang="pl-PL" altLang="pl-PL" b="1" u="sng"/>
              <a:t>niskie</a:t>
            </a:r>
            <a:r>
              <a:rPr lang="pl-PL" altLang="pl-PL" b="1"/>
              <a:t> (temp. 100 -250 </a:t>
            </a:r>
            <a:r>
              <a:rPr lang="pl-PL" altLang="pl-PL" b="1" baseline="30000"/>
              <a:t>0</a:t>
            </a:r>
            <a:r>
              <a:rPr lang="pl-PL" altLang="pl-PL" b="1"/>
              <a:t>C) stosowane głównie dla narzędzi. </a:t>
            </a:r>
          </a:p>
          <a:p>
            <a:endParaRPr lang="pl-PL" altLang="pl-PL"/>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ole tekstowe 1"/>
          <p:cNvSpPr txBox="1">
            <a:spLocks noChangeArrowheads="1"/>
          </p:cNvSpPr>
          <p:nvPr/>
        </p:nvSpPr>
        <p:spPr bwMode="auto">
          <a:xfrm>
            <a:off x="949325" y="549275"/>
            <a:ext cx="7488238" cy="4524375"/>
          </a:xfrm>
          <a:prstGeom prst="rect">
            <a:avLst/>
          </a:prstGeom>
          <a:noFill/>
          <a:ln w="9525">
            <a:noFill/>
            <a:miter lim="800000"/>
            <a:headEnd/>
            <a:tailEnd/>
          </a:ln>
        </p:spPr>
        <p:txBody>
          <a:bodyPr>
            <a:spAutoFit/>
          </a:bodyPr>
          <a:lstStyle/>
          <a:p>
            <a:pPr algn="just">
              <a:lnSpc>
                <a:spcPct val="150000"/>
              </a:lnSpc>
            </a:pPr>
            <a:r>
              <a:rPr lang="pl-PL" altLang="pl-PL" b="1" u="sng"/>
              <a:t>Nawęglanie</a:t>
            </a:r>
            <a:r>
              <a:rPr lang="pl-PL" altLang="pl-PL" b="1"/>
              <a:t> jest obróbką cieplno-chemiczną. Powoduje zmianę składu chemicznego i struktury warstwy wierzchniej, tak by w procesie hartowania uzyskać twardą, odporną na ścieranie warstwę wierzchnią przy zachowaniu ciągliwości rdzenia</a:t>
            </a:r>
          </a:p>
          <a:p>
            <a:pPr algn="just">
              <a:lnSpc>
                <a:spcPct val="150000"/>
              </a:lnSpc>
            </a:pPr>
            <a:r>
              <a:rPr lang="pl-PL" altLang="pl-PL" b="1"/>
              <a:t> Temperatury nawęglania leżą powyżej krzywej A</a:t>
            </a:r>
            <a:r>
              <a:rPr lang="pl-PL" altLang="pl-PL" b="1" baseline="-25000"/>
              <a:t>c3</a:t>
            </a:r>
            <a:r>
              <a:rPr lang="pl-PL" altLang="pl-PL" b="1"/>
              <a:t> tj. 900 – 950 </a:t>
            </a:r>
            <a:r>
              <a:rPr lang="pl-PL" altLang="pl-PL" b="1" baseline="30000"/>
              <a:t>0</a:t>
            </a:r>
            <a:r>
              <a:rPr lang="pl-PL" altLang="pl-PL" b="1"/>
              <a:t>C. Nawęgla się stale węglowe i stopowe o zawartości węgla poniżej 0.2 – 0.25 %. </a:t>
            </a:r>
          </a:p>
          <a:p>
            <a:pPr algn="just">
              <a:lnSpc>
                <a:spcPct val="150000"/>
              </a:lnSpc>
            </a:pPr>
            <a:r>
              <a:rPr lang="pl-PL" altLang="pl-PL" b="1"/>
              <a:t>Pierwiastki takie jak np. Cr, Ni, Mn, Mo, Ti, W zwiększają hartowność stali i jednocześnie podnoszą własności plastyczne rdzenia. </a:t>
            </a:r>
          </a:p>
          <a:p>
            <a:pPr algn="just">
              <a:lnSpc>
                <a:spcPct val="150000"/>
              </a:lnSpc>
            </a:pPr>
            <a:r>
              <a:rPr lang="pl-PL" altLang="pl-PL" b="1"/>
              <a:t>Nawęgla się na głębokość do 2.5 mm. </a:t>
            </a:r>
          </a:p>
          <a:p>
            <a:endParaRPr lang="pl-PL" altLang="pl-PL"/>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ole tekstowe 1"/>
          <p:cNvSpPr txBox="1">
            <a:spLocks noChangeArrowheads="1"/>
          </p:cNvSpPr>
          <p:nvPr/>
        </p:nvSpPr>
        <p:spPr bwMode="auto">
          <a:xfrm>
            <a:off x="827088" y="476250"/>
            <a:ext cx="7561262" cy="5078413"/>
          </a:xfrm>
          <a:prstGeom prst="rect">
            <a:avLst/>
          </a:prstGeom>
          <a:noFill/>
          <a:ln w="9525">
            <a:noFill/>
            <a:miter lim="800000"/>
            <a:headEnd/>
            <a:tailEnd/>
          </a:ln>
        </p:spPr>
        <p:txBody>
          <a:bodyPr>
            <a:spAutoFit/>
          </a:bodyPr>
          <a:lstStyle/>
          <a:p>
            <a:pPr algn="just">
              <a:lnSpc>
                <a:spcPct val="150000"/>
              </a:lnSpc>
            </a:pPr>
            <a:r>
              <a:rPr lang="pl-PL" altLang="pl-PL" b="1"/>
              <a:t>Proces nawęglania prowadzi się w ośrodkach:</a:t>
            </a:r>
          </a:p>
          <a:p>
            <a:pPr algn="just">
              <a:lnSpc>
                <a:spcPct val="150000"/>
              </a:lnSpc>
            </a:pPr>
            <a:r>
              <a:rPr lang="pl-PL" altLang="pl-PL" b="1"/>
              <a:t>	 stałych (proszkach), </a:t>
            </a:r>
          </a:p>
          <a:p>
            <a:pPr algn="just">
              <a:lnSpc>
                <a:spcPct val="150000"/>
              </a:lnSpc>
            </a:pPr>
            <a:r>
              <a:rPr lang="pl-PL" altLang="pl-PL" b="1"/>
              <a:t>  	  kąpielach, </a:t>
            </a:r>
          </a:p>
          <a:p>
            <a:pPr algn="just">
              <a:lnSpc>
                <a:spcPct val="150000"/>
              </a:lnSpc>
            </a:pPr>
            <a:r>
              <a:rPr lang="pl-PL" altLang="pl-PL" b="1"/>
              <a:t>	  gazach (np. gaz ziemny). </a:t>
            </a:r>
          </a:p>
          <a:p>
            <a:pPr algn="just">
              <a:lnSpc>
                <a:spcPct val="150000"/>
              </a:lnSpc>
            </a:pPr>
            <a:r>
              <a:rPr lang="pl-PL" altLang="pl-PL" b="1"/>
              <a:t>Po procesie nawęglania, który trwa kilka godzin w zależności od głębokości nawęglania ( np. przy głębokości 1- 1.1 mm do 5 godzin), prowadzi się operację hartowania uzyskując twardość warstwy wierzchniej rzędu 60 – 62 HRC. </a:t>
            </a:r>
          </a:p>
          <a:p>
            <a:pPr algn="just">
              <a:lnSpc>
                <a:spcPct val="150000"/>
              </a:lnSpc>
            </a:pPr>
            <a:r>
              <a:rPr lang="pl-PL" altLang="pl-PL" b="1" u="sng"/>
              <a:t>Obligatoryjnie</a:t>
            </a:r>
            <a:r>
              <a:rPr lang="pl-PL" altLang="pl-PL" b="1"/>
              <a:t> prowadzone po hartowaniu operacje wysokiego odpuszczania zmniejszają nieco twardość warstwy wierzchniej. Nie zaleca się  prowadzić hartowania z temperatury nawęglania. Konieczne jest obniżenie temperatury wsadu do temperatury hartowania.</a:t>
            </a:r>
            <a:endParaRPr lang="pl-PL" altLang="pl-PL"/>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pole tekstowe 1"/>
          <p:cNvSpPr txBox="1">
            <a:spLocks noChangeArrowheads="1"/>
          </p:cNvSpPr>
          <p:nvPr/>
        </p:nvSpPr>
        <p:spPr bwMode="auto">
          <a:xfrm>
            <a:off x="539750" y="404813"/>
            <a:ext cx="7848600" cy="5494337"/>
          </a:xfrm>
          <a:prstGeom prst="rect">
            <a:avLst/>
          </a:prstGeom>
          <a:noFill/>
          <a:ln w="9525">
            <a:noFill/>
            <a:miter lim="800000"/>
            <a:headEnd/>
            <a:tailEnd/>
          </a:ln>
        </p:spPr>
        <p:txBody>
          <a:bodyPr>
            <a:spAutoFit/>
          </a:bodyPr>
          <a:lstStyle/>
          <a:p>
            <a:pPr>
              <a:lnSpc>
                <a:spcPct val="150000"/>
              </a:lnSpc>
            </a:pPr>
            <a:r>
              <a:rPr lang="pl-PL" altLang="pl-PL" b="1"/>
              <a:t>W praktyce technologicznej stosuje się następujące sposoby ochrony przed nawęglaniem:</a:t>
            </a:r>
          </a:p>
          <a:p>
            <a:pPr>
              <a:lnSpc>
                <a:spcPct val="150000"/>
              </a:lnSpc>
            </a:pPr>
            <a:r>
              <a:rPr lang="pl-PL" altLang="pl-PL" b="1"/>
              <a:t>	usunięcie warstwy nawęglonej,</a:t>
            </a:r>
          </a:p>
          <a:p>
            <a:pPr algn="just">
              <a:lnSpc>
                <a:spcPct val="150000"/>
              </a:lnSpc>
            </a:pPr>
            <a:r>
              <a:rPr lang="pl-PL" altLang="pl-PL" b="1"/>
              <a:t>Polega ona na nawęgleniu wszystkich powierzchni i usunięciu warstwy nawęglonej  z tych powierzchni, które maja pozostać miękkie. </a:t>
            </a:r>
          </a:p>
          <a:p>
            <a:pPr algn="just">
              <a:lnSpc>
                <a:spcPct val="150000"/>
              </a:lnSpc>
            </a:pPr>
            <a:r>
              <a:rPr lang="pl-PL" altLang="pl-PL" b="1"/>
              <a:t>	powlekanie pastami ochronnymi,</a:t>
            </a:r>
          </a:p>
          <a:p>
            <a:pPr algn="just">
              <a:lnSpc>
                <a:spcPct val="150000"/>
              </a:lnSpc>
            </a:pPr>
            <a:r>
              <a:rPr lang="pl-PL" altLang="pl-PL" b="1"/>
              <a:t>Powierzchnię chroniona przed nawęglaniem powleka się pastą za pomocą pędzla, natrysku lub przez zanurzenie. 	 </a:t>
            </a:r>
          </a:p>
          <a:p>
            <a:pPr>
              <a:lnSpc>
                <a:spcPct val="150000"/>
              </a:lnSpc>
            </a:pPr>
            <a:r>
              <a:rPr lang="pl-PL" altLang="pl-PL" b="1"/>
              <a:t>	miedziowanie,</a:t>
            </a:r>
          </a:p>
          <a:p>
            <a:pPr algn="just">
              <a:lnSpc>
                <a:spcPct val="150000"/>
              </a:lnSpc>
            </a:pPr>
            <a:r>
              <a:rPr lang="pl-PL" altLang="pl-PL" b="1"/>
              <a:t>Metodą galwaniczną nakłada się warstewkę miedzi o grubości kilku mikrometrów. Powierzchnie pokryte miedzią zostaną nienawęglone i niezahartowane. Pozostałe powierzchnie, które mają być zahartowane trzeba chronić przed miedziowaniem np. przez pokrywanie woskiem. </a:t>
            </a:r>
            <a:endParaRPr lang="pl-PL" altLang="pl-PL"/>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Obraz 1" descr="protokół.jpg"/>
          <p:cNvPicPr>
            <a:picLocks noChangeAspect="1"/>
          </p:cNvPicPr>
          <p:nvPr/>
        </p:nvPicPr>
        <p:blipFill>
          <a:blip r:embed="rId2" cstate="print"/>
          <a:srcRect/>
          <a:stretch>
            <a:fillRect/>
          </a:stretch>
        </p:blipFill>
        <p:spPr bwMode="auto">
          <a:xfrm>
            <a:off x="2181225" y="0"/>
            <a:ext cx="4781550" cy="68580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raz 1" descr="Twardość test.jpg"/>
          <p:cNvPicPr>
            <a:picLocks noChangeAspect="1"/>
          </p:cNvPicPr>
          <p:nvPr/>
        </p:nvPicPr>
        <p:blipFill>
          <a:blip r:embed="rId2" cstate="print"/>
          <a:srcRect/>
          <a:stretch>
            <a:fillRect/>
          </a:stretch>
        </p:blipFill>
        <p:spPr bwMode="auto">
          <a:xfrm>
            <a:off x="1547813" y="333375"/>
            <a:ext cx="6067425" cy="61912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sotw9_temp0"/>
          <p:cNvPicPr>
            <a:picLocks noChangeAspect="1" noChangeArrowheads="1"/>
          </p:cNvPicPr>
          <p:nvPr/>
        </p:nvPicPr>
        <p:blipFill>
          <a:blip r:embed="rId2" cstate="print"/>
          <a:srcRect l="50000" t="69321" r="2542"/>
          <a:stretch>
            <a:fillRect/>
          </a:stretch>
        </p:blipFill>
        <p:spPr bwMode="auto">
          <a:xfrm>
            <a:off x="4572000" y="1268413"/>
            <a:ext cx="4267200" cy="3032125"/>
          </a:xfrm>
          <a:prstGeom prst="rect">
            <a:avLst/>
          </a:prstGeom>
          <a:noFill/>
          <a:ln w="9525">
            <a:noFill/>
            <a:miter lim="800000"/>
            <a:headEnd/>
            <a:tailEnd/>
          </a:ln>
        </p:spPr>
      </p:pic>
      <p:sp>
        <p:nvSpPr>
          <p:cNvPr id="9219" name="Rectangle 3"/>
          <p:cNvSpPr>
            <a:spLocks noChangeArrowheads="1"/>
          </p:cNvSpPr>
          <p:nvPr/>
        </p:nvSpPr>
        <p:spPr bwMode="auto">
          <a:xfrm>
            <a:off x="1295400" y="4876800"/>
            <a:ext cx="2012950" cy="523875"/>
          </a:xfrm>
          <a:prstGeom prst="rect">
            <a:avLst/>
          </a:prstGeom>
          <a:noFill/>
          <a:ln w="9525">
            <a:noFill/>
            <a:miter lim="800000"/>
            <a:headEnd/>
            <a:tailEnd/>
          </a:ln>
        </p:spPr>
        <p:txBody>
          <a:bodyPr wrap="none">
            <a:spAutoFit/>
          </a:bodyPr>
          <a:lstStyle/>
          <a:p>
            <a:pPr algn="ctr"/>
            <a:r>
              <a:rPr lang="pl-PL" altLang="pl-PL" sz="1400" b="1">
                <a:latin typeface="Arial" charset="0"/>
              </a:rPr>
              <a:t>Operacja 1 – toczenie</a:t>
            </a:r>
          </a:p>
          <a:p>
            <a:pPr algn="ctr"/>
            <a:r>
              <a:rPr lang="pl-PL" altLang="pl-PL" sz="1400" b="1">
                <a:latin typeface="Arial" charset="0"/>
              </a:rPr>
              <a:t>zgrubne</a:t>
            </a:r>
          </a:p>
        </p:txBody>
      </p:sp>
      <p:sp>
        <p:nvSpPr>
          <p:cNvPr id="9220" name="Rectangle 4"/>
          <p:cNvSpPr>
            <a:spLocks noChangeArrowheads="1"/>
          </p:cNvSpPr>
          <p:nvPr/>
        </p:nvSpPr>
        <p:spPr bwMode="auto">
          <a:xfrm>
            <a:off x="914400" y="152400"/>
            <a:ext cx="7446963" cy="396875"/>
          </a:xfrm>
          <a:prstGeom prst="rect">
            <a:avLst/>
          </a:prstGeom>
          <a:noFill/>
          <a:ln w="9525">
            <a:noFill/>
            <a:miter lim="800000"/>
            <a:headEnd/>
            <a:tailEnd/>
          </a:ln>
        </p:spPr>
        <p:txBody>
          <a:bodyPr wrap="none">
            <a:spAutoFit/>
          </a:bodyPr>
          <a:lstStyle/>
          <a:p>
            <a:r>
              <a:rPr lang="pl-PL" altLang="pl-PL" sz="2000" b="1">
                <a:latin typeface="Arial" charset="0"/>
              </a:rPr>
              <a:t>Obróbka wału w dwóch operacjach i dwóch zamocowaniach</a:t>
            </a:r>
          </a:p>
        </p:txBody>
      </p:sp>
      <p:sp>
        <p:nvSpPr>
          <p:cNvPr id="9221" name="Rectangle 5"/>
          <p:cNvSpPr>
            <a:spLocks noChangeArrowheads="1"/>
          </p:cNvSpPr>
          <p:nvPr/>
        </p:nvSpPr>
        <p:spPr bwMode="auto">
          <a:xfrm>
            <a:off x="5791200" y="4876800"/>
            <a:ext cx="2012950" cy="738188"/>
          </a:xfrm>
          <a:prstGeom prst="rect">
            <a:avLst/>
          </a:prstGeom>
          <a:noFill/>
          <a:ln w="9525">
            <a:noFill/>
            <a:miter lim="800000"/>
            <a:headEnd/>
            <a:tailEnd/>
          </a:ln>
        </p:spPr>
        <p:txBody>
          <a:bodyPr wrap="none">
            <a:spAutoFit/>
          </a:bodyPr>
          <a:lstStyle/>
          <a:p>
            <a:r>
              <a:rPr lang="pl-PL" altLang="pl-PL" sz="1400" b="1">
                <a:latin typeface="Arial" charset="0"/>
              </a:rPr>
              <a:t>Operacja 2 – toczenie</a:t>
            </a:r>
          </a:p>
          <a:p>
            <a:r>
              <a:rPr lang="pl-PL" altLang="pl-PL" sz="1400" b="1">
                <a:latin typeface="Arial" charset="0"/>
              </a:rPr>
              <a:t>     wykończeniowe</a:t>
            </a:r>
          </a:p>
          <a:p>
            <a:endParaRPr lang="pl-PL" altLang="pl-PL" sz="1400">
              <a:latin typeface="Arial" charset="0"/>
            </a:endParaRPr>
          </a:p>
        </p:txBody>
      </p:sp>
      <p:sp>
        <p:nvSpPr>
          <p:cNvPr id="9222" name="Rectangle 6"/>
          <p:cNvSpPr>
            <a:spLocks noChangeArrowheads="1"/>
          </p:cNvSpPr>
          <p:nvPr/>
        </p:nvSpPr>
        <p:spPr bwMode="auto">
          <a:xfrm>
            <a:off x="7019925" y="1341438"/>
            <a:ext cx="715963" cy="274637"/>
          </a:xfrm>
          <a:prstGeom prst="rect">
            <a:avLst/>
          </a:prstGeom>
          <a:solidFill>
            <a:schemeClr val="bg1"/>
          </a:solidFill>
          <a:ln w="9525">
            <a:noFill/>
            <a:miter lim="800000"/>
            <a:headEnd/>
            <a:tailEnd/>
          </a:ln>
        </p:spPr>
        <p:txBody>
          <a:bodyPr wrap="none">
            <a:spAutoFit/>
          </a:bodyPr>
          <a:lstStyle/>
          <a:p>
            <a:r>
              <a:rPr lang="pl-PL" altLang="pl-PL" sz="1200" i="1">
                <a:latin typeface="Arial" charset="0"/>
              </a:rPr>
              <a:t>Ra 0,16</a:t>
            </a:r>
          </a:p>
        </p:txBody>
      </p:sp>
      <p:pic>
        <p:nvPicPr>
          <p:cNvPr id="9223" name="Picture 8" descr="msotw9_temp0"/>
          <p:cNvPicPr>
            <a:picLocks noChangeAspect="1" noChangeArrowheads="1"/>
          </p:cNvPicPr>
          <p:nvPr/>
        </p:nvPicPr>
        <p:blipFill>
          <a:blip r:embed="rId2" cstate="print"/>
          <a:srcRect l="50000" t="69321" r="2542"/>
          <a:stretch>
            <a:fillRect/>
          </a:stretch>
        </p:blipFill>
        <p:spPr bwMode="auto">
          <a:xfrm>
            <a:off x="152400" y="1387475"/>
            <a:ext cx="4267200" cy="3032125"/>
          </a:xfrm>
          <a:prstGeom prst="rect">
            <a:avLst/>
          </a:prstGeom>
          <a:noFill/>
          <a:ln w="9525">
            <a:noFill/>
            <a:miter lim="800000"/>
            <a:headEnd/>
            <a:tailEnd/>
          </a:ln>
        </p:spPr>
      </p:pic>
      <p:pic>
        <p:nvPicPr>
          <p:cNvPr id="9224" name="Picture 7" descr="msotw9_temp0"/>
          <p:cNvPicPr>
            <a:picLocks noChangeAspect="1" noChangeArrowheads="1"/>
          </p:cNvPicPr>
          <p:nvPr/>
        </p:nvPicPr>
        <p:blipFill>
          <a:blip r:embed="rId2" cstate="print"/>
          <a:srcRect l="4237" t="72404" r="88983" b="22198"/>
          <a:stretch>
            <a:fillRect/>
          </a:stretch>
        </p:blipFill>
        <p:spPr bwMode="auto">
          <a:xfrm>
            <a:off x="609600" y="1676400"/>
            <a:ext cx="609600" cy="533400"/>
          </a:xfrm>
          <a:prstGeom prst="rect">
            <a:avLst/>
          </a:prstGeom>
          <a:noFill/>
          <a:ln w="9525">
            <a:noFill/>
            <a:miter lim="800000"/>
            <a:headEnd/>
            <a:tailEnd/>
          </a:ln>
        </p:spPr>
      </p:pic>
      <p:sp>
        <p:nvSpPr>
          <p:cNvPr id="9225" name="Rectangle 10"/>
          <p:cNvSpPr>
            <a:spLocks noChangeArrowheads="1"/>
          </p:cNvSpPr>
          <p:nvPr/>
        </p:nvSpPr>
        <p:spPr bwMode="auto">
          <a:xfrm>
            <a:off x="457200" y="1371600"/>
            <a:ext cx="1066800" cy="304800"/>
          </a:xfrm>
          <a:prstGeom prst="rect">
            <a:avLst/>
          </a:prstGeom>
          <a:solidFill>
            <a:schemeClr val="bg1"/>
          </a:solidFill>
          <a:ln w="9525">
            <a:noFill/>
            <a:miter lim="800000"/>
            <a:headEnd/>
            <a:tailEnd/>
          </a:ln>
        </p:spPr>
        <p:txBody>
          <a:bodyPr wrap="none" anchor="ctr"/>
          <a:lstStyle/>
          <a:p>
            <a:endParaRPr lang="pl-PL" altLang="pl-PL"/>
          </a:p>
        </p:txBody>
      </p:sp>
      <p:sp>
        <p:nvSpPr>
          <p:cNvPr id="9226" name="Rectangle 11"/>
          <p:cNvSpPr>
            <a:spLocks noChangeArrowheads="1"/>
          </p:cNvSpPr>
          <p:nvPr/>
        </p:nvSpPr>
        <p:spPr bwMode="auto">
          <a:xfrm>
            <a:off x="4787900" y="1268413"/>
            <a:ext cx="1066800" cy="304800"/>
          </a:xfrm>
          <a:prstGeom prst="rect">
            <a:avLst/>
          </a:prstGeom>
          <a:solidFill>
            <a:schemeClr val="bg1"/>
          </a:solidFill>
          <a:ln w="9525">
            <a:noFill/>
            <a:miter lim="800000"/>
            <a:headEnd/>
            <a:tailEnd/>
          </a:ln>
        </p:spPr>
        <p:txBody>
          <a:bodyPr wrap="none" anchor="ctr"/>
          <a:lstStyle/>
          <a:p>
            <a:endParaRPr lang="pl-PL" altLang="pl-PL"/>
          </a:p>
        </p:txBody>
      </p:sp>
      <p:sp>
        <p:nvSpPr>
          <p:cNvPr id="9227" name="Rectangle 12"/>
          <p:cNvSpPr>
            <a:spLocks noChangeArrowheads="1"/>
          </p:cNvSpPr>
          <p:nvPr/>
        </p:nvSpPr>
        <p:spPr bwMode="auto">
          <a:xfrm>
            <a:off x="2847975" y="1447800"/>
            <a:ext cx="477838" cy="274638"/>
          </a:xfrm>
          <a:prstGeom prst="rect">
            <a:avLst/>
          </a:prstGeom>
          <a:solidFill>
            <a:schemeClr val="bg1"/>
          </a:solidFill>
          <a:ln w="9525">
            <a:noFill/>
            <a:miter lim="800000"/>
            <a:headEnd/>
            <a:tailEnd/>
          </a:ln>
        </p:spPr>
        <p:txBody>
          <a:bodyPr wrap="none">
            <a:spAutoFit/>
          </a:bodyPr>
          <a:lstStyle/>
          <a:p>
            <a:r>
              <a:rPr lang="pl-PL" altLang="pl-PL" sz="1200" i="1">
                <a:latin typeface="Arial" charset="0"/>
              </a:rPr>
              <a:t>R</a:t>
            </a:r>
            <a:r>
              <a:rPr lang="pl-PL" altLang="pl-PL" sz="1200" i="1" baseline="-25000">
                <a:latin typeface="Arial" charset="0"/>
              </a:rPr>
              <a:t>a</a:t>
            </a:r>
            <a:r>
              <a:rPr lang="pl-PL" altLang="pl-PL" sz="1200" i="1">
                <a:latin typeface="Arial" charset="0"/>
              </a:rPr>
              <a:t> 5</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Obraz 1" descr="VICKERS TEST.jpg"/>
          <p:cNvPicPr>
            <a:picLocks noChangeAspect="1"/>
          </p:cNvPicPr>
          <p:nvPr/>
        </p:nvPicPr>
        <p:blipFill>
          <a:blip r:embed="rId2" cstate="print"/>
          <a:srcRect/>
          <a:stretch>
            <a:fillRect/>
          </a:stretch>
        </p:blipFill>
        <p:spPr bwMode="auto">
          <a:xfrm>
            <a:off x="2232025" y="0"/>
            <a:ext cx="4679950" cy="68580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3048000" y="533400"/>
            <a:ext cx="2971800" cy="466725"/>
          </a:xfrm>
          <a:prstGeom prst="rect">
            <a:avLst/>
          </a:prstGeom>
          <a:noFill/>
          <a:ln w="9525">
            <a:solidFill>
              <a:schemeClr val="tx1"/>
            </a:solidFill>
            <a:miter lim="800000"/>
            <a:headEnd/>
            <a:tailEnd/>
          </a:ln>
        </p:spPr>
        <p:txBody>
          <a:bodyPr>
            <a:spAutoFit/>
          </a:bodyPr>
          <a:lstStyle/>
          <a:p>
            <a:pPr algn="ctr">
              <a:spcBef>
                <a:spcPct val="50000"/>
              </a:spcBef>
            </a:pPr>
            <a:r>
              <a:rPr lang="pl-PL" altLang="pl-PL" sz="2400" b="1"/>
              <a:t>Atmosfery ochronne</a:t>
            </a:r>
          </a:p>
        </p:txBody>
      </p:sp>
      <p:sp>
        <p:nvSpPr>
          <p:cNvPr id="104451" name="Text Box 3"/>
          <p:cNvSpPr txBox="1">
            <a:spLocks noChangeArrowheads="1"/>
          </p:cNvSpPr>
          <p:nvPr/>
        </p:nvSpPr>
        <p:spPr bwMode="auto">
          <a:xfrm>
            <a:off x="990600" y="1219200"/>
            <a:ext cx="3429000" cy="4064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Wg metod wytwarzania</a:t>
            </a:r>
          </a:p>
        </p:txBody>
      </p:sp>
      <p:sp>
        <p:nvSpPr>
          <p:cNvPr id="104452" name="Text Box 5"/>
          <p:cNvSpPr txBox="1">
            <a:spLocks noChangeArrowheads="1"/>
          </p:cNvSpPr>
          <p:nvPr/>
        </p:nvSpPr>
        <p:spPr bwMode="auto">
          <a:xfrm>
            <a:off x="4800600" y="1219200"/>
            <a:ext cx="3810000" cy="4064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Wg zastosowania</a:t>
            </a:r>
          </a:p>
        </p:txBody>
      </p:sp>
      <p:sp>
        <p:nvSpPr>
          <p:cNvPr id="104453" name="Text Box 6"/>
          <p:cNvSpPr txBox="1">
            <a:spLocks noChangeArrowheads="1"/>
          </p:cNvSpPr>
          <p:nvPr/>
        </p:nvSpPr>
        <p:spPr bwMode="auto">
          <a:xfrm>
            <a:off x="0" y="2030413"/>
            <a:ext cx="2057400" cy="1398587"/>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Atmosfery generatorowe</a:t>
            </a:r>
          </a:p>
          <a:p>
            <a:pPr algn="ctr">
              <a:spcBef>
                <a:spcPct val="50000"/>
              </a:spcBef>
            </a:pPr>
            <a:r>
              <a:rPr lang="pl-PL" altLang="pl-PL" b="1"/>
              <a:t>(w zależności od użytego surowca)</a:t>
            </a:r>
          </a:p>
        </p:txBody>
      </p:sp>
      <p:sp>
        <p:nvSpPr>
          <p:cNvPr id="104454" name="Text Box 7"/>
          <p:cNvSpPr txBox="1">
            <a:spLocks noChangeArrowheads="1"/>
          </p:cNvSpPr>
          <p:nvPr/>
        </p:nvSpPr>
        <p:spPr bwMode="auto">
          <a:xfrm>
            <a:off x="2514600" y="2057400"/>
            <a:ext cx="2057400" cy="711200"/>
          </a:xfrm>
          <a:prstGeom prst="rect">
            <a:avLst/>
          </a:prstGeom>
          <a:noFill/>
          <a:ln w="9525">
            <a:solidFill>
              <a:schemeClr val="tx1"/>
            </a:solidFill>
            <a:miter lim="800000"/>
            <a:headEnd/>
            <a:tailEnd/>
          </a:ln>
        </p:spPr>
        <p:txBody>
          <a:bodyPr>
            <a:spAutoFit/>
          </a:bodyPr>
          <a:lstStyle/>
          <a:p>
            <a:pPr>
              <a:spcBef>
                <a:spcPct val="50000"/>
              </a:spcBef>
            </a:pPr>
            <a:r>
              <a:rPr lang="pl-PL" altLang="pl-PL" sz="2000" b="1"/>
              <a:t>Atmosfery bezgeneratorowe</a:t>
            </a:r>
          </a:p>
        </p:txBody>
      </p:sp>
      <p:sp>
        <p:nvSpPr>
          <p:cNvPr id="104455" name="Text Box 9"/>
          <p:cNvSpPr txBox="1">
            <a:spLocks noChangeArrowheads="1"/>
          </p:cNvSpPr>
          <p:nvPr/>
        </p:nvSpPr>
        <p:spPr bwMode="auto">
          <a:xfrm>
            <a:off x="2590800" y="2971800"/>
            <a:ext cx="2438400" cy="13208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Pojedyńcze gazy pobrane z butli bądź zbiorników: argon, azot, wodór</a:t>
            </a:r>
          </a:p>
        </p:txBody>
      </p:sp>
      <p:sp>
        <p:nvSpPr>
          <p:cNvPr id="104456" name="Text Box 10"/>
          <p:cNvSpPr txBox="1">
            <a:spLocks noChangeArrowheads="1"/>
          </p:cNvSpPr>
          <p:nvPr/>
        </p:nvSpPr>
        <p:spPr bwMode="auto">
          <a:xfrm>
            <a:off x="0" y="3962400"/>
            <a:ext cx="2286000" cy="10160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 z gazów opałowych: egzo- i endotermiczne</a:t>
            </a:r>
          </a:p>
        </p:txBody>
      </p:sp>
      <p:sp>
        <p:nvSpPr>
          <p:cNvPr id="104457" name="Line 11"/>
          <p:cNvSpPr>
            <a:spLocks noChangeShapeType="1"/>
          </p:cNvSpPr>
          <p:nvPr/>
        </p:nvSpPr>
        <p:spPr bwMode="auto">
          <a:xfrm flipH="1">
            <a:off x="2514600" y="990600"/>
            <a:ext cx="2057400" cy="228600"/>
          </a:xfrm>
          <a:prstGeom prst="line">
            <a:avLst/>
          </a:prstGeom>
          <a:noFill/>
          <a:ln w="9525">
            <a:solidFill>
              <a:schemeClr val="tx1"/>
            </a:solidFill>
            <a:round/>
            <a:headEnd/>
            <a:tailEnd type="triangle" w="med" len="med"/>
          </a:ln>
        </p:spPr>
        <p:txBody>
          <a:bodyPr/>
          <a:lstStyle/>
          <a:p>
            <a:endParaRPr lang="pl-PL"/>
          </a:p>
        </p:txBody>
      </p:sp>
      <p:sp>
        <p:nvSpPr>
          <p:cNvPr id="104458" name="Line 12"/>
          <p:cNvSpPr>
            <a:spLocks noChangeShapeType="1"/>
          </p:cNvSpPr>
          <p:nvPr/>
        </p:nvSpPr>
        <p:spPr bwMode="auto">
          <a:xfrm>
            <a:off x="4572000" y="990600"/>
            <a:ext cx="2209800" cy="228600"/>
          </a:xfrm>
          <a:prstGeom prst="line">
            <a:avLst/>
          </a:prstGeom>
          <a:noFill/>
          <a:ln w="9525">
            <a:solidFill>
              <a:schemeClr val="tx1"/>
            </a:solidFill>
            <a:round/>
            <a:headEnd/>
            <a:tailEnd type="triangle" w="med" len="med"/>
          </a:ln>
        </p:spPr>
        <p:txBody>
          <a:bodyPr/>
          <a:lstStyle/>
          <a:p>
            <a:endParaRPr lang="pl-PL"/>
          </a:p>
        </p:txBody>
      </p:sp>
      <p:sp>
        <p:nvSpPr>
          <p:cNvPr id="104459" name="Line 13"/>
          <p:cNvSpPr>
            <a:spLocks noChangeShapeType="1"/>
          </p:cNvSpPr>
          <p:nvPr/>
        </p:nvSpPr>
        <p:spPr bwMode="auto">
          <a:xfrm>
            <a:off x="2514600" y="1600200"/>
            <a:ext cx="914400" cy="457200"/>
          </a:xfrm>
          <a:prstGeom prst="line">
            <a:avLst/>
          </a:prstGeom>
          <a:noFill/>
          <a:ln w="9525">
            <a:solidFill>
              <a:schemeClr val="tx1"/>
            </a:solidFill>
            <a:round/>
            <a:headEnd/>
            <a:tailEnd type="triangle" w="med" len="med"/>
          </a:ln>
        </p:spPr>
        <p:txBody>
          <a:bodyPr/>
          <a:lstStyle/>
          <a:p>
            <a:endParaRPr lang="pl-PL"/>
          </a:p>
        </p:txBody>
      </p:sp>
      <p:sp>
        <p:nvSpPr>
          <p:cNvPr id="104460" name="Line 14"/>
          <p:cNvSpPr>
            <a:spLocks noChangeShapeType="1"/>
          </p:cNvSpPr>
          <p:nvPr/>
        </p:nvSpPr>
        <p:spPr bwMode="auto">
          <a:xfrm flipH="1">
            <a:off x="1295400" y="1600200"/>
            <a:ext cx="1219200" cy="457200"/>
          </a:xfrm>
          <a:prstGeom prst="line">
            <a:avLst/>
          </a:prstGeom>
          <a:noFill/>
          <a:ln w="9525">
            <a:solidFill>
              <a:schemeClr val="tx1"/>
            </a:solidFill>
            <a:round/>
            <a:headEnd/>
            <a:tailEnd type="triangle" w="med" len="med"/>
          </a:ln>
        </p:spPr>
        <p:txBody>
          <a:bodyPr/>
          <a:lstStyle/>
          <a:p>
            <a:endParaRPr lang="pl-PL"/>
          </a:p>
        </p:txBody>
      </p:sp>
      <p:sp>
        <p:nvSpPr>
          <p:cNvPr id="104461" name="Line 15"/>
          <p:cNvSpPr>
            <a:spLocks noChangeShapeType="1"/>
          </p:cNvSpPr>
          <p:nvPr/>
        </p:nvSpPr>
        <p:spPr bwMode="auto">
          <a:xfrm>
            <a:off x="3505200" y="2743200"/>
            <a:ext cx="0" cy="228600"/>
          </a:xfrm>
          <a:prstGeom prst="line">
            <a:avLst/>
          </a:prstGeom>
          <a:noFill/>
          <a:ln w="9525">
            <a:solidFill>
              <a:schemeClr val="tx1"/>
            </a:solidFill>
            <a:round/>
            <a:headEnd/>
            <a:tailEnd type="triangle" w="med" len="med"/>
          </a:ln>
        </p:spPr>
        <p:txBody>
          <a:bodyPr/>
          <a:lstStyle/>
          <a:p>
            <a:endParaRPr lang="pl-PL"/>
          </a:p>
        </p:txBody>
      </p:sp>
      <p:sp>
        <p:nvSpPr>
          <p:cNvPr id="104462" name="Text Box 19"/>
          <p:cNvSpPr txBox="1">
            <a:spLocks noChangeArrowheads="1"/>
          </p:cNvSpPr>
          <p:nvPr/>
        </p:nvSpPr>
        <p:spPr bwMode="auto">
          <a:xfrm>
            <a:off x="0" y="5486400"/>
            <a:ext cx="2667000" cy="4064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 z amoniaku</a:t>
            </a:r>
          </a:p>
        </p:txBody>
      </p:sp>
      <p:sp>
        <p:nvSpPr>
          <p:cNvPr id="104463" name="Text Box 20"/>
          <p:cNvSpPr txBox="1">
            <a:spLocks noChangeArrowheads="1"/>
          </p:cNvSpPr>
          <p:nvPr/>
        </p:nvSpPr>
        <p:spPr bwMode="auto">
          <a:xfrm>
            <a:off x="2971800" y="5486400"/>
            <a:ext cx="3048000" cy="4064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 z azotu technicznego</a:t>
            </a:r>
          </a:p>
        </p:txBody>
      </p:sp>
      <p:sp>
        <p:nvSpPr>
          <p:cNvPr id="104464" name="Line 21"/>
          <p:cNvSpPr>
            <a:spLocks noChangeShapeType="1"/>
          </p:cNvSpPr>
          <p:nvPr/>
        </p:nvSpPr>
        <p:spPr bwMode="auto">
          <a:xfrm>
            <a:off x="990600" y="3429000"/>
            <a:ext cx="0" cy="533400"/>
          </a:xfrm>
          <a:prstGeom prst="line">
            <a:avLst/>
          </a:prstGeom>
          <a:noFill/>
          <a:ln w="9525">
            <a:solidFill>
              <a:schemeClr val="tx1"/>
            </a:solidFill>
            <a:round/>
            <a:headEnd/>
            <a:tailEnd type="triangle" w="med" len="med"/>
          </a:ln>
        </p:spPr>
        <p:txBody>
          <a:bodyPr/>
          <a:lstStyle/>
          <a:p>
            <a:endParaRPr lang="pl-PL"/>
          </a:p>
        </p:txBody>
      </p:sp>
      <p:sp>
        <p:nvSpPr>
          <p:cNvPr id="104465" name="Line 22"/>
          <p:cNvSpPr>
            <a:spLocks noChangeShapeType="1"/>
          </p:cNvSpPr>
          <p:nvPr/>
        </p:nvSpPr>
        <p:spPr bwMode="auto">
          <a:xfrm>
            <a:off x="990600" y="3657600"/>
            <a:ext cx="1447800" cy="0"/>
          </a:xfrm>
          <a:prstGeom prst="line">
            <a:avLst/>
          </a:prstGeom>
          <a:noFill/>
          <a:ln w="9525">
            <a:solidFill>
              <a:schemeClr val="tx1"/>
            </a:solidFill>
            <a:round/>
            <a:headEnd/>
            <a:tailEnd/>
          </a:ln>
        </p:spPr>
        <p:txBody>
          <a:bodyPr/>
          <a:lstStyle/>
          <a:p>
            <a:endParaRPr lang="pl-PL"/>
          </a:p>
        </p:txBody>
      </p:sp>
      <p:sp>
        <p:nvSpPr>
          <p:cNvPr id="104466" name="Line 23"/>
          <p:cNvSpPr>
            <a:spLocks noChangeShapeType="1"/>
          </p:cNvSpPr>
          <p:nvPr/>
        </p:nvSpPr>
        <p:spPr bwMode="auto">
          <a:xfrm>
            <a:off x="2438400" y="3657600"/>
            <a:ext cx="0" cy="1600200"/>
          </a:xfrm>
          <a:prstGeom prst="line">
            <a:avLst/>
          </a:prstGeom>
          <a:noFill/>
          <a:ln w="9525">
            <a:solidFill>
              <a:schemeClr val="tx1"/>
            </a:solidFill>
            <a:round/>
            <a:headEnd/>
            <a:tailEnd/>
          </a:ln>
        </p:spPr>
        <p:txBody>
          <a:bodyPr/>
          <a:lstStyle/>
          <a:p>
            <a:endParaRPr lang="pl-PL"/>
          </a:p>
        </p:txBody>
      </p:sp>
      <p:sp>
        <p:nvSpPr>
          <p:cNvPr id="104467" name="Line 24"/>
          <p:cNvSpPr>
            <a:spLocks noChangeShapeType="1"/>
          </p:cNvSpPr>
          <p:nvPr/>
        </p:nvSpPr>
        <p:spPr bwMode="auto">
          <a:xfrm flipH="1">
            <a:off x="1219200" y="5257800"/>
            <a:ext cx="1219200" cy="0"/>
          </a:xfrm>
          <a:prstGeom prst="line">
            <a:avLst/>
          </a:prstGeom>
          <a:noFill/>
          <a:ln w="9525">
            <a:solidFill>
              <a:schemeClr val="tx1"/>
            </a:solidFill>
            <a:round/>
            <a:headEnd/>
            <a:tailEnd/>
          </a:ln>
        </p:spPr>
        <p:txBody>
          <a:bodyPr/>
          <a:lstStyle/>
          <a:p>
            <a:endParaRPr lang="pl-PL"/>
          </a:p>
        </p:txBody>
      </p:sp>
      <p:sp>
        <p:nvSpPr>
          <p:cNvPr id="104468" name="Line 25"/>
          <p:cNvSpPr>
            <a:spLocks noChangeShapeType="1"/>
          </p:cNvSpPr>
          <p:nvPr/>
        </p:nvSpPr>
        <p:spPr bwMode="auto">
          <a:xfrm>
            <a:off x="1219200" y="5257800"/>
            <a:ext cx="0" cy="228600"/>
          </a:xfrm>
          <a:prstGeom prst="line">
            <a:avLst/>
          </a:prstGeom>
          <a:noFill/>
          <a:ln w="9525">
            <a:solidFill>
              <a:schemeClr val="tx1"/>
            </a:solidFill>
            <a:round/>
            <a:headEnd/>
            <a:tailEnd type="triangle" w="med" len="med"/>
          </a:ln>
        </p:spPr>
        <p:txBody>
          <a:bodyPr/>
          <a:lstStyle/>
          <a:p>
            <a:endParaRPr lang="pl-PL"/>
          </a:p>
        </p:txBody>
      </p:sp>
      <p:sp>
        <p:nvSpPr>
          <p:cNvPr id="104469" name="Line 26"/>
          <p:cNvSpPr>
            <a:spLocks noChangeShapeType="1"/>
          </p:cNvSpPr>
          <p:nvPr/>
        </p:nvSpPr>
        <p:spPr bwMode="auto">
          <a:xfrm>
            <a:off x="2438400" y="5257800"/>
            <a:ext cx="1981200" cy="0"/>
          </a:xfrm>
          <a:prstGeom prst="line">
            <a:avLst/>
          </a:prstGeom>
          <a:noFill/>
          <a:ln w="9525">
            <a:solidFill>
              <a:schemeClr val="tx1"/>
            </a:solidFill>
            <a:round/>
            <a:headEnd/>
            <a:tailEnd/>
          </a:ln>
        </p:spPr>
        <p:txBody>
          <a:bodyPr/>
          <a:lstStyle/>
          <a:p>
            <a:endParaRPr lang="pl-PL"/>
          </a:p>
        </p:txBody>
      </p:sp>
      <p:sp>
        <p:nvSpPr>
          <p:cNvPr id="104470" name="Line 30"/>
          <p:cNvSpPr>
            <a:spLocks noChangeShapeType="1"/>
          </p:cNvSpPr>
          <p:nvPr/>
        </p:nvSpPr>
        <p:spPr bwMode="auto">
          <a:xfrm>
            <a:off x="4419600" y="5257800"/>
            <a:ext cx="0" cy="228600"/>
          </a:xfrm>
          <a:prstGeom prst="line">
            <a:avLst/>
          </a:prstGeom>
          <a:noFill/>
          <a:ln w="9525">
            <a:solidFill>
              <a:schemeClr val="tx1"/>
            </a:solidFill>
            <a:round/>
            <a:headEnd/>
            <a:tailEnd type="triangle" w="med" len="med"/>
          </a:ln>
        </p:spPr>
        <p:txBody>
          <a:bodyPr/>
          <a:lstStyle/>
          <a:p>
            <a:endParaRPr lang="pl-PL"/>
          </a:p>
        </p:txBody>
      </p:sp>
      <p:sp>
        <p:nvSpPr>
          <p:cNvPr id="104471" name="Text Box 31"/>
          <p:cNvSpPr txBox="1">
            <a:spLocks noChangeArrowheads="1"/>
          </p:cNvSpPr>
          <p:nvPr/>
        </p:nvSpPr>
        <p:spPr bwMode="auto">
          <a:xfrm>
            <a:off x="4800600" y="1828800"/>
            <a:ext cx="1981200" cy="10160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 chroniące przed utlenianiem</a:t>
            </a:r>
          </a:p>
        </p:txBody>
      </p:sp>
      <p:sp>
        <p:nvSpPr>
          <p:cNvPr id="104472" name="Text Box 32"/>
          <p:cNvSpPr txBox="1">
            <a:spLocks noChangeArrowheads="1"/>
          </p:cNvSpPr>
          <p:nvPr/>
        </p:nvSpPr>
        <p:spPr bwMode="auto">
          <a:xfrm>
            <a:off x="6934200" y="1905000"/>
            <a:ext cx="1981200" cy="1320800"/>
          </a:xfrm>
          <a:prstGeom prst="rect">
            <a:avLst/>
          </a:prstGeom>
          <a:noFill/>
          <a:ln w="9525">
            <a:solidFill>
              <a:schemeClr val="tx1"/>
            </a:solidFill>
            <a:miter lim="800000"/>
            <a:headEnd/>
            <a:tailEnd/>
          </a:ln>
        </p:spPr>
        <p:txBody>
          <a:bodyPr>
            <a:spAutoFit/>
          </a:bodyPr>
          <a:lstStyle/>
          <a:p>
            <a:pPr algn="ctr">
              <a:spcBef>
                <a:spcPct val="50000"/>
              </a:spcBef>
            </a:pPr>
            <a:r>
              <a:rPr lang="pl-PL" altLang="pl-PL" sz="2000" b="1"/>
              <a:t>Atm. chroniące przed utlenianiem i odwęglaniem</a:t>
            </a:r>
          </a:p>
        </p:txBody>
      </p:sp>
      <p:cxnSp>
        <p:nvCxnSpPr>
          <p:cNvPr id="3" name="Łącznik prosty ze strzałką 2"/>
          <p:cNvCxnSpPr>
            <a:stCxn id="104452" idx="2"/>
            <a:endCxn id="104471" idx="0"/>
          </p:cNvCxnSpPr>
          <p:nvPr/>
        </p:nvCxnSpPr>
        <p:spPr>
          <a:xfrm flipH="1">
            <a:off x="5791200" y="1625600"/>
            <a:ext cx="914400" cy="203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Łącznik prosty ze strzałką 4"/>
          <p:cNvCxnSpPr>
            <a:stCxn id="104452" idx="2"/>
            <a:endCxn id="104472" idx="0"/>
          </p:cNvCxnSpPr>
          <p:nvPr/>
        </p:nvCxnSpPr>
        <p:spPr>
          <a:xfrm>
            <a:off x="6705600" y="1625600"/>
            <a:ext cx="1219200" cy="279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pole tekstowe 1"/>
          <p:cNvSpPr txBox="1">
            <a:spLocks noChangeArrowheads="1"/>
          </p:cNvSpPr>
          <p:nvPr/>
        </p:nvSpPr>
        <p:spPr bwMode="auto">
          <a:xfrm>
            <a:off x="900113" y="549275"/>
            <a:ext cx="7343775" cy="4938713"/>
          </a:xfrm>
          <a:prstGeom prst="rect">
            <a:avLst/>
          </a:prstGeom>
          <a:noFill/>
          <a:ln w="9525">
            <a:noFill/>
            <a:miter lim="800000"/>
            <a:headEnd/>
            <a:tailEnd/>
          </a:ln>
        </p:spPr>
        <p:txBody>
          <a:bodyPr>
            <a:spAutoFit/>
          </a:bodyPr>
          <a:lstStyle/>
          <a:p>
            <a:pPr algn="just">
              <a:lnSpc>
                <a:spcPct val="150000"/>
              </a:lnSpc>
            </a:pPr>
            <a:r>
              <a:rPr lang="pl-PL" altLang="pl-PL" b="1"/>
              <a:t>Proces </a:t>
            </a:r>
            <a:r>
              <a:rPr lang="pl-PL" altLang="pl-PL" b="1" u="sng"/>
              <a:t>azotowania</a:t>
            </a:r>
            <a:r>
              <a:rPr lang="pl-PL" altLang="pl-PL" b="1"/>
              <a:t> polega na nasycaniu w atmosferze amoniaku,  warstwy wierzchniej przedmiotu azotem w celu wytworzenia  azotków żelaza nadających bardzo wysoką twardość i odporność na ścieranie.   Temperatura procesu to 500 - 550 </a:t>
            </a:r>
            <a:r>
              <a:rPr lang="pl-PL" altLang="pl-PL" b="1" baseline="30000"/>
              <a:t>0</a:t>
            </a:r>
            <a:r>
              <a:rPr lang="pl-PL" altLang="pl-PL" b="1"/>
              <a:t>C. Niskotemperaturowy proces nie powoduje odkształceń przedmiotu, stąd po azotowaniu nie przewiduje się obróbki wykończeniowej. Materiał do azotowania musi być wcześniej ulepszony cieplnie, a zatem tylko stale stopowe do ulepszania cieplnego mogą być poddane temu procesowi. Głębokości warstw azotowanych są rzędu dziesiątych części milimetra. Proce azotowania jest  długotrwały i w zależności od głębokości azotowania i materiału może trwać nawet do 100 godzin</a:t>
            </a:r>
            <a:r>
              <a:rPr lang="pl-PL" altLang="pl-PL"/>
              <a:t>. </a:t>
            </a:r>
            <a:r>
              <a:rPr lang="pl-PL" altLang="pl-PL" b="1"/>
              <a:t>Twardość warstwy do 1200 HV</a:t>
            </a:r>
          </a:p>
          <a:p>
            <a:endParaRPr lang="pl-PL" altLang="pl-PL"/>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pole tekstowe 1"/>
          <p:cNvSpPr txBox="1">
            <a:spLocks noChangeArrowheads="1"/>
          </p:cNvSpPr>
          <p:nvPr/>
        </p:nvSpPr>
        <p:spPr bwMode="auto">
          <a:xfrm>
            <a:off x="628650" y="188913"/>
            <a:ext cx="7920038" cy="5908675"/>
          </a:xfrm>
          <a:prstGeom prst="rect">
            <a:avLst/>
          </a:prstGeom>
          <a:noFill/>
          <a:ln w="9525">
            <a:noFill/>
            <a:miter lim="800000"/>
            <a:headEnd/>
            <a:tailEnd/>
          </a:ln>
        </p:spPr>
        <p:txBody>
          <a:bodyPr>
            <a:spAutoFit/>
          </a:bodyPr>
          <a:lstStyle/>
          <a:p>
            <a:pPr algn="just">
              <a:lnSpc>
                <a:spcPct val="150000"/>
              </a:lnSpc>
            </a:pPr>
            <a:r>
              <a:rPr lang="pl-PL" altLang="pl-PL" b="1" u="sng"/>
              <a:t>Węgloazotowanie</a:t>
            </a:r>
            <a:r>
              <a:rPr lang="pl-PL" altLang="pl-PL" b="1"/>
              <a:t> (cyjanowanie) łączy dwa procesy: nasycanie warstwy wierzchniej węglem i azotem. </a:t>
            </a:r>
          </a:p>
          <a:p>
            <a:pPr algn="just">
              <a:lnSpc>
                <a:spcPct val="150000"/>
              </a:lnSpc>
            </a:pPr>
            <a:r>
              <a:rPr lang="pl-PL" altLang="pl-PL" b="1"/>
              <a:t>Celem jest wytworzenie warstwy wierzchniej o dużej twardości i odporności na ścieranie. Atmosferę aktywną tworzy mieszanina gazów ziemnego lub propanu/butanu z amoniakiem. Temperatura procesu węgloazotowania jest niższa niż nawęglania i wynosi 820 – 860 </a:t>
            </a:r>
            <a:r>
              <a:rPr lang="pl-PL" altLang="pl-PL" b="1" baseline="30000"/>
              <a:t>0</a:t>
            </a:r>
            <a:r>
              <a:rPr lang="pl-PL" altLang="pl-PL" b="1"/>
              <a:t>C, co sprzyja prowadzeniu hartowania bezpośrednio po nasycaniu. </a:t>
            </a:r>
          </a:p>
          <a:p>
            <a:pPr algn="just">
              <a:lnSpc>
                <a:spcPct val="150000"/>
              </a:lnSpc>
            </a:pPr>
            <a:r>
              <a:rPr lang="pl-PL" altLang="pl-PL" b="1"/>
              <a:t>Po procesie hartowania prowadzi się wysokie lub średnie odpuszczanie. Czas węgloazotowania to około 5 godzin przy średniej głębokości nasycanej warstwy od 0.5 do 1.5 mm. </a:t>
            </a:r>
          </a:p>
          <a:p>
            <a:pPr algn="just">
              <a:lnSpc>
                <a:spcPct val="150000"/>
              </a:lnSpc>
            </a:pPr>
            <a:r>
              <a:rPr lang="pl-PL" altLang="pl-PL" b="1"/>
              <a:t>Cyjanowanie kąpielowe (węgloazotki sodu lub potasu). Temp. cyjanowania 550 – 600 </a:t>
            </a:r>
            <a:r>
              <a:rPr lang="pl-PL" altLang="pl-PL" b="1" baseline="30000"/>
              <a:t>0</a:t>
            </a:r>
            <a:r>
              <a:rPr lang="pl-PL" altLang="pl-PL" b="1"/>
              <a:t>C. Głębokości warstw nasycanych to maksimum 0.05 mm, zaś czas prowadzenia operacji 15 – 30 min. </a:t>
            </a:r>
          </a:p>
          <a:p>
            <a:pPr>
              <a:lnSpc>
                <a:spcPct val="150000"/>
              </a:lnSpc>
            </a:pPr>
            <a:endParaRPr lang="pl-PL" altLang="pl-PL"/>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pole tekstowe 1"/>
          <p:cNvSpPr txBox="1">
            <a:spLocks noChangeArrowheads="1"/>
          </p:cNvSpPr>
          <p:nvPr/>
        </p:nvSpPr>
        <p:spPr bwMode="auto">
          <a:xfrm>
            <a:off x="1042988" y="620713"/>
            <a:ext cx="6624637" cy="6186487"/>
          </a:xfrm>
          <a:prstGeom prst="rect">
            <a:avLst/>
          </a:prstGeom>
          <a:noFill/>
          <a:ln w="9525">
            <a:noFill/>
            <a:miter lim="800000"/>
            <a:headEnd/>
            <a:tailEnd/>
          </a:ln>
        </p:spPr>
        <p:txBody>
          <a:bodyPr>
            <a:spAutoFit/>
          </a:bodyPr>
          <a:lstStyle/>
          <a:p>
            <a:pPr algn="just">
              <a:lnSpc>
                <a:spcPct val="150000"/>
              </a:lnSpc>
            </a:pPr>
            <a:r>
              <a:rPr lang="pl-PL" altLang="pl-PL" b="1" u="sng"/>
              <a:t>Azotonasiarczanie</a:t>
            </a:r>
            <a:r>
              <a:rPr lang="pl-PL" altLang="pl-PL" b="1"/>
              <a:t> albo inaczej siarkoazotowanie stosuje się w celu wytworzenia warstwy wierzchniej o podwyższonej twardości i odpornej na zatarcie. Proces polegający na jednoczesnym nasycaniu azotem i siarką trwa od 0.5 – 1 godziny w temperaturze 560 – 570 </a:t>
            </a:r>
            <a:r>
              <a:rPr lang="pl-PL" altLang="pl-PL" b="1" baseline="30000"/>
              <a:t>0</a:t>
            </a:r>
            <a:r>
              <a:rPr lang="pl-PL" altLang="pl-PL" b="1"/>
              <a:t>C. Głębokość warstwy maksimum 0.05 mm.</a:t>
            </a:r>
          </a:p>
          <a:p>
            <a:pPr algn="just">
              <a:lnSpc>
                <a:spcPct val="150000"/>
              </a:lnSpc>
            </a:pPr>
            <a:endParaRPr lang="pl-PL" altLang="pl-PL" b="1"/>
          </a:p>
          <a:p>
            <a:pPr algn="just">
              <a:lnSpc>
                <a:spcPct val="150000"/>
              </a:lnSpc>
            </a:pPr>
            <a:r>
              <a:rPr lang="pl-PL" altLang="pl-PL" b="1" u="sng"/>
              <a:t>Fosforanowanie</a:t>
            </a:r>
            <a:r>
              <a:rPr lang="pl-PL" altLang="pl-PL" b="1"/>
              <a:t> (fosfatyzowanie) jest procesem chemicznym lub elektrochemicznym mającym na celu wytworzenie na powierzchni stali  ochronnej matowo-szarej powłoki fosforanów. Proces prowadzony jest w środowisku gorących roztworów fosforanów i kwasu fosforowego. Powłoki te są antykorozyjne, zmniejszające współczynnik tarcia i odporne na działanie wysokich temperatur.</a:t>
            </a:r>
          </a:p>
          <a:p>
            <a:pPr algn="just">
              <a:lnSpc>
                <a:spcPct val="150000"/>
              </a:lnSpc>
            </a:pPr>
            <a:endParaRPr lang="pl-PL" altLang="pl-PL" b="1"/>
          </a:p>
          <a:p>
            <a:endParaRPr lang="pl-PL" altLang="pl-PL"/>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pole tekstowe 1"/>
          <p:cNvSpPr txBox="1">
            <a:spLocks noChangeArrowheads="1"/>
          </p:cNvSpPr>
          <p:nvPr/>
        </p:nvSpPr>
        <p:spPr bwMode="auto">
          <a:xfrm>
            <a:off x="468313" y="188913"/>
            <a:ext cx="8280400" cy="6554787"/>
          </a:xfrm>
          <a:prstGeom prst="rect">
            <a:avLst/>
          </a:prstGeom>
          <a:noFill/>
          <a:ln w="9525">
            <a:noFill/>
            <a:miter lim="800000"/>
            <a:headEnd/>
            <a:tailEnd/>
          </a:ln>
        </p:spPr>
        <p:txBody>
          <a:bodyPr>
            <a:spAutoFit/>
          </a:bodyPr>
          <a:lstStyle/>
          <a:p>
            <a:pPr algn="just"/>
            <a:r>
              <a:rPr lang="pl-PL" altLang="pl-PL" sz="2400" b="1" u="sng"/>
              <a:t>Obróbka cieplna stopów miedzi.</a:t>
            </a:r>
          </a:p>
          <a:p>
            <a:pPr algn="just">
              <a:lnSpc>
                <a:spcPct val="150000"/>
              </a:lnSpc>
            </a:pPr>
            <a:r>
              <a:rPr lang="pl-PL" altLang="pl-PL" b="1" u="sng"/>
              <a:t>Brąz aluminiowy</a:t>
            </a:r>
            <a:r>
              <a:rPr lang="pl-PL" altLang="pl-PL" b="1"/>
              <a:t> - CuAl19Fe3. Hartowanie w temp. 950-1000 °C i odpuszczanie w temp. 300-600 °C.</a:t>
            </a:r>
          </a:p>
          <a:p>
            <a:pPr algn="just">
              <a:lnSpc>
                <a:spcPct val="150000"/>
              </a:lnSpc>
            </a:pPr>
            <a:r>
              <a:rPr lang="pl-PL" altLang="pl-PL" b="1" u="sng"/>
              <a:t>Brąz berylowy</a:t>
            </a:r>
            <a:r>
              <a:rPr lang="pl-PL" altLang="pl-PL" b="1"/>
              <a:t> - CuBe2.             Utwardzanie dyspersyjne składające się z przesycania z temperatury 720-760°C i starzenia w temperaturze 300-400°C.</a:t>
            </a:r>
          </a:p>
          <a:p>
            <a:pPr algn="just">
              <a:lnSpc>
                <a:spcPct val="150000"/>
              </a:lnSpc>
            </a:pPr>
            <a:r>
              <a:rPr lang="pl-PL" altLang="pl-PL" b="1" u="sng"/>
              <a:t>Brąz krzemowy</a:t>
            </a:r>
            <a:r>
              <a:rPr lang="pl-PL" altLang="pl-PL" b="1"/>
              <a:t> - CuSi1. Brązy krzemowe poddawane są obróbce cieplnej polegającej na wyżarzaniu rekrystalizującym.</a:t>
            </a:r>
          </a:p>
          <a:p>
            <a:pPr algn="just">
              <a:lnSpc>
                <a:spcPct val="150000"/>
              </a:lnSpc>
            </a:pPr>
            <a:endParaRPr lang="pl-PL" altLang="pl-PL" b="1"/>
          </a:p>
          <a:p>
            <a:pPr algn="just">
              <a:lnSpc>
                <a:spcPct val="150000"/>
              </a:lnSpc>
            </a:pPr>
            <a:r>
              <a:rPr lang="pl-PL" altLang="pl-PL" b="1" u="sng"/>
              <a:t>Mosiądz</a:t>
            </a:r>
            <a:r>
              <a:rPr lang="pl-PL" altLang="pl-PL" b="1"/>
              <a:t> - CuZn5. Wyżarzanie odprężające w temp.200-300°C</a:t>
            </a:r>
          </a:p>
          <a:p>
            <a:pPr algn="just">
              <a:lnSpc>
                <a:spcPct val="150000"/>
              </a:lnSpc>
            </a:pPr>
            <a:r>
              <a:rPr lang="pl-PL" altLang="pl-PL" b="1" u="sng"/>
              <a:t>Mosiądz</a:t>
            </a:r>
            <a:r>
              <a:rPr lang="pl-PL" altLang="pl-PL" b="1"/>
              <a:t> - CuZn37. Mosiądz w znacznym stopniu umacnia się w wyniku zgniotu. Przy większych stopniach gniotu jest stosowane międzyoperacyjne wyżarzanie rekrystalizujące w temp 500-580°C.</a:t>
            </a:r>
          </a:p>
          <a:p>
            <a:pPr algn="just">
              <a:lnSpc>
                <a:spcPct val="150000"/>
              </a:lnSpc>
            </a:pPr>
            <a:r>
              <a:rPr lang="pl-PL" altLang="pl-PL" b="1"/>
              <a:t> </a:t>
            </a:r>
            <a:r>
              <a:rPr lang="pl-PL" altLang="pl-PL" b="1" u="sng"/>
              <a:t>Mosiądz</a:t>
            </a:r>
            <a:r>
              <a:rPr lang="pl-PL" altLang="pl-PL" b="1"/>
              <a:t> - CuZn43Mn4Pb3Fe. Wyżarzanie ujednoradniające przy temperaturze 650 -700 </a:t>
            </a:r>
            <a:r>
              <a:rPr lang="pl-PL" altLang="pl-PL" b="1" baseline="30000"/>
              <a:t>0</a:t>
            </a:r>
            <a:r>
              <a:rPr lang="pl-PL" altLang="pl-PL" b="1"/>
              <a:t>C w ciągu 2 - 6 godzin.</a:t>
            </a:r>
          </a:p>
          <a:p>
            <a:pPr algn="just">
              <a:lnSpc>
                <a:spcPct val="150000"/>
              </a:lnSpc>
            </a:pPr>
            <a:r>
              <a:rPr lang="pl-PL" altLang="pl-PL" b="1"/>
              <a:t> </a:t>
            </a:r>
            <a:r>
              <a:rPr lang="pl-PL" altLang="pl-PL" b="1" u="sng"/>
              <a:t>Mosiądz</a:t>
            </a:r>
            <a:r>
              <a:rPr lang="pl-PL" altLang="pl-PL" b="1"/>
              <a:t> - CuZn20. Wyżarzanie w temp. 500</a:t>
            </a:r>
            <a:r>
              <a:rPr lang="pl-PL" altLang="pl-PL" b="1" baseline="30000"/>
              <a:t>o</a:t>
            </a:r>
            <a:r>
              <a:rPr lang="pl-PL" altLang="pl-PL" b="1"/>
              <a:t>C w atmosferze ochronnej CO</a:t>
            </a:r>
            <a:r>
              <a:rPr lang="pl-PL" altLang="pl-PL" b="1" baseline="-25000"/>
              <a:t>2</a:t>
            </a:r>
            <a:r>
              <a:rPr lang="pl-PL" altLang="pl-PL" b="1"/>
              <a:t>.</a:t>
            </a:r>
          </a:p>
          <a:p>
            <a:endParaRPr lang="pl-PL" altLang="pl-PL"/>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69913" y="333375"/>
            <a:ext cx="7829550" cy="6462713"/>
          </a:xfrm>
          <a:prstGeom prst="rect">
            <a:avLst/>
          </a:prstGeom>
        </p:spPr>
        <p:txBody>
          <a:bodyPr>
            <a:spAutoFit/>
          </a:bodyPr>
          <a:lstStyle/>
          <a:p>
            <a:pPr>
              <a:lnSpc>
                <a:spcPct val="150000"/>
              </a:lnSpc>
              <a:defRPr/>
            </a:pPr>
            <a:r>
              <a:rPr lang="pl-PL" sz="2400" b="1" u="sng" dirty="0">
                <a:latin typeface="+mj-lt"/>
                <a:cs typeface="Arial" charset="0"/>
              </a:rPr>
              <a:t>Obróbka cieplna </a:t>
            </a:r>
            <a:r>
              <a:rPr lang="pl-PL" sz="2400" b="1" u="sng">
                <a:latin typeface="+mj-lt"/>
                <a:cs typeface="Arial" charset="0"/>
              </a:rPr>
              <a:t>stopów aluminium</a:t>
            </a:r>
            <a:endParaRPr lang="pl-PL" sz="2400" b="1" u="sng" dirty="0">
              <a:latin typeface="+mj-lt"/>
              <a:cs typeface="Arial" charset="0"/>
            </a:endParaRPr>
          </a:p>
          <a:p>
            <a:pPr algn="just">
              <a:lnSpc>
                <a:spcPct val="150000"/>
              </a:lnSpc>
              <a:defRPr/>
            </a:pPr>
            <a:r>
              <a:rPr lang="pl-PL" b="1" dirty="0">
                <a:latin typeface="+mj-lt"/>
                <a:cs typeface="Arial" charset="0"/>
              </a:rPr>
              <a:t>Obróbka cieplna stopów aluminium, mająca na celu przede wszystkim podwyższenie ich wytrzymałości, polega na utwardzaniu dyspersyjnym, tj. na kolejnym przeprowadzeniu operacji przesycania roztworu stałego i starzenia. </a:t>
            </a:r>
          </a:p>
          <a:p>
            <a:pPr>
              <a:lnSpc>
                <a:spcPct val="150000"/>
              </a:lnSpc>
              <a:defRPr/>
            </a:pPr>
            <a:endParaRPr lang="pl-PL" b="1" dirty="0">
              <a:latin typeface="+mj-lt"/>
              <a:cs typeface="Arial" charset="0"/>
            </a:endParaRPr>
          </a:p>
          <a:p>
            <a:pPr algn="just">
              <a:lnSpc>
                <a:spcPct val="150000"/>
              </a:lnSpc>
              <a:defRPr/>
            </a:pPr>
            <a:r>
              <a:rPr lang="pl-PL" b="1" u="sng" dirty="0">
                <a:latin typeface="+mj-lt"/>
                <a:cs typeface="Arial" charset="0"/>
              </a:rPr>
              <a:t>Przesycanie</a:t>
            </a:r>
            <a:r>
              <a:rPr lang="pl-PL" b="1" dirty="0">
                <a:latin typeface="+mj-lt"/>
                <a:cs typeface="Arial" charset="0"/>
              </a:rPr>
              <a:t> polega na nagrzaniu stopu do temperatury powyżej granicznej rozpuszczalności drugiego składnika, wygrzaniu w tej temperaturze i szybkim chłodzeniu w celu zatrzymania rozpuszczonego składnika w roztworze stałym. W wyniku przesycania poprawiają się właściwości plastyczne natomiast zmniejsza się wytrzymałość i twardość. </a:t>
            </a:r>
          </a:p>
          <a:p>
            <a:pPr algn="just">
              <a:lnSpc>
                <a:spcPct val="150000"/>
              </a:lnSpc>
              <a:defRPr/>
            </a:pPr>
            <a:r>
              <a:rPr lang="pl-PL" b="1" dirty="0">
                <a:latin typeface="+mj-lt"/>
                <a:cs typeface="Arial" charset="0"/>
              </a:rPr>
              <a:t> </a:t>
            </a:r>
          </a:p>
          <a:p>
            <a:pPr algn="just">
              <a:lnSpc>
                <a:spcPct val="150000"/>
              </a:lnSpc>
              <a:defRPr/>
            </a:pPr>
            <a:r>
              <a:rPr lang="pl-PL" b="1" u="sng" dirty="0">
                <a:latin typeface="+mj-lt"/>
                <a:cs typeface="Arial" charset="0"/>
              </a:rPr>
              <a:t>Starzenie</a:t>
            </a:r>
            <a:r>
              <a:rPr lang="pl-PL" b="1" dirty="0">
                <a:latin typeface="+mj-lt"/>
                <a:cs typeface="Arial" charset="0"/>
              </a:rPr>
              <a:t> polega na nagrzaniu stopu uprzednio przesyconego do temperatury poniżej granicznej rozpuszczalności drugiego składnika, wygrzaniu w tej temperaturze i powolnym chłodzeniu. Starzenie powoduje poprawę właściwości wytrzymałościowych i twardości oraz pogorszenie plastyczności.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50825" y="692150"/>
            <a:ext cx="8569325" cy="5494338"/>
          </a:xfrm>
          <a:prstGeom prst="rect">
            <a:avLst/>
          </a:prstGeom>
        </p:spPr>
        <p:txBody>
          <a:bodyPr>
            <a:spAutoFit/>
          </a:bodyPr>
          <a:lstStyle/>
          <a:p>
            <a:pPr algn="just">
              <a:lnSpc>
                <a:spcPct val="150000"/>
              </a:lnSpc>
              <a:defRPr/>
            </a:pPr>
            <a:r>
              <a:rPr lang="pl-PL" b="1" u="sng" dirty="0">
                <a:latin typeface="+mj-lt"/>
                <a:cs typeface="Arial" charset="0"/>
              </a:rPr>
              <a:t>Wyżarzanie ujednorodniające </a:t>
            </a:r>
            <a:r>
              <a:rPr lang="pl-PL" b="1" dirty="0">
                <a:latin typeface="+mj-lt"/>
                <a:cs typeface="Arial" charset="0"/>
              </a:rPr>
              <a:t>przeprowadza się głównie w celu ujednorodnienia struktury, zwłaszcza odlewów. Polega ono na nagrzaniu stopu do temperatury, w której ma on strukturę roztworu stałego, wygrzaniu w tej temperaturze przez dłuższy okres czasu (2 ÷ 12 godzin) i następnie powolnym chłodzeniu.</a:t>
            </a:r>
          </a:p>
          <a:p>
            <a:pPr algn="just">
              <a:lnSpc>
                <a:spcPct val="150000"/>
              </a:lnSpc>
              <a:defRPr/>
            </a:pPr>
            <a:endParaRPr lang="pl-PL" b="1" dirty="0">
              <a:latin typeface="+mj-lt"/>
              <a:cs typeface="Arial" charset="0"/>
            </a:endParaRPr>
          </a:p>
          <a:p>
            <a:pPr algn="just">
              <a:lnSpc>
                <a:spcPct val="150000"/>
              </a:lnSpc>
              <a:defRPr/>
            </a:pPr>
            <a:r>
              <a:rPr lang="pl-PL" b="1" u="sng" dirty="0">
                <a:latin typeface="+mj-lt"/>
                <a:cs typeface="Arial" charset="0"/>
              </a:rPr>
              <a:t>Wyżarzanie zmiękczające </a:t>
            </a:r>
            <a:r>
              <a:rPr lang="pl-PL" b="1" dirty="0">
                <a:latin typeface="+mj-lt"/>
                <a:cs typeface="Arial" charset="0"/>
              </a:rPr>
              <a:t>ma na celu zmniejszenie twardości i polepszenie plastyczności stopu poprzez koagulację wydzielonych faz. Stopy  aluminium w zależności od składu wyżarza się w temperaturze 320 ÷ 400°C przez 2 ÷ 3 godziny. Stopy wyżarzone zmiękczająco mają niższą twardość i wytrzymałość niż stopy przesycone. Wysoka plastyczność stopów uzyskana w wyniku wyżarzania ułatwia ich walcowanie, kucie i inne rodzaje przeróbki plastycznej na zimno.</a:t>
            </a:r>
          </a:p>
          <a:p>
            <a:pPr algn="just">
              <a:lnSpc>
                <a:spcPct val="150000"/>
              </a:lnSpc>
              <a:defRPr/>
            </a:pPr>
            <a:endParaRPr lang="pl-PL" b="1" dirty="0">
              <a:latin typeface="+mj-lt"/>
              <a:cs typeface="Arial" charset="0"/>
            </a:endParaRPr>
          </a:p>
          <a:p>
            <a:pPr>
              <a:lnSpc>
                <a:spcPct val="150000"/>
              </a:lnSpc>
              <a:defRPr/>
            </a:pPr>
            <a:endParaRPr lang="pl-PL" b="1" dirty="0">
              <a:latin typeface="+mj-lt"/>
              <a:cs typeface="Arial"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rostokąt 1"/>
          <p:cNvSpPr>
            <a:spLocks noChangeArrowheads="1"/>
          </p:cNvSpPr>
          <p:nvPr/>
        </p:nvSpPr>
        <p:spPr bwMode="auto">
          <a:xfrm>
            <a:off x="757238" y="1052513"/>
            <a:ext cx="7559675" cy="4248150"/>
          </a:xfrm>
          <a:prstGeom prst="rect">
            <a:avLst/>
          </a:prstGeom>
          <a:noFill/>
          <a:ln w="9525">
            <a:noFill/>
            <a:miter lim="800000"/>
            <a:headEnd/>
            <a:tailEnd/>
          </a:ln>
        </p:spPr>
        <p:txBody>
          <a:bodyPr>
            <a:spAutoFit/>
          </a:bodyPr>
          <a:lstStyle/>
          <a:p>
            <a:pPr algn="just">
              <a:lnSpc>
                <a:spcPct val="150000"/>
              </a:lnSpc>
            </a:pPr>
            <a:r>
              <a:rPr lang="pl-PL" altLang="pl-PL" b="1" u="sng">
                <a:cs typeface="Arial" charset="0"/>
              </a:rPr>
              <a:t>Wyżarzanie rekrystalizujące </a:t>
            </a:r>
            <a:r>
              <a:rPr lang="pl-PL" altLang="pl-PL" b="1">
                <a:cs typeface="Arial" charset="0"/>
              </a:rPr>
              <a:t>przeprowadza się w celu usunięcia niektórych skutków zgniotu zwykle w temperaturze nieco wyższej od temperatury rekrystalizacji (300 ÷ 400°C). Wyżarzanie to przeprowadza się jako zabieg międzyoperacyjny w czasie obróbki plastycznej na zimno lub jako zabieg końcowy. </a:t>
            </a:r>
          </a:p>
          <a:p>
            <a:pPr algn="just">
              <a:lnSpc>
                <a:spcPct val="150000"/>
              </a:lnSpc>
            </a:pPr>
            <a:endParaRPr lang="pl-PL" altLang="pl-PL" b="1">
              <a:cs typeface="Arial" charset="0"/>
            </a:endParaRPr>
          </a:p>
          <a:p>
            <a:pPr algn="just">
              <a:lnSpc>
                <a:spcPct val="150000"/>
              </a:lnSpc>
            </a:pPr>
            <a:r>
              <a:rPr lang="pl-PL" altLang="pl-PL" b="1" u="sng">
                <a:cs typeface="Arial" charset="0"/>
              </a:rPr>
              <a:t>Wyżarzanie odprężające </a:t>
            </a:r>
            <a:r>
              <a:rPr lang="pl-PL" altLang="pl-PL" b="1">
                <a:cs typeface="Arial" charset="0"/>
              </a:rPr>
              <a:t>ma na celu usunięcie naprężeń własnych, zwłaszcza w odlewach kokilowych. Temperatura wyżarzania wynosi, zależnie od gatunku stopu, 200 ÷ 300°C. Po wyżarzaniu stosowane jest powolne chłodzenie.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87338" y="209550"/>
            <a:ext cx="8640762" cy="6048375"/>
          </a:xfrm>
          <a:prstGeom prst="rect">
            <a:avLst/>
          </a:prstGeom>
        </p:spPr>
        <p:txBody>
          <a:bodyPr>
            <a:spAutoFit/>
          </a:bodyPr>
          <a:lstStyle/>
          <a:p>
            <a:pPr>
              <a:lnSpc>
                <a:spcPct val="150000"/>
              </a:lnSpc>
              <a:defRPr/>
            </a:pPr>
            <a:r>
              <a:rPr lang="pl-PL" sz="2400" b="1" u="sng" dirty="0">
                <a:latin typeface="+mn-lt"/>
                <a:cs typeface="Arial" charset="0"/>
              </a:rPr>
              <a:t>Obróbka cieplna stopów magnezu</a:t>
            </a:r>
          </a:p>
          <a:p>
            <a:pPr algn="just">
              <a:lnSpc>
                <a:spcPct val="150000"/>
              </a:lnSpc>
              <a:defRPr/>
            </a:pPr>
            <a:r>
              <a:rPr lang="pl-PL" b="1" dirty="0">
                <a:latin typeface="+mn-lt"/>
                <a:cs typeface="Arial" charset="0"/>
              </a:rPr>
              <a:t>Stopy magnezu, podobnie jak większość stopów aluminium, można obrabiać cieplnie (przesycać i starzyć), gdyż rozpuszczalność głównych składników stopowych (aluminium, cynku i manganu) w magnezie jest ograniczona i zmniejsza się z obniżeniem temperatury.</a:t>
            </a:r>
          </a:p>
          <a:p>
            <a:pPr algn="just">
              <a:lnSpc>
                <a:spcPct val="150000"/>
              </a:lnSpc>
              <a:defRPr/>
            </a:pPr>
            <a:r>
              <a:rPr lang="pl-PL" b="1" dirty="0">
                <a:latin typeface="+mn-lt"/>
                <a:cs typeface="Arial" charset="0"/>
              </a:rPr>
              <a:t>Obróbka ta jednak tylko w niewielkim stopniu polepsza własności mechaniczne stopów i rzadko jest stosowana. Wyjątkiem są stopy odlewnicze, zawierające powyżej 6% aluminium, które po obróbce cieplnej mają wytrzymałość o 40 ÷ 50% wyższą.</a:t>
            </a:r>
          </a:p>
          <a:p>
            <a:pPr algn="just">
              <a:lnSpc>
                <a:spcPct val="150000"/>
              </a:lnSpc>
              <a:defRPr/>
            </a:pPr>
            <a:r>
              <a:rPr lang="pl-PL" b="1" dirty="0">
                <a:latin typeface="+mn-lt"/>
                <a:cs typeface="Arial" charset="0"/>
              </a:rPr>
              <a:t>Na przykład, stop GA8 w stanie surowym ma wytrzymałość na rozciąganie 150 </a:t>
            </a:r>
            <a:r>
              <a:rPr lang="pl-PL" b="1" dirty="0" err="1">
                <a:latin typeface="+mn-lt"/>
                <a:cs typeface="Arial" charset="0"/>
              </a:rPr>
              <a:t>MPa</a:t>
            </a:r>
            <a:r>
              <a:rPr lang="pl-PL" b="1" dirty="0">
                <a:latin typeface="+mn-lt"/>
                <a:cs typeface="Arial" charset="0"/>
              </a:rPr>
              <a:t>. Po przesyceniu w temperaturze w temperaturze 415°C (w czasie 20h, chłodzenie na powietrzu) starzeniu w temperaturze 175°C (w czasie 16 h) jego wytrzymałość wzrasta do 230 </a:t>
            </a:r>
            <a:r>
              <a:rPr lang="pl-PL" b="1" dirty="0" err="1">
                <a:latin typeface="+mn-lt"/>
                <a:cs typeface="Arial" charset="0"/>
              </a:rPr>
              <a:t>MPa</a:t>
            </a:r>
            <a:r>
              <a:rPr lang="pl-PL" b="1" dirty="0">
                <a:latin typeface="+mn-lt"/>
                <a:cs typeface="Arial" charset="0"/>
              </a:rPr>
              <a:t>.</a:t>
            </a:r>
          </a:p>
          <a:p>
            <a:pPr algn="just">
              <a:lnSpc>
                <a:spcPct val="150000"/>
              </a:lnSpc>
              <a:defRPr/>
            </a:pPr>
            <a:r>
              <a:rPr lang="pl-PL" b="1" dirty="0">
                <a:latin typeface="+mn-lt"/>
                <a:cs typeface="Arial" charset="0"/>
              </a:rPr>
              <a:t>Z reguły natomiast odlewy ze stopów magnezu poddaje się wyżarzaniu odprężającemu w temperaturze 200 ÷ 250°C.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msotw9_temp0"/>
          <p:cNvPicPr>
            <a:picLocks noChangeAspect="1" noChangeArrowheads="1"/>
          </p:cNvPicPr>
          <p:nvPr/>
        </p:nvPicPr>
        <p:blipFill>
          <a:blip r:embed="rId2" cstate="print"/>
          <a:srcRect/>
          <a:stretch>
            <a:fillRect/>
          </a:stretch>
        </p:blipFill>
        <p:spPr bwMode="auto">
          <a:xfrm>
            <a:off x="228600" y="1524000"/>
            <a:ext cx="8610600" cy="3848100"/>
          </a:xfrm>
          <a:prstGeom prst="rect">
            <a:avLst/>
          </a:prstGeom>
          <a:noFill/>
          <a:ln w="9525">
            <a:solidFill>
              <a:schemeClr val="tx1"/>
            </a:solidFill>
            <a:miter lim="800000"/>
            <a:headEnd/>
            <a:tailEnd/>
          </a:ln>
        </p:spPr>
      </p:pic>
      <p:sp>
        <p:nvSpPr>
          <p:cNvPr id="10243" name="Rectangle 5"/>
          <p:cNvSpPr>
            <a:spLocks noChangeArrowheads="1"/>
          </p:cNvSpPr>
          <p:nvPr/>
        </p:nvSpPr>
        <p:spPr bwMode="auto">
          <a:xfrm>
            <a:off x="1676400" y="152400"/>
            <a:ext cx="5778500" cy="396875"/>
          </a:xfrm>
          <a:prstGeom prst="rect">
            <a:avLst/>
          </a:prstGeom>
          <a:noFill/>
          <a:ln w="9525">
            <a:noFill/>
            <a:miter lim="800000"/>
            <a:headEnd/>
            <a:tailEnd/>
          </a:ln>
        </p:spPr>
        <p:txBody>
          <a:bodyPr wrap="none">
            <a:spAutoFit/>
          </a:bodyPr>
          <a:lstStyle/>
          <a:p>
            <a:r>
              <a:rPr lang="pl-PL" altLang="pl-PL" sz="2000" b="1">
                <a:latin typeface="Arial" charset="0"/>
              </a:rPr>
              <a:t>Obróbka w jednej operacji i w kilku pozycjach:</a:t>
            </a:r>
          </a:p>
        </p:txBody>
      </p:sp>
      <p:sp>
        <p:nvSpPr>
          <p:cNvPr id="10244" name="Rectangle 6"/>
          <p:cNvSpPr>
            <a:spLocks noChangeArrowheads="1"/>
          </p:cNvSpPr>
          <p:nvPr/>
        </p:nvSpPr>
        <p:spPr bwMode="auto">
          <a:xfrm>
            <a:off x="1524000" y="1676400"/>
            <a:ext cx="1524000" cy="381000"/>
          </a:xfrm>
          <a:prstGeom prst="rect">
            <a:avLst/>
          </a:prstGeom>
          <a:solidFill>
            <a:schemeClr val="bg1"/>
          </a:solidFill>
          <a:ln w="9525">
            <a:noFill/>
            <a:miter lim="800000"/>
            <a:headEnd/>
            <a:tailEnd/>
          </a:ln>
        </p:spPr>
        <p:txBody>
          <a:bodyPr wrap="none" anchor="ctr"/>
          <a:lstStyle/>
          <a:p>
            <a:endParaRPr lang="pl-PL" altLang="pl-PL"/>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Dane\TBM\TBM_wykład\Obróbka cieplna\3e76a35a61dbb479058b5f58d49b5f1e.jpg"/>
          <p:cNvPicPr>
            <a:picLocks noChangeAspect="1" noChangeArrowheads="1"/>
          </p:cNvPicPr>
          <p:nvPr/>
        </p:nvPicPr>
        <p:blipFill>
          <a:blip r:embed="rId2" cstate="print"/>
          <a:srcRect/>
          <a:stretch>
            <a:fillRect/>
          </a:stretch>
        </p:blipFill>
        <p:spPr bwMode="auto">
          <a:xfrm>
            <a:off x="228600" y="171450"/>
            <a:ext cx="8686800" cy="65151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D:\Dane\TBM\TBM_wykład\Obróbka cieplna\5585eaa4cb9d6abfb4fb94afbaf9c734.jpg"/>
          <p:cNvPicPr>
            <a:picLocks noChangeAspect="1" noChangeArrowheads="1"/>
          </p:cNvPicPr>
          <p:nvPr/>
        </p:nvPicPr>
        <p:blipFill>
          <a:blip r:embed="rId2" cstate="print"/>
          <a:srcRect/>
          <a:stretch>
            <a:fillRect/>
          </a:stretch>
        </p:blipFill>
        <p:spPr bwMode="auto">
          <a:xfrm>
            <a:off x="914400" y="646113"/>
            <a:ext cx="7315200" cy="5565775"/>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D:\Dane\TBM\TBM_wykład\Obróbka cieplna\b98894b6074e57cf6ba51a37c7f6ce28.jpg"/>
          <p:cNvPicPr>
            <a:picLocks noChangeAspect="1" noChangeArrowheads="1"/>
          </p:cNvPicPr>
          <p:nvPr/>
        </p:nvPicPr>
        <p:blipFill>
          <a:blip r:embed="rId2" cstate="print"/>
          <a:srcRect/>
          <a:stretch>
            <a:fillRect/>
          </a:stretch>
        </p:blipFill>
        <p:spPr bwMode="auto">
          <a:xfrm>
            <a:off x="508000" y="1530350"/>
            <a:ext cx="8128000" cy="37973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1\ADMINI~1\USTAWI~1\Temp\\msotw9_temp0.bmp"/>
          <p:cNvPicPr>
            <a:picLocks noChangeAspect="1" noChangeArrowheads="1"/>
          </p:cNvPicPr>
          <p:nvPr/>
        </p:nvPicPr>
        <p:blipFill>
          <a:blip r:embed="rId2" cstate="print"/>
          <a:srcRect/>
          <a:stretch>
            <a:fillRect/>
          </a:stretch>
        </p:blipFill>
        <p:spPr bwMode="auto">
          <a:xfrm>
            <a:off x="1371600" y="0"/>
            <a:ext cx="6227763" cy="659765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DOCUME~1\ADMINI~1\USTAWI~1\Temp\\msotw9_temp0.bmp"/>
          <p:cNvPicPr>
            <a:picLocks noChangeAspect="1" noChangeArrowheads="1"/>
          </p:cNvPicPr>
          <p:nvPr/>
        </p:nvPicPr>
        <p:blipFill>
          <a:blip r:embed="rId2" cstate="print"/>
          <a:srcRect/>
          <a:stretch>
            <a:fillRect/>
          </a:stretch>
        </p:blipFill>
        <p:spPr bwMode="auto">
          <a:xfrm>
            <a:off x="2133600" y="2324100"/>
            <a:ext cx="4876800" cy="22098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1\ADMINI~1\USTAWI~1\Temp\\msotw9_temp0.bmp"/>
          <p:cNvPicPr>
            <a:picLocks noChangeAspect="1" noChangeArrowheads="1"/>
          </p:cNvPicPr>
          <p:nvPr/>
        </p:nvPicPr>
        <p:blipFill>
          <a:blip r:embed="rId2" cstate="print"/>
          <a:srcRect/>
          <a:stretch>
            <a:fillRect/>
          </a:stretch>
        </p:blipFill>
        <p:spPr bwMode="auto">
          <a:xfrm>
            <a:off x="1676400" y="457200"/>
            <a:ext cx="5721350" cy="58166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2224088" y="1247775"/>
            <a:ext cx="9144000" cy="0"/>
          </a:xfrm>
          <a:prstGeom prst="rect">
            <a:avLst/>
          </a:prstGeom>
          <a:noFill/>
          <a:ln w="9525">
            <a:noFill/>
            <a:miter lim="800000"/>
            <a:headEnd/>
            <a:tailEnd/>
          </a:ln>
        </p:spPr>
        <p:txBody>
          <a:bodyPr>
            <a:spAutoFit/>
          </a:bodyPr>
          <a:lstStyle/>
          <a:p>
            <a:endParaRPr lang="pl-PL" altLang="pl-PL"/>
          </a:p>
        </p:txBody>
      </p:sp>
      <p:pic>
        <p:nvPicPr>
          <p:cNvPr id="122883" name="Picture 2"/>
          <p:cNvPicPr>
            <a:picLocks noChangeAspect="1" noChangeArrowheads="1"/>
          </p:cNvPicPr>
          <p:nvPr/>
        </p:nvPicPr>
        <p:blipFill>
          <a:blip r:embed="rId2" cstate="print"/>
          <a:srcRect/>
          <a:stretch>
            <a:fillRect/>
          </a:stretch>
        </p:blipFill>
        <p:spPr bwMode="auto">
          <a:xfrm>
            <a:off x="1295400" y="101600"/>
            <a:ext cx="6858000" cy="6370638"/>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F:\TBM\kartai.jpg"/>
          <p:cNvPicPr>
            <a:picLocks noChangeAspect="1" noChangeArrowheads="1"/>
          </p:cNvPicPr>
          <p:nvPr/>
        </p:nvPicPr>
        <p:blipFill>
          <a:blip r:embed="rId2" cstate="print"/>
          <a:srcRect/>
          <a:stretch>
            <a:fillRect/>
          </a:stretch>
        </p:blipFill>
        <p:spPr bwMode="auto">
          <a:xfrm>
            <a:off x="2224088" y="252413"/>
            <a:ext cx="4695825" cy="6353175"/>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1\ADMINI~1\USTAWI~1\Temp\\msotw9_temp0.bmp"/>
          <p:cNvPicPr>
            <a:picLocks noChangeAspect="1" noChangeArrowheads="1"/>
          </p:cNvPicPr>
          <p:nvPr/>
        </p:nvPicPr>
        <p:blipFill>
          <a:blip r:embed="rId2" cstate="print"/>
          <a:srcRect/>
          <a:stretch>
            <a:fillRect/>
          </a:stretch>
        </p:blipFill>
        <p:spPr bwMode="auto">
          <a:xfrm>
            <a:off x="1085850" y="533400"/>
            <a:ext cx="6972300" cy="57912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1\ADMINI~1\USTAWI~1\Temp\\msotw9_temp0.bmp"/>
          <p:cNvPicPr>
            <a:picLocks noChangeAspect="1" noChangeArrowheads="1"/>
          </p:cNvPicPr>
          <p:nvPr/>
        </p:nvPicPr>
        <p:blipFill>
          <a:blip r:embed="rId2" cstate="print"/>
          <a:srcRect/>
          <a:stretch>
            <a:fillRect/>
          </a:stretch>
        </p:blipFill>
        <p:spPr bwMode="auto">
          <a:xfrm>
            <a:off x="952500" y="-82550"/>
            <a:ext cx="7239000" cy="70231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Times New Roman"/>
        <a:ea typeface=""/>
        <a:cs typeface=""/>
      </a:majorFont>
      <a:minorFont>
        <a:latin typeface="Times New Roman"/>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ojekt domyślny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themeOverride>
</file>

<file path=docProps/app.xml><?xml version="1.0" encoding="utf-8"?>
<Properties xmlns="http://schemas.openxmlformats.org/officeDocument/2006/extended-properties" xmlns:vt="http://schemas.openxmlformats.org/officeDocument/2006/docPropsVTypes">
  <TotalTime>2167</TotalTime>
  <Words>4193</Words>
  <Application>Microsoft Office PowerPoint</Application>
  <PresentationFormat>Pokaz na ekranie (4:3)</PresentationFormat>
  <Paragraphs>769</Paragraphs>
  <Slides>210</Slides>
  <Notes>1</Notes>
  <HiddenSlides>0</HiddenSlides>
  <MMClips>0</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210</vt:i4>
      </vt:variant>
    </vt:vector>
  </HeadingPairs>
  <TitlesOfParts>
    <vt:vector size="212" baseType="lpstr">
      <vt:lpstr>Projekt domyślny</vt:lpstr>
      <vt:lpstr>Microsoft Word Picture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lpstr>Slajd 86</vt:lpstr>
      <vt:lpstr>Slajd 87</vt:lpstr>
      <vt:lpstr>Slajd 88</vt:lpstr>
      <vt:lpstr>Slajd 89</vt:lpstr>
      <vt:lpstr>Slajd 90</vt:lpstr>
      <vt:lpstr>Slajd 91</vt:lpstr>
      <vt:lpstr>Slajd 92</vt:lpstr>
      <vt:lpstr>Slajd 93</vt:lpstr>
      <vt:lpstr>Slajd 94</vt:lpstr>
      <vt:lpstr>Slajd 95</vt:lpstr>
      <vt:lpstr>Slajd 96</vt:lpstr>
      <vt:lpstr>Slajd 97</vt:lpstr>
      <vt:lpstr>Slajd 98</vt:lpstr>
      <vt:lpstr>Slajd 99</vt:lpstr>
      <vt:lpstr>Slajd 100</vt:lpstr>
      <vt:lpstr>Slajd 101</vt:lpstr>
      <vt:lpstr>Slajd 102</vt:lpstr>
      <vt:lpstr>Slajd 103</vt:lpstr>
      <vt:lpstr>Slajd 104</vt:lpstr>
      <vt:lpstr>Slajd 105</vt:lpstr>
      <vt:lpstr>Slajd 106</vt:lpstr>
      <vt:lpstr>Slajd 107</vt:lpstr>
      <vt:lpstr>Slajd 108</vt:lpstr>
      <vt:lpstr>Slajd 109</vt:lpstr>
      <vt:lpstr>Slajd 110</vt:lpstr>
      <vt:lpstr>Slajd 111</vt:lpstr>
      <vt:lpstr>Slajd 112</vt:lpstr>
      <vt:lpstr>Slajd 113</vt:lpstr>
      <vt:lpstr>Slajd 114</vt:lpstr>
      <vt:lpstr>Slajd 115</vt:lpstr>
      <vt:lpstr>Slajd 116</vt:lpstr>
      <vt:lpstr>Slajd 117</vt:lpstr>
      <vt:lpstr>Slajd 118</vt:lpstr>
      <vt:lpstr>Slajd 119</vt:lpstr>
      <vt:lpstr>Slajd 120</vt:lpstr>
      <vt:lpstr>Slajd 121</vt:lpstr>
      <vt:lpstr>Slajd 122</vt:lpstr>
      <vt:lpstr>Slajd 123</vt:lpstr>
      <vt:lpstr>Slajd 124</vt:lpstr>
      <vt:lpstr>Slajd 125</vt:lpstr>
      <vt:lpstr>Slajd 126</vt:lpstr>
      <vt:lpstr>Slajd 127</vt:lpstr>
      <vt:lpstr>Slajd 128</vt:lpstr>
      <vt:lpstr>Slajd 129</vt:lpstr>
      <vt:lpstr>Slajd 130</vt:lpstr>
      <vt:lpstr>Slajd 131</vt:lpstr>
      <vt:lpstr>Slajd 132</vt:lpstr>
      <vt:lpstr>Slajd 133</vt:lpstr>
      <vt:lpstr>Slajd 134</vt:lpstr>
      <vt:lpstr>Slajd 135</vt:lpstr>
      <vt:lpstr>Slajd 136</vt:lpstr>
      <vt:lpstr>Slajd 137</vt:lpstr>
      <vt:lpstr>Slajd 138</vt:lpstr>
      <vt:lpstr>Slajd 139</vt:lpstr>
      <vt:lpstr>Slajd 140</vt:lpstr>
      <vt:lpstr>Slajd 141</vt:lpstr>
      <vt:lpstr>Slajd 142</vt:lpstr>
      <vt:lpstr>Slajd 143</vt:lpstr>
      <vt:lpstr>Slajd 144</vt:lpstr>
      <vt:lpstr>Slajd 145</vt:lpstr>
      <vt:lpstr>Slajd 146</vt:lpstr>
      <vt:lpstr>Slajd 147</vt:lpstr>
      <vt:lpstr>Slajd 148</vt:lpstr>
      <vt:lpstr>Slajd 149</vt:lpstr>
      <vt:lpstr>Slajd 150</vt:lpstr>
      <vt:lpstr>Slajd 151</vt:lpstr>
      <vt:lpstr>Slajd 152</vt:lpstr>
      <vt:lpstr>Slajd 153</vt:lpstr>
      <vt:lpstr>Slajd 154</vt:lpstr>
      <vt:lpstr>Slajd 155</vt:lpstr>
      <vt:lpstr>Slajd 156</vt:lpstr>
      <vt:lpstr>Slajd 157</vt:lpstr>
      <vt:lpstr>Slajd 158</vt:lpstr>
      <vt:lpstr>Slajd 159</vt:lpstr>
      <vt:lpstr>Slajd 160</vt:lpstr>
      <vt:lpstr>Slajd 161</vt:lpstr>
      <vt:lpstr>Slajd 162</vt:lpstr>
      <vt:lpstr>Slajd 163</vt:lpstr>
      <vt:lpstr>Slajd 164</vt:lpstr>
      <vt:lpstr>Slajd 165</vt:lpstr>
      <vt:lpstr>Slajd 166</vt:lpstr>
      <vt:lpstr>Slajd 167</vt:lpstr>
      <vt:lpstr>Slajd 168</vt:lpstr>
      <vt:lpstr>Slajd 169</vt:lpstr>
      <vt:lpstr>Slajd 170</vt:lpstr>
      <vt:lpstr>Slajd 171</vt:lpstr>
      <vt:lpstr>Slajd 172</vt:lpstr>
      <vt:lpstr>Slajd 173</vt:lpstr>
      <vt:lpstr>Slajd 174</vt:lpstr>
      <vt:lpstr>Przekładnie stożkowe - technologia</vt:lpstr>
      <vt:lpstr>Przekładnie stożkowe - technologia</vt:lpstr>
      <vt:lpstr>Przekładnie stożkowe - technologia</vt:lpstr>
      <vt:lpstr>Przekładnie stożkowe - technologia</vt:lpstr>
      <vt:lpstr>Przekładnie stożkowe - technologia</vt:lpstr>
      <vt:lpstr>Przekładnie stożkowe - technologia</vt:lpstr>
      <vt:lpstr>Przekładnie stożkowe – technologia</vt:lpstr>
      <vt:lpstr>Slajd 182</vt:lpstr>
      <vt:lpstr>Slajd 183</vt:lpstr>
      <vt:lpstr>Slajd 184</vt:lpstr>
      <vt:lpstr>Slajd 185</vt:lpstr>
      <vt:lpstr>Slajd 186</vt:lpstr>
      <vt:lpstr>Slajd 187</vt:lpstr>
      <vt:lpstr>Slajd 188</vt:lpstr>
      <vt:lpstr>Slajd 189</vt:lpstr>
      <vt:lpstr>Slajd 190</vt:lpstr>
      <vt:lpstr>Slajd 191</vt:lpstr>
      <vt:lpstr>Slajd 192</vt:lpstr>
      <vt:lpstr>Slajd 193</vt:lpstr>
      <vt:lpstr>Slajd 194</vt:lpstr>
      <vt:lpstr>Slajd 195</vt:lpstr>
      <vt:lpstr>Slajd 196</vt:lpstr>
      <vt:lpstr>Slajd 197</vt:lpstr>
      <vt:lpstr>Slajd 198</vt:lpstr>
      <vt:lpstr>Slajd 199</vt:lpstr>
      <vt:lpstr>Slajd 200</vt:lpstr>
      <vt:lpstr>Slajd 201</vt:lpstr>
      <vt:lpstr>Wały korbowe i rozrządu</vt:lpstr>
      <vt:lpstr>Slajd 203</vt:lpstr>
      <vt:lpstr>Slajd 204</vt:lpstr>
      <vt:lpstr>Slajd 205</vt:lpstr>
      <vt:lpstr>Slajd 206</vt:lpstr>
      <vt:lpstr>Slajd 207</vt:lpstr>
      <vt:lpstr>Slajd 208</vt:lpstr>
      <vt:lpstr>Slajd 209</vt:lpstr>
      <vt:lpstr>Slajd 210</vt:lpstr>
    </vt:vector>
  </TitlesOfParts>
  <Company>PW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TECHNOLOGIA BUDOWY MASZYN</dc:title>
  <dc:creator>IPBM</dc:creator>
  <cp:lastModifiedBy>Rycho Rych</cp:lastModifiedBy>
  <cp:revision>206</cp:revision>
  <dcterms:created xsi:type="dcterms:W3CDTF">2006-02-19T21:45:58Z</dcterms:created>
  <dcterms:modified xsi:type="dcterms:W3CDTF">2015-06-16T18:34:58Z</dcterms:modified>
</cp:coreProperties>
</file>