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4"/>
  </p:notesMasterIdLst>
  <p:sldIdLst>
    <p:sldId id="256" r:id="rId5"/>
    <p:sldId id="257" r:id="rId6"/>
    <p:sldId id="260" r:id="rId7"/>
    <p:sldId id="266" r:id="rId8"/>
    <p:sldId id="262" r:id="rId9"/>
    <p:sldId id="263" r:id="rId10"/>
    <p:sldId id="264" r:id="rId11"/>
    <p:sldId id="265" r:id="rId12"/>
    <p:sldId id="258" r:id="rId1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7C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E3E4BA-3F21-4900-A104-40D7C5F1A64B}" v="1" dt="2023-06-19T10:48:41.5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04" autoAdjust="0"/>
    <p:restoredTop sz="72631" autoAdjust="0"/>
  </p:normalViewPr>
  <p:slideViewPr>
    <p:cSldViewPr snapToGrid="0">
      <p:cViewPr>
        <p:scale>
          <a:sx n="100" d="100"/>
          <a:sy n="100" d="100"/>
        </p:scale>
        <p:origin x="72" y="-18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64187B-2082-4E09-B65E-7E79C06C0308}" type="datetimeFigureOut">
              <a:rPr lang="pl-PL" smtClean="0"/>
              <a:t>24.02.2025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3A6162-1B42-4A16-A528-CEB44E86060A}" type="slidenum">
              <a:rPr lang="pl-PL" smtClean="0"/>
              <a:t>‹#›</a:t>
            </a:fld>
            <a:endParaRPr lang="pl-PL"/>
          </a:p>
        </p:txBody>
      </p:sp>
    </p:spTree>
    <p:extLst>
      <p:ext uri="{BB962C8B-B14F-4D97-AF65-F5344CB8AC3E}">
        <p14:creationId xmlns:p14="http://schemas.microsoft.com/office/powerpoint/2010/main" val="401418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33A6162-1B42-4A16-A528-CEB44E86060A}" type="slidenum">
              <a:rPr lang="pl-PL" smtClean="0"/>
              <a:t>1</a:t>
            </a:fld>
            <a:endParaRPr lang="pl-PL"/>
          </a:p>
        </p:txBody>
      </p:sp>
    </p:spTree>
    <p:extLst>
      <p:ext uri="{BB962C8B-B14F-4D97-AF65-F5344CB8AC3E}">
        <p14:creationId xmlns:p14="http://schemas.microsoft.com/office/powerpoint/2010/main" val="545745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b="0" dirty="0"/>
          </a:p>
        </p:txBody>
      </p:sp>
      <p:sp>
        <p:nvSpPr>
          <p:cNvPr id="4" name="Symbol zastępczy numeru slajdu 3"/>
          <p:cNvSpPr>
            <a:spLocks noGrp="1"/>
          </p:cNvSpPr>
          <p:nvPr>
            <p:ph type="sldNum" sz="quarter" idx="5"/>
          </p:nvPr>
        </p:nvSpPr>
        <p:spPr/>
        <p:txBody>
          <a:bodyPr/>
          <a:lstStyle/>
          <a:p>
            <a:fld id="{033A6162-1B42-4A16-A528-CEB44E86060A}" type="slidenum">
              <a:rPr lang="pl-PL" smtClean="0"/>
              <a:t>2</a:t>
            </a:fld>
            <a:endParaRPr lang="pl-PL"/>
          </a:p>
        </p:txBody>
      </p:sp>
    </p:spTree>
    <p:extLst>
      <p:ext uri="{BB962C8B-B14F-4D97-AF65-F5344CB8AC3E}">
        <p14:creationId xmlns:p14="http://schemas.microsoft.com/office/powerpoint/2010/main" val="3278922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33A6162-1B42-4A16-A528-CEB44E86060A}" type="slidenum">
              <a:rPr lang="pl-PL" smtClean="0"/>
              <a:t>3</a:t>
            </a:fld>
            <a:endParaRPr lang="pl-PL"/>
          </a:p>
        </p:txBody>
      </p:sp>
    </p:spTree>
    <p:extLst>
      <p:ext uri="{BB962C8B-B14F-4D97-AF65-F5344CB8AC3E}">
        <p14:creationId xmlns:p14="http://schemas.microsoft.com/office/powerpoint/2010/main" val="198684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33A6162-1B42-4A16-A528-CEB44E86060A}" type="slidenum">
              <a:rPr lang="pl-PL" smtClean="0"/>
              <a:t>4</a:t>
            </a:fld>
            <a:endParaRPr lang="pl-PL"/>
          </a:p>
        </p:txBody>
      </p:sp>
    </p:spTree>
    <p:extLst>
      <p:ext uri="{BB962C8B-B14F-4D97-AF65-F5344CB8AC3E}">
        <p14:creationId xmlns:p14="http://schemas.microsoft.com/office/powerpoint/2010/main" val="2972384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33A6162-1B42-4A16-A528-CEB44E86060A}" type="slidenum">
              <a:rPr lang="pl-PL" smtClean="0"/>
              <a:t>5</a:t>
            </a:fld>
            <a:endParaRPr lang="pl-PL"/>
          </a:p>
        </p:txBody>
      </p:sp>
    </p:spTree>
    <p:extLst>
      <p:ext uri="{BB962C8B-B14F-4D97-AF65-F5344CB8AC3E}">
        <p14:creationId xmlns:p14="http://schemas.microsoft.com/office/powerpoint/2010/main" val="639801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BF6DA1-8065-450D-DD72-26912780E76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61443222-5D8F-3330-9B61-77213BE16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A5CC5579-3A55-462C-AB91-DE0A2E1A0D3D}"/>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5" name="Symbol zastępczy stopki 4">
            <a:extLst>
              <a:ext uri="{FF2B5EF4-FFF2-40B4-BE49-F238E27FC236}">
                <a16:creationId xmlns:a16="http://schemas.microsoft.com/office/drawing/2014/main" id="{B1C5B45F-561B-7AFA-E1A9-E30436E6699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94D9FA9-3BB0-3D9B-598E-54102A892D86}"/>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47474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D32792-642C-064E-6029-9F169AD41ADC}"/>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388EF2E1-35C4-6993-4D38-2594A1F73DD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76A750D-E2EE-17BB-36AD-7EBC846F9C6A}"/>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5" name="Symbol zastępczy stopki 4">
            <a:extLst>
              <a:ext uri="{FF2B5EF4-FFF2-40B4-BE49-F238E27FC236}">
                <a16:creationId xmlns:a16="http://schemas.microsoft.com/office/drawing/2014/main" id="{D9773DB9-98BB-3623-8BF8-54E066D799D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DE52B14-9A72-2FDB-3E75-B21258CD9F17}"/>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639598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3737036A-5536-1BA6-22E6-F0A0E70C0D20}"/>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853FA8B0-0AD8-778B-8813-59868E08E14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BE3B72F-AF80-7A37-7D27-227A599F654F}"/>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5" name="Symbol zastępczy stopki 4">
            <a:extLst>
              <a:ext uri="{FF2B5EF4-FFF2-40B4-BE49-F238E27FC236}">
                <a16:creationId xmlns:a16="http://schemas.microsoft.com/office/drawing/2014/main" id="{90FFC0ED-A2E6-D959-017D-C544826C74A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FEA0CE4-1A12-E020-E44B-77D7DE833119}"/>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287443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Układ niestandard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2C8D0B-04D7-623D-D450-44EC96EDCB5E}"/>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31B636F-5B68-7C31-8D13-96C5ECE1B14F}"/>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4" name="Symbol zastępczy stopki 3">
            <a:extLst>
              <a:ext uri="{FF2B5EF4-FFF2-40B4-BE49-F238E27FC236}">
                <a16:creationId xmlns:a16="http://schemas.microsoft.com/office/drawing/2014/main" id="{DEC1DAE9-5927-C434-3E14-A0F26D4C1329}"/>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A96892BF-5FBE-3A39-EFCC-B0E8CF9EECCA}"/>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3694267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AD6D02-7A0C-031B-E599-59899212EDB0}"/>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A1FDD79-B65B-30AA-216F-C9814E2F9549}"/>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E6F644F-53B6-FB6D-FD8D-741652F913B8}"/>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5" name="Symbol zastępczy stopki 4">
            <a:extLst>
              <a:ext uri="{FF2B5EF4-FFF2-40B4-BE49-F238E27FC236}">
                <a16:creationId xmlns:a16="http://schemas.microsoft.com/office/drawing/2014/main" id="{BDB02686-9D56-3DD5-2A09-2F0AE543CBF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75168D6-B850-DE04-8771-33A27DB736B9}"/>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1139625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B21698-FA6E-79F6-6322-BCC50D8F5357}"/>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3E23D11E-6B7D-0C4F-7510-C83D99D40A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EB5EC281-C3B3-0BB1-FC5A-8ACC6322A7D4}"/>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5" name="Symbol zastępczy stopki 4">
            <a:extLst>
              <a:ext uri="{FF2B5EF4-FFF2-40B4-BE49-F238E27FC236}">
                <a16:creationId xmlns:a16="http://schemas.microsoft.com/office/drawing/2014/main" id="{C5A70B5F-C1E4-DF07-7212-44899EAC026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478D1E8-5498-F3CE-C2C0-C204586D565A}"/>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246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2B15DF-A3CC-A86B-F766-BE44AE5FE7B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BC1BB8A-A11F-8379-EC17-47A52BB86ACB}"/>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CB29B5F0-7FBD-0139-5B0C-504B36E6CED5}"/>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39D74ADC-3D3D-D8C0-EF3A-9C12FEF76A8D}"/>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6" name="Symbol zastępczy stopki 5">
            <a:extLst>
              <a:ext uri="{FF2B5EF4-FFF2-40B4-BE49-F238E27FC236}">
                <a16:creationId xmlns:a16="http://schemas.microsoft.com/office/drawing/2014/main" id="{96C4D0E4-BDF1-24E8-C2F7-E095D04D33C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03F09D1-DD57-D265-0B7B-C6F62B1DBBFE}"/>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1344983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915EA1-D141-FF97-0364-EEC7D09FE3A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BD6532E-ADF1-5BA7-3B0B-7B291F3ECE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4B64E6B-A791-F857-84A0-3D08FED48504}"/>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446244C6-C78A-747B-06B0-171894E839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DD764F37-DF82-CA0D-949C-240AADA8C256}"/>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5157D3C5-66E0-FEFE-2492-183702509808}"/>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8" name="Symbol zastępczy stopki 7">
            <a:extLst>
              <a:ext uri="{FF2B5EF4-FFF2-40B4-BE49-F238E27FC236}">
                <a16:creationId xmlns:a16="http://schemas.microsoft.com/office/drawing/2014/main" id="{3540397B-B484-B03A-28B1-3D429DD65172}"/>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D3F9732-03F7-F6EA-4D67-77F621870F12}"/>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2945974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6AC7DB-ABB6-9A5E-8452-4EFEFF4C33CC}"/>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BFCF297F-73E8-104A-D2A7-67BFCBCCA1BD}"/>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4" name="Symbol zastępczy stopki 3">
            <a:extLst>
              <a:ext uri="{FF2B5EF4-FFF2-40B4-BE49-F238E27FC236}">
                <a16:creationId xmlns:a16="http://schemas.microsoft.com/office/drawing/2014/main" id="{DAFE7354-A8C3-4EE7-F8A4-F337D9759C9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008F7309-3CBD-0250-0D2C-74BF402D066D}"/>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1777007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B9502E15-C705-AB86-96A8-8CD376CABC05}"/>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3" name="Symbol zastępczy stopki 2">
            <a:extLst>
              <a:ext uri="{FF2B5EF4-FFF2-40B4-BE49-F238E27FC236}">
                <a16:creationId xmlns:a16="http://schemas.microsoft.com/office/drawing/2014/main" id="{FBAF1C45-D3E4-1183-38C9-03F213387D2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3881B38F-8A85-9F18-8482-7BEB60F0B25B}"/>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2078463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CF1C8A-472B-05C8-10F2-F59CD8F5121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0D275AB8-B80A-8541-5D9F-42207CEDBB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B448ACE-7617-3076-0487-21FD279A8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ACFE05A0-A927-822F-2D39-921F29D051C4}"/>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6" name="Symbol zastępczy stopki 5">
            <a:extLst>
              <a:ext uri="{FF2B5EF4-FFF2-40B4-BE49-F238E27FC236}">
                <a16:creationId xmlns:a16="http://schemas.microsoft.com/office/drawing/2014/main" id="{FFA2996D-3BB4-08CB-95D4-E85F27CEAF4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C27EC9C-1D36-6101-EA3B-1CD80EF932C8}"/>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3639131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9E6E2C-CA9A-A51A-D284-1B22C2E4520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43F12ED-D89A-3398-93AF-A85E1D668E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59B70C2-598B-E0CC-DF74-B1F10B9AB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CBC85B7-B0D8-0E7C-055E-DE1F3F02584A}"/>
              </a:ext>
            </a:extLst>
          </p:cNvPr>
          <p:cNvSpPr>
            <a:spLocks noGrp="1"/>
          </p:cNvSpPr>
          <p:nvPr>
            <p:ph type="dt" sz="half" idx="10"/>
          </p:nvPr>
        </p:nvSpPr>
        <p:spPr/>
        <p:txBody>
          <a:bodyPr/>
          <a:lstStyle/>
          <a:p>
            <a:fld id="{D3CB0934-8C48-4B6B-9830-F8B1C8E5331D}" type="datetimeFigureOut">
              <a:rPr lang="pl-PL" smtClean="0"/>
              <a:t>24.02.2025</a:t>
            </a:fld>
            <a:endParaRPr lang="pl-PL"/>
          </a:p>
        </p:txBody>
      </p:sp>
      <p:sp>
        <p:nvSpPr>
          <p:cNvPr id="6" name="Symbol zastępczy stopki 5">
            <a:extLst>
              <a:ext uri="{FF2B5EF4-FFF2-40B4-BE49-F238E27FC236}">
                <a16:creationId xmlns:a16="http://schemas.microsoft.com/office/drawing/2014/main" id="{A1DEC2AB-4676-812B-F1A5-1659064F1B3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EAE592-902B-4CD8-D5F6-1B78E9C4A618}"/>
              </a:ext>
            </a:extLst>
          </p:cNvPr>
          <p:cNvSpPr>
            <a:spLocks noGrp="1"/>
          </p:cNvSpPr>
          <p:nvPr>
            <p:ph type="sldNum" sz="quarter" idx="12"/>
          </p:nvPr>
        </p:nvSpPr>
        <p:spPr/>
        <p:txBody>
          <a:bodyPr/>
          <a:lstStyle/>
          <a:p>
            <a:fld id="{506482EE-12AD-4411-B64F-6A65A02CEA76}" type="slidenum">
              <a:rPr lang="pl-PL" smtClean="0"/>
              <a:t>‹#›</a:t>
            </a:fld>
            <a:endParaRPr lang="pl-PL"/>
          </a:p>
        </p:txBody>
      </p:sp>
    </p:spTree>
    <p:extLst>
      <p:ext uri="{BB962C8B-B14F-4D97-AF65-F5344CB8AC3E}">
        <p14:creationId xmlns:p14="http://schemas.microsoft.com/office/powerpoint/2010/main" val="166441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89FE219-A92A-D1DD-9076-FBF21B1D64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59E66A74-3559-628B-75EE-E96151D79B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A1A98AE-73A5-EE15-60CD-020F3F76B8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B0934-8C48-4B6B-9830-F8B1C8E5331D}" type="datetimeFigureOut">
              <a:rPr lang="pl-PL" smtClean="0"/>
              <a:t>24.02.2025</a:t>
            </a:fld>
            <a:endParaRPr lang="pl-PL"/>
          </a:p>
        </p:txBody>
      </p:sp>
      <p:sp>
        <p:nvSpPr>
          <p:cNvPr id="5" name="Symbol zastępczy stopki 4">
            <a:extLst>
              <a:ext uri="{FF2B5EF4-FFF2-40B4-BE49-F238E27FC236}">
                <a16:creationId xmlns:a16="http://schemas.microsoft.com/office/drawing/2014/main" id="{06AB3D98-D64F-782C-E352-647AA5D65B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6AD50F8-DF56-FA79-23F0-93B77ABE80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482EE-12AD-4411-B64F-6A65A02CEA76}" type="slidenum">
              <a:rPr lang="pl-PL" smtClean="0"/>
              <a:t>‹#›</a:t>
            </a:fld>
            <a:endParaRPr lang="pl-PL"/>
          </a:p>
        </p:txBody>
      </p:sp>
    </p:spTree>
    <p:extLst>
      <p:ext uri="{BB962C8B-B14F-4D97-AF65-F5344CB8AC3E}">
        <p14:creationId xmlns:p14="http://schemas.microsoft.com/office/powerpoint/2010/main" val="341685701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rzemyslaw.rumianek@pw.edu.pl" TargetMode="External"/><Relationship Id="rId5" Type="http://schemas.openxmlformats.org/officeDocument/2006/relationships/hyperlink" Target="mailto:pawel.gomolinski@pw.edu.pl" TargetMode="External"/><Relationship Id="rId4" Type="http://schemas.openxmlformats.org/officeDocument/2006/relationships/hyperlink" Target="mailto:pawel.ci&#281;zkowski@pw.edu.p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3CF06F40-6CDD-1882-5D7C-5B212074BC64}"/>
              </a:ext>
            </a:extLst>
          </p:cNvPr>
          <p:cNvSpPr txBox="1"/>
          <p:nvPr/>
        </p:nvSpPr>
        <p:spPr>
          <a:xfrm>
            <a:off x="4991371" y="713296"/>
            <a:ext cx="5699343" cy="923330"/>
          </a:xfrm>
          <a:prstGeom prst="rect">
            <a:avLst/>
          </a:prstGeom>
          <a:noFill/>
        </p:spPr>
        <p:txBody>
          <a:bodyPr wrap="square" rtlCol="0">
            <a:spAutoFit/>
          </a:bodyPr>
          <a:lstStyle/>
          <a:p>
            <a:r>
              <a:rPr lang="en-US" dirty="0">
                <a:solidFill>
                  <a:schemeClr val="bg1"/>
                </a:solidFill>
                <a:latin typeface="Source Sans Pro Light" panose="020B0403030403020204" pitchFamily="34" charset="0"/>
                <a:ea typeface="Source Serif Pro" panose="02040603050405020204" pitchFamily="18" charset="0"/>
              </a:rPr>
              <a:t>Faculty of Automotive and Construction </a:t>
            </a:r>
            <a:endParaRPr lang="pl-PL" dirty="0">
              <a:solidFill>
                <a:schemeClr val="bg1"/>
              </a:solidFill>
              <a:latin typeface="Source Sans Pro Light" panose="020B0403030403020204" pitchFamily="34" charset="0"/>
              <a:ea typeface="Source Serif Pro" panose="02040603050405020204" pitchFamily="18" charset="0"/>
            </a:endParaRPr>
          </a:p>
          <a:p>
            <a:r>
              <a:rPr lang="en-US" dirty="0">
                <a:solidFill>
                  <a:schemeClr val="bg1"/>
                </a:solidFill>
                <a:latin typeface="Source Sans Pro Light" panose="020B0403030403020204" pitchFamily="34" charset="0"/>
                <a:ea typeface="Source Serif Pro" panose="02040603050405020204" pitchFamily="18" charset="0"/>
              </a:rPr>
              <a:t>Machinery Engineering</a:t>
            </a:r>
            <a:endParaRPr lang="pl-PL" dirty="0">
              <a:solidFill>
                <a:schemeClr val="bg1"/>
              </a:solidFill>
              <a:latin typeface="Source Sans Pro Light" panose="020B0403030403020204" pitchFamily="34" charset="0"/>
              <a:ea typeface="Source Serif Pro" panose="02040603050405020204" pitchFamily="18" charset="0"/>
            </a:endParaRPr>
          </a:p>
          <a:p>
            <a:r>
              <a:rPr lang="pl-PL" dirty="0">
                <a:solidFill>
                  <a:schemeClr val="bg1"/>
                </a:solidFill>
                <a:ea typeface="Source Serif Pro" panose="02040603050405020204" pitchFamily="18" charset="0"/>
              </a:rPr>
              <a:t>Warsaw University of Technology</a:t>
            </a:r>
          </a:p>
        </p:txBody>
      </p:sp>
      <p:sp>
        <p:nvSpPr>
          <p:cNvPr id="7" name="pole tekstowe 6">
            <a:extLst>
              <a:ext uri="{FF2B5EF4-FFF2-40B4-BE49-F238E27FC236}">
                <a16:creationId xmlns:a16="http://schemas.microsoft.com/office/drawing/2014/main" id="{0CBC331D-8069-B1C8-0B2C-BC64036C1009}"/>
              </a:ext>
            </a:extLst>
          </p:cNvPr>
          <p:cNvSpPr txBox="1"/>
          <p:nvPr/>
        </p:nvSpPr>
        <p:spPr>
          <a:xfrm>
            <a:off x="4991370" y="1950181"/>
            <a:ext cx="5699343" cy="1938992"/>
          </a:xfrm>
          <a:prstGeom prst="rect">
            <a:avLst/>
          </a:prstGeom>
          <a:noFill/>
        </p:spPr>
        <p:txBody>
          <a:bodyPr wrap="square" rtlCol="0">
            <a:spAutoFit/>
          </a:bodyPr>
          <a:lstStyle/>
          <a:p>
            <a:r>
              <a:rPr lang="pl-PL" sz="6000" dirty="0">
                <a:solidFill>
                  <a:schemeClr val="bg1"/>
                </a:solidFill>
                <a:latin typeface="Source Sans Pro Light" panose="020B0403030403020204" pitchFamily="34" charset="0"/>
              </a:rPr>
              <a:t>Interim thesis</a:t>
            </a:r>
          </a:p>
          <a:p>
            <a:r>
              <a:rPr lang="pl-PL" sz="6000" dirty="0">
                <a:solidFill>
                  <a:schemeClr val="bg1"/>
                </a:solidFill>
                <a:latin typeface="Source Sans Pro Light" panose="020B0403030403020204" pitchFamily="34" charset="0"/>
              </a:rPr>
              <a:t>2024/2025</a:t>
            </a:r>
          </a:p>
        </p:txBody>
      </p:sp>
      <p:sp>
        <p:nvSpPr>
          <p:cNvPr id="10" name="pole tekstowe 9">
            <a:extLst>
              <a:ext uri="{FF2B5EF4-FFF2-40B4-BE49-F238E27FC236}">
                <a16:creationId xmlns:a16="http://schemas.microsoft.com/office/drawing/2014/main" id="{6C22A504-080D-AED3-DD7B-D7F4C7F66CAE}"/>
              </a:ext>
            </a:extLst>
          </p:cNvPr>
          <p:cNvSpPr txBox="1"/>
          <p:nvPr/>
        </p:nvSpPr>
        <p:spPr>
          <a:xfrm>
            <a:off x="4991371" y="5590706"/>
            <a:ext cx="2351261" cy="369332"/>
          </a:xfrm>
          <a:prstGeom prst="rect">
            <a:avLst/>
          </a:prstGeom>
          <a:noFill/>
        </p:spPr>
        <p:txBody>
          <a:bodyPr wrap="square" rtlCol="0">
            <a:spAutoFit/>
          </a:bodyPr>
          <a:lstStyle/>
          <a:p>
            <a:r>
              <a:rPr lang="pl-PL" dirty="0">
                <a:solidFill>
                  <a:schemeClr val="bg1"/>
                </a:solidFill>
                <a:latin typeface="Source Sans Pro Light" panose="020B0403030403020204" pitchFamily="34" charset="0"/>
              </a:rPr>
              <a:t>20.02.2025</a:t>
            </a:r>
          </a:p>
        </p:txBody>
      </p:sp>
      <p:pic>
        <p:nvPicPr>
          <p:cNvPr id="3" name="Obraz 2" descr="Obraz zawierający Czcionka, Grafika, symbol, logo&#10;&#10;Opis wygenerowany automatycznie">
            <a:extLst>
              <a:ext uri="{FF2B5EF4-FFF2-40B4-BE49-F238E27FC236}">
                <a16:creationId xmlns:a16="http://schemas.microsoft.com/office/drawing/2014/main" id="{7DA71D13-6D14-CB79-37D4-021D4D6249EE}"/>
              </a:ext>
            </a:extLst>
          </p:cNvPr>
          <p:cNvPicPr>
            <a:picLocks noChangeAspect="1"/>
          </p:cNvPicPr>
          <p:nvPr/>
        </p:nvPicPr>
        <p:blipFill>
          <a:blip r:embed="rId3">
            <a:alphaModFix amt="50000"/>
            <a:extLst>
              <a:ext uri="{28A0092B-C50C-407E-A947-70E740481C1C}">
                <a14:useLocalDpi xmlns:a14="http://schemas.microsoft.com/office/drawing/2010/main" val="0"/>
              </a:ext>
            </a:extLst>
          </a:blip>
          <a:stretch>
            <a:fillRect/>
          </a:stretch>
        </p:blipFill>
        <p:spPr>
          <a:xfrm>
            <a:off x="947881" y="550628"/>
            <a:ext cx="3559565" cy="3589146"/>
          </a:xfrm>
          <a:prstGeom prst="rect">
            <a:avLst/>
          </a:prstGeom>
        </p:spPr>
      </p:pic>
    </p:spTree>
    <p:extLst>
      <p:ext uri="{BB962C8B-B14F-4D97-AF65-F5344CB8AC3E}">
        <p14:creationId xmlns:p14="http://schemas.microsoft.com/office/powerpoint/2010/main" val="1396976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a:extLst>
              <a:ext uri="{FF2B5EF4-FFF2-40B4-BE49-F238E27FC236}">
                <a16:creationId xmlns:a16="http://schemas.microsoft.com/office/drawing/2014/main" id="{7CA99EC4-3C2E-53F3-55A5-01E21A2FCB45}"/>
              </a:ext>
            </a:extLst>
          </p:cNvPr>
          <p:cNvSpPr>
            <a:spLocks noGrp="1" noRot="1" noMove="1" noResize="1" noEditPoints="1" noAdjustHandles="1" noChangeArrowheads="1" noChangeShapeType="1"/>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0" name="pole tekstowe 19">
            <a:extLst>
              <a:ext uri="{FF2B5EF4-FFF2-40B4-BE49-F238E27FC236}">
                <a16:creationId xmlns:a16="http://schemas.microsoft.com/office/drawing/2014/main" id="{DA7C4B59-9B8D-C16D-1201-5FC12125EDF7}"/>
              </a:ext>
            </a:extLst>
          </p:cNvPr>
          <p:cNvSpPr txBox="1">
            <a:spLocks noGrp="1" noRot="1" noMove="1" noResize="1" noEditPoints="1" noAdjustHandles="1" noChangeArrowheads="1" noChangeShapeType="1"/>
          </p:cNvSpPr>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The coordinators:</a:t>
            </a:r>
          </a:p>
        </p:txBody>
      </p:sp>
      <p:pic>
        <p:nvPicPr>
          <p:cNvPr id="4" name="Obraz 3" descr="Obraz zawierający Czcionka, Grafika, symbol, logo&#10;&#10;Opis wygenerowany automatycznie">
            <a:extLst>
              <a:ext uri="{FF2B5EF4-FFF2-40B4-BE49-F238E27FC236}">
                <a16:creationId xmlns:a16="http://schemas.microsoft.com/office/drawing/2014/main" id="{7F487D26-6B7D-4B9F-8F98-BCFB5AC0B8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sp>
        <p:nvSpPr>
          <p:cNvPr id="2" name="Shape 83">
            <a:extLst>
              <a:ext uri="{FF2B5EF4-FFF2-40B4-BE49-F238E27FC236}">
                <a16:creationId xmlns:a16="http://schemas.microsoft.com/office/drawing/2014/main" id="{2B4F1D04-9A7C-014F-8A20-FB721EE8CDC4}"/>
              </a:ext>
            </a:extLst>
          </p:cNvPr>
          <p:cNvSpPr txBox="1">
            <a:spLocks/>
          </p:cNvSpPr>
          <p:nvPr/>
        </p:nvSpPr>
        <p:spPr>
          <a:xfrm>
            <a:off x="199383" y="1153094"/>
            <a:ext cx="5827344" cy="40257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703692">
              <a:lnSpc>
                <a:spcPct val="150000"/>
              </a:lnSpc>
              <a:spcBef>
                <a:spcPts val="100"/>
              </a:spcBef>
              <a:buNone/>
              <a:defRPr sz="2184"/>
            </a:pPr>
            <a:r>
              <a:rPr lang="en-US" sz="1600" b="1" dirty="0">
                <a:solidFill>
                  <a:srgbClr val="000000"/>
                </a:solidFill>
                <a:latin typeface="Times New Roman" panose="02020603050405020304" pitchFamily="18" charset="0"/>
                <a:cs typeface="Times New Roman" panose="02020603050405020304" pitchFamily="18" charset="0"/>
              </a:rPr>
              <a:t>Institute of Vehicles and Construction Machinery Engineering</a:t>
            </a:r>
            <a:r>
              <a:rPr lang="en-US" sz="1600" b="1" dirty="0">
                <a:solidFill>
                  <a:srgbClr val="000000"/>
                </a:solidFill>
                <a:latin typeface="Times New Roman" panose="02020603050405020304" pitchFamily="18" charset="0"/>
                <a:cs typeface="Times New Roman" panose="02020603050405020304" pitchFamily="18" charset="0"/>
                <a:sym typeface="Helvetica"/>
              </a:rPr>
              <a:t>:</a:t>
            </a:r>
          </a:p>
          <a:p>
            <a:pPr defTabSz="703692">
              <a:lnSpc>
                <a:spcPct val="150000"/>
              </a:lnSpc>
              <a:spcBef>
                <a:spcPts val="100"/>
              </a:spcBef>
              <a:defRPr sz="2184"/>
            </a:pPr>
            <a:endParaRPr lang="en-US" sz="1600" dirty="0">
              <a:solidFill>
                <a:srgbClr val="000000"/>
              </a:solidFill>
              <a:latin typeface="Times New Roman" panose="02020603050405020304" pitchFamily="18" charset="0"/>
              <a:cs typeface="Times New Roman" panose="02020603050405020304" pitchFamily="18" charset="0"/>
              <a:sym typeface="Helvetica"/>
            </a:endParaRPr>
          </a:p>
          <a:p>
            <a:pPr defTabSz="703692">
              <a:lnSpc>
                <a:spcPct val="150000"/>
              </a:lnSpc>
              <a:spcBef>
                <a:spcPts val="100"/>
              </a:spcBef>
              <a:defRPr sz="2184"/>
            </a:pPr>
            <a:r>
              <a:rPr lang="pl-PL" sz="1600" b="1" dirty="0">
                <a:solidFill>
                  <a:srgbClr val="000000"/>
                </a:solidFill>
                <a:latin typeface="Times New Roman" panose="02020603050405020304" pitchFamily="18" charset="0"/>
                <a:cs typeface="Times New Roman" panose="02020603050405020304" pitchFamily="18" charset="0"/>
                <a:sym typeface="Helvetica"/>
              </a:rPr>
              <a:t>Dr Paweł Ciężkowski,</a:t>
            </a:r>
          </a:p>
          <a:p>
            <a:pPr marL="0" indent="0" defTabSz="703692">
              <a:lnSpc>
                <a:spcPct val="150000"/>
              </a:lnSpc>
              <a:spcBef>
                <a:spcPts val="100"/>
              </a:spcBef>
              <a:buNone/>
              <a:defRPr sz="2184"/>
            </a:pPr>
            <a:r>
              <a:rPr lang="pl-PL" sz="1600" dirty="0">
                <a:solidFill>
                  <a:srgbClr val="0070C0"/>
                </a:solidFill>
                <a:latin typeface="Times New Roman" panose="02020603050405020304" pitchFamily="18" charset="0"/>
                <a:cs typeface="Times New Roman" panose="02020603050405020304" pitchFamily="18" charset="0"/>
                <a:sym typeface="Helvetica"/>
                <a:hlinkClick r:id="rId4">
                  <a:extLst>
                    <a:ext uri="{A12FA001-AC4F-418D-AE19-62706E023703}">
                      <ahyp:hlinkClr xmlns:ahyp="http://schemas.microsoft.com/office/drawing/2018/hyperlinkcolor" val="tx"/>
                    </a:ext>
                  </a:extLst>
                </a:hlinkClick>
              </a:rPr>
              <a:t>pawel.cięzkowski@pw.edu.pl</a:t>
            </a:r>
            <a:endParaRPr lang="pl-PL" sz="1600" dirty="0">
              <a:solidFill>
                <a:srgbClr val="0070C0"/>
              </a:solidFill>
              <a:latin typeface="Times New Roman" panose="02020603050405020304" pitchFamily="18" charset="0"/>
              <a:cs typeface="Times New Roman" panose="02020603050405020304" pitchFamily="18" charset="0"/>
              <a:sym typeface="Helvetica"/>
            </a:endParaRPr>
          </a:p>
          <a:p>
            <a:pPr marL="0" indent="0" defTabSz="703692">
              <a:lnSpc>
                <a:spcPct val="150000"/>
              </a:lnSpc>
              <a:spcBef>
                <a:spcPts val="100"/>
              </a:spcBef>
              <a:buNone/>
              <a:defRPr sz="2184"/>
            </a:pPr>
            <a:r>
              <a:rPr lang="en-US" sz="1600" dirty="0">
                <a:solidFill>
                  <a:srgbClr val="000000"/>
                </a:solidFill>
                <a:latin typeface="Times New Roman" panose="02020603050405020304" pitchFamily="18" charset="0"/>
                <a:cs typeface="Times New Roman" panose="02020603050405020304" pitchFamily="18" charset="0"/>
              </a:rPr>
              <a:t>room number: </a:t>
            </a:r>
            <a:r>
              <a:rPr lang="pl-PL" sz="1600" dirty="0">
                <a:solidFill>
                  <a:srgbClr val="000000"/>
                </a:solidFill>
                <a:latin typeface="Times New Roman" panose="02020603050405020304" pitchFamily="18" charset="0"/>
                <a:cs typeface="Times New Roman" panose="02020603050405020304" pitchFamily="18" charset="0"/>
              </a:rPr>
              <a:t>4.7B</a:t>
            </a:r>
          </a:p>
          <a:p>
            <a:pPr marL="0" indent="0" defTabSz="703692">
              <a:lnSpc>
                <a:spcPct val="150000"/>
              </a:lnSpc>
              <a:spcBef>
                <a:spcPts val="100"/>
              </a:spcBef>
              <a:buNone/>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a:lnSpc>
                <a:spcPct val="150000"/>
              </a:lnSpc>
              <a:spcBef>
                <a:spcPts val="100"/>
              </a:spcBef>
              <a:defRPr sz="2184"/>
            </a:pPr>
            <a:r>
              <a:rPr lang="pl-PL" sz="1600" b="1" dirty="0">
                <a:solidFill>
                  <a:srgbClr val="000000"/>
                </a:solidFill>
                <a:latin typeface="Times New Roman" panose="02020603050405020304" pitchFamily="18" charset="0"/>
                <a:cs typeface="Times New Roman" panose="02020603050405020304" pitchFamily="18" charset="0"/>
              </a:rPr>
              <a:t>Dr Paweł Gomliński,</a:t>
            </a:r>
          </a:p>
          <a:p>
            <a:pPr marL="0" indent="0" defTabSz="703692">
              <a:lnSpc>
                <a:spcPct val="150000"/>
              </a:lnSpc>
              <a:spcBef>
                <a:spcPts val="100"/>
              </a:spcBef>
              <a:buNone/>
              <a:defRPr sz="2184"/>
            </a:pPr>
            <a:r>
              <a:rPr lang="pl-PL" sz="1600" dirty="0">
                <a:solidFill>
                  <a:srgbClr val="0070C0"/>
                </a:solidFill>
                <a:latin typeface="Times New Roman" panose="02020603050405020304" pitchFamily="18" charset="0"/>
                <a:cs typeface="Times New Roman" panose="02020603050405020304" pitchFamily="18" charset="0"/>
                <a:sym typeface="Helvetica"/>
                <a:hlinkClick r:id="rId5">
                  <a:extLst>
                    <a:ext uri="{A12FA001-AC4F-418D-AE19-62706E023703}">
                      <ahyp:hlinkClr xmlns:ahyp="http://schemas.microsoft.com/office/drawing/2018/hyperlinkcolor" val="tx"/>
                    </a:ext>
                  </a:extLst>
                </a:hlinkClick>
              </a:rPr>
              <a:t>pawel.gomolinski@pw.edu.pl</a:t>
            </a:r>
            <a:endParaRPr lang="pl-PL" sz="1600" dirty="0">
              <a:solidFill>
                <a:srgbClr val="0070C0"/>
              </a:solidFill>
              <a:latin typeface="Times New Roman" panose="02020603050405020304" pitchFamily="18" charset="0"/>
              <a:cs typeface="Times New Roman" panose="02020603050405020304" pitchFamily="18" charset="0"/>
              <a:sym typeface="Helvetica"/>
            </a:endParaRPr>
          </a:p>
          <a:p>
            <a:pPr marL="0" indent="0" defTabSz="703692">
              <a:lnSpc>
                <a:spcPct val="150000"/>
              </a:lnSpc>
              <a:spcBef>
                <a:spcPts val="100"/>
              </a:spcBef>
              <a:buNone/>
              <a:defRPr sz="2184"/>
            </a:pPr>
            <a:r>
              <a:rPr lang="en-US" sz="1600" dirty="0">
                <a:solidFill>
                  <a:srgbClr val="000000"/>
                </a:solidFill>
                <a:latin typeface="Times New Roman" panose="02020603050405020304" pitchFamily="18" charset="0"/>
                <a:cs typeface="Times New Roman" panose="02020603050405020304" pitchFamily="18" charset="0"/>
              </a:rPr>
              <a:t>room number: </a:t>
            </a:r>
            <a:r>
              <a:rPr lang="pl-PL" sz="1600" dirty="0">
                <a:solidFill>
                  <a:srgbClr val="000000"/>
                </a:solidFill>
                <a:latin typeface="Times New Roman" panose="02020603050405020304" pitchFamily="18" charset="0"/>
                <a:cs typeface="Times New Roman" panose="02020603050405020304" pitchFamily="18" charset="0"/>
              </a:rPr>
              <a:t>3.15A</a:t>
            </a:r>
          </a:p>
          <a:p>
            <a:pPr marL="0" indent="0" defTabSz="703692">
              <a:lnSpc>
                <a:spcPct val="150000"/>
              </a:lnSpc>
              <a:spcBef>
                <a:spcPts val="100"/>
              </a:spcBef>
              <a:buNone/>
              <a:defRPr sz="2184"/>
            </a:pPr>
            <a:endParaRPr lang="pl-PL" sz="1600" dirty="0">
              <a:solidFill>
                <a:srgbClr val="000000"/>
              </a:solidFill>
              <a:latin typeface="Times New Roman" panose="02020603050405020304" pitchFamily="18" charset="0"/>
              <a:cs typeface="Times New Roman" panose="02020603050405020304" pitchFamily="18" charset="0"/>
            </a:endParaRPr>
          </a:p>
          <a:p>
            <a:pPr marL="0" indent="0" defTabSz="703692" hangingPunct="1">
              <a:lnSpc>
                <a:spcPct val="150000"/>
              </a:lnSpc>
              <a:spcBef>
                <a:spcPts val="100"/>
              </a:spcBef>
              <a:buNone/>
              <a:defRPr sz="2184"/>
            </a:pPr>
            <a:r>
              <a:rPr lang="pl-PL" sz="1600" dirty="0">
                <a:solidFill>
                  <a:srgbClr val="000000"/>
                </a:solidFill>
                <a:latin typeface="Times New Roman" panose="02020603050405020304" pitchFamily="18" charset="0"/>
                <a:cs typeface="Times New Roman" panose="02020603050405020304" pitchFamily="18" charset="0"/>
              </a:rPr>
              <a:t>additional information:</a:t>
            </a:r>
          </a:p>
          <a:p>
            <a:pPr marL="0" indent="0" defTabSz="703692" hangingPunct="1">
              <a:lnSpc>
                <a:spcPct val="150000"/>
              </a:lnSpc>
              <a:spcBef>
                <a:spcPts val="100"/>
              </a:spcBef>
              <a:buNone/>
              <a:defRPr sz="2184"/>
            </a:pPr>
            <a:r>
              <a:rPr lang="pl-PL" sz="1600" b="1" dirty="0">
                <a:solidFill>
                  <a:srgbClr val="000000"/>
                </a:solidFill>
                <a:latin typeface="Times New Roman" panose="02020603050405020304" pitchFamily="18" charset="0"/>
                <a:cs typeface="Times New Roman" panose="02020603050405020304" pitchFamily="18" charset="0"/>
              </a:rPr>
              <a:t>Secretariat of the institute, </a:t>
            </a:r>
            <a:r>
              <a:rPr lang="en-US" sz="1600" b="1" dirty="0">
                <a:solidFill>
                  <a:srgbClr val="000000"/>
                </a:solidFill>
                <a:latin typeface="Times New Roman" panose="02020603050405020304" pitchFamily="18" charset="0"/>
                <a:cs typeface="Times New Roman" panose="02020603050405020304" pitchFamily="18" charset="0"/>
              </a:rPr>
              <a:t>room number</a:t>
            </a:r>
            <a:r>
              <a:rPr lang="pl-PL" sz="1600" b="1" dirty="0">
                <a:solidFill>
                  <a:srgbClr val="000000"/>
                </a:solidFill>
                <a:latin typeface="Times New Roman" panose="02020603050405020304" pitchFamily="18" charset="0"/>
                <a:cs typeface="Times New Roman" panose="02020603050405020304" pitchFamily="18" charset="0"/>
              </a:rPr>
              <a:t> 0,10A</a:t>
            </a:r>
          </a:p>
        </p:txBody>
      </p:sp>
      <p:sp>
        <p:nvSpPr>
          <p:cNvPr id="3" name="Shape 83">
            <a:extLst>
              <a:ext uri="{FF2B5EF4-FFF2-40B4-BE49-F238E27FC236}">
                <a16:creationId xmlns:a16="http://schemas.microsoft.com/office/drawing/2014/main" id="{9B13F3A1-8063-78A0-2F50-A6C1F2495DB5}"/>
              </a:ext>
            </a:extLst>
          </p:cNvPr>
          <p:cNvSpPr txBox="1">
            <a:spLocks/>
          </p:cNvSpPr>
          <p:nvPr/>
        </p:nvSpPr>
        <p:spPr>
          <a:xfrm>
            <a:off x="6444511" y="1182186"/>
            <a:ext cx="5499847" cy="5405648"/>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lvl1pPr marL="0" marR="0" indent="0" algn="l" defTabSz="773288" rtl="0" latinLnBrk="0">
              <a:lnSpc>
                <a:spcPct val="120000"/>
              </a:lnSpc>
              <a:spcBef>
                <a:spcPts val="200"/>
              </a:spcBef>
              <a:spcAft>
                <a:spcPts val="0"/>
              </a:spcAft>
              <a:buClrTx/>
              <a:buSzTx/>
              <a:buFontTx/>
              <a:buNone/>
              <a:tabLst/>
              <a:defRPr sz="2800" b="0" i="0" u="none" strike="noStrike" cap="none" spc="0" baseline="0">
                <a:ln>
                  <a:noFill/>
                </a:ln>
                <a:solidFill>
                  <a:srgbClr val="3C3C4C"/>
                </a:solidFill>
                <a:uFillTx/>
                <a:latin typeface="Adagio_Slab"/>
                <a:ea typeface="Adagio_Slab"/>
                <a:cs typeface="Adagio_Slab"/>
                <a:sym typeface="Adagio_Slab"/>
              </a:defRPr>
            </a:lvl1pPr>
            <a:lvl2pPr marL="579966" marR="0" indent="-237066"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2pPr>
            <a:lvl3pPr marL="3429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3pPr>
            <a:lvl4pPr marL="3429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4pPr>
            <a:lvl5pPr marL="3429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5pPr>
            <a:lvl6pPr marL="8001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6pPr>
            <a:lvl7pPr marL="12573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7pPr>
            <a:lvl8pPr marL="17145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8pPr>
            <a:lvl9pPr marL="2171700" marR="0" indent="0" algn="l" defTabSz="773288" rtl="0" latinLnBrk="0">
              <a:lnSpc>
                <a:spcPct val="120000"/>
              </a:lnSpc>
              <a:spcBef>
                <a:spcPts val="200"/>
              </a:spcBef>
              <a:spcAft>
                <a:spcPts val="0"/>
              </a:spcAft>
              <a:buClrTx/>
              <a:buSzPct val="100000"/>
              <a:buFontTx/>
              <a:buChar char="•"/>
              <a:tabLst/>
              <a:defRPr sz="2800" b="0" i="0" u="none" strike="noStrike" cap="none" spc="0" baseline="0">
                <a:ln>
                  <a:noFill/>
                </a:ln>
                <a:solidFill>
                  <a:srgbClr val="3C3C4C"/>
                </a:solidFill>
                <a:uFillTx/>
                <a:latin typeface="Adagio_Slab"/>
                <a:ea typeface="Adagio_Slab"/>
                <a:cs typeface="Adagio_Slab"/>
                <a:sym typeface="Adagio_Slab"/>
              </a:defRPr>
            </a:lvl9pPr>
          </a:lstStyle>
          <a:p>
            <a:pPr defTabSz="703692" hangingPunct="1">
              <a:lnSpc>
                <a:spcPct val="150000"/>
              </a:lnSpc>
              <a:spcBef>
                <a:spcPts val="100"/>
              </a:spcBef>
              <a:defRPr sz="2184"/>
            </a:pPr>
            <a:r>
              <a:rPr lang="en-US" sz="1600" b="1" dirty="0">
                <a:solidFill>
                  <a:srgbClr val="000000"/>
                </a:solidFill>
                <a:latin typeface="Times New Roman" panose="02020603050405020304" pitchFamily="18" charset="0"/>
                <a:cs typeface="Times New Roman" panose="02020603050405020304" pitchFamily="18" charset="0"/>
              </a:rPr>
              <a:t>Institute of Machine Design Fundamentals</a:t>
            </a:r>
            <a:r>
              <a:rPr lang="pl-PL" sz="1600" b="1" dirty="0">
                <a:solidFill>
                  <a:srgbClr val="000000"/>
                </a:solidFill>
                <a:latin typeface="Times New Roman" panose="02020603050405020304" pitchFamily="18" charset="0"/>
                <a:cs typeface="Times New Roman" panose="02020603050405020304" pitchFamily="18" charset="0"/>
                <a:sym typeface="Helvetica"/>
              </a:rPr>
              <a:t>:</a:t>
            </a:r>
          </a:p>
          <a:p>
            <a:pPr defTabSz="703692" hangingPunct="1">
              <a:lnSpc>
                <a:spcPct val="150000"/>
              </a:lnSpc>
              <a:spcBef>
                <a:spcPts val="100"/>
              </a:spcBef>
              <a:defRPr sz="2184"/>
            </a:pPr>
            <a:endParaRPr lang="pl-PL" sz="1600" dirty="0">
              <a:solidFill>
                <a:srgbClr val="000000"/>
              </a:solidFill>
              <a:latin typeface="Times New Roman" panose="02020603050405020304" pitchFamily="18" charset="0"/>
              <a:ea typeface="+mn-ea"/>
              <a:cs typeface="Times New Roman" panose="02020603050405020304" pitchFamily="18" charset="0"/>
              <a:sym typeface="Helvetica"/>
            </a:endParaRPr>
          </a:p>
          <a:p>
            <a:pPr defTabSz="703692" hangingPunct="1">
              <a:lnSpc>
                <a:spcPct val="150000"/>
              </a:lnSpc>
              <a:spcBef>
                <a:spcPts val="100"/>
              </a:spcBef>
              <a:defRPr sz="2184"/>
            </a:pPr>
            <a:r>
              <a:rPr lang="pl-PL" sz="1600" b="1" dirty="0">
                <a:solidFill>
                  <a:srgbClr val="000000"/>
                </a:solidFill>
                <a:latin typeface="Times New Roman" panose="02020603050405020304" pitchFamily="18" charset="0"/>
                <a:ea typeface="+mn-ea"/>
                <a:cs typeface="Times New Roman" panose="02020603050405020304" pitchFamily="18" charset="0"/>
                <a:sym typeface="Helvetica"/>
              </a:rPr>
              <a:t>Dr Przemysław Rumianek,</a:t>
            </a:r>
          </a:p>
          <a:p>
            <a:pPr defTabSz="703692" hangingPunct="1">
              <a:lnSpc>
                <a:spcPct val="150000"/>
              </a:lnSpc>
              <a:spcBef>
                <a:spcPts val="100"/>
              </a:spcBef>
              <a:defRPr sz="2184"/>
            </a:pPr>
            <a:r>
              <a:rPr lang="pl-PL" sz="1600" dirty="0">
                <a:solidFill>
                  <a:srgbClr val="0070C0"/>
                </a:solidFill>
                <a:latin typeface="Times New Roman" panose="02020603050405020304" pitchFamily="18" charset="0"/>
                <a:ea typeface="+mn-ea"/>
                <a:cs typeface="Times New Roman" panose="02020603050405020304" pitchFamily="18" charset="0"/>
                <a:sym typeface="Helvetica"/>
                <a:hlinkClick r:id="rId6">
                  <a:extLst>
                    <a:ext uri="{A12FA001-AC4F-418D-AE19-62706E023703}">
                      <ahyp:hlinkClr xmlns:ahyp="http://schemas.microsoft.com/office/drawing/2018/hyperlinkcolor" val="tx"/>
                    </a:ext>
                  </a:extLst>
                </a:hlinkClick>
              </a:rPr>
              <a:t>przemyslaw.rumianek@pw.edu.pl</a:t>
            </a:r>
            <a:endParaRPr lang="pl-PL" sz="1600" dirty="0">
              <a:solidFill>
                <a:srgbClr val="0070C0"/>
              </a:solidFill>
              <a:latin typeface="Times New Roman" panose="02020603050405020304" pitchFamily="18" charset="0"/>
              <a:ea typeface="+mn-ea"/>
              <a:cs typeface="Times New Roman" panose="02020603050405020304" pitchFamily="18" charset="0"/>
              <a:sym typeface="Helvetica"/>
            </a:endParaRPr>
          </a:p>
          <a:p>
            <a:pPr defTabSz="703692" hangingPunct="1">
              <a:lnSpc>
                <a:spcPct val="150000"/>
              </a:lnSpc>
              <a:spcBef>
                <a:spcPts val="100"/>
              </a:spcBef>
              <a:defRPr sz="2184"/>
            </a:pPr>
            <a:r>
              <a:rPr lang="pl-PL" sz="1600" dirty="0">
                <a:solidFill>
                  <a:srgbClr val="000000"/>
                </a:solidFill>
                <a:latin typeface="Times New Roman" panose="02020603050405020304" pitchFamily="18" charset="0"/>
                <a:cs typeface="Times New Roman" panose="02020603050405020304" pitchFamily="18" charset="0"/>
              </a:rPr>
              <a:t>room number: 4.1.11</a:t>
            </a:r>
          </a:p>
          <a:p>
            <a:pPr defTabSz="703692" hangingPunct="1">
              <a:lnSpc>
                <a:spcPct val="150000"/>
              </a:lnSpc>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lnSpc>
                <a:spcPct val="150000"/>
              </a:lnSpc>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lnSpc>
                <a:spcPct val="150000"/>
              </a:lnSpc>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lnSpc>
                <a:spcPct val="150000"/>
              </a:lnSpc>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lnSpc>
                <a:spcPct val="150000"/>
              </a:lnSpc>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lnSpc>
                <a:spcPct val="150000"/>
              </a:lnSpc>
              <a:spcBef>
                <a:spcPts val="100"/>
              </a:spcBef>
              <a:defRPr sz="2184"/>
            </a:pPr>
            <a:r>
              <a:rPr lang="pl-PL" sz="1600" dirty="0">
                <a:solidFill>
                  <a:srgbClr val="000000"/>
                </a:solidFill>
                <a:latin typeface="Times New Roman" panose="02020603050405020304" pitchFamily="18" charset="0"/>
                <a:cs typeface="Times New Roman" panose="02020603050405020304" pitchFamily="18" charset="0"/>
              </a:rPr>
              <a:t>additional information:</a:t>
            </a:r>
          </a:p>
          <a:p>
            <a:pPr defTabSz="703692" hangingPunct="1">
              <a:lnSpc>
                <a:spcPct val="150000"/>
              </a:lnSpc>
              <a:spcBef>
                <a:spcPts val="100"/>
              </a:spcBef>
              <a:defRPr sz="2184"/>
            </a:pPr>
            <a:r>
              <a:rPr lang="pl-PL" sz="1600" b="1" dirty="0">
                <a:solidFill>
                  <a:srgbClr val="000000"/>
                </a:solidFill>
                <a:latin typeface="Times New Roman" panose="02020603050405020304" pitchFamily="18" charset="0"/>
                <a:cs typeface="Times New Roman" panose="02020603050405020304" pitchFamily="18" charset="0"/>
              </a:rPr>
              <a:t>Secretariat of the institute, </a:t>
            </a:r>
            <a:r>
              <a:rPr lang="en-US" sz="1600" b="1" dirty="0">
                <a:solidFill>
                  <a:srgbClr val="000000"/>
                </a:solidFill>
                <a:latin typeface="Times New Roman" panose="02020603050405020304" pitchFamily="18" charset="0"/>
                <a:cs typeface="Times New Roman" panose="02020603050405020304" pitchFamily="18" charset="0"/>
              </a:rPr>
              <a:t>room number</a:t>
            </a:r>
            <a:r>
              <a:rPr lang="pl-PL" sz="1600" b="1" dirty="0">
                <a:solidFill>
                  <a:srgbClr val="000000"/>
                </a:solidFill>
                <a:latin typeface="Times New Roman" panose="02020603050405020304" pitchFamily="18" charset="0"/>
                <a:cs typeface="Times New Roman" panose="02020603050405020304" pitchFamily="18" charset="0"/>
              </a:rPr>
              <a:t> 1.5</a:t>
            </a:r>
          </a:p>
          <a:p>
            <a:pPr defTabSz="703692" hangingPunct="1">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a:p>
            <a:pPr defTabSz="703692" hangingPunct="1">
              <a:spcBef>
                <a:spcPts val="100"/>
              </a:spcBef>
              <a:defRPr sz="2184"/>
            </a:pPr>
            <a:endParaRPr lang="pl-PL" sz="16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564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Grafika 18">
            <a:extLst>
              <a:ext uri="{FF2B5EF4-FFF2-40B4-BE49-F238E27FC236}">
                <a16:creationId xmlns:a16="http://schemas.microsoft.com/office/drawing/2014/main" id="{8C3CFF1F-52DC-3490-D293-D228F8DF6A01}"/>
              </a:ext>
            </a:extLst>
          </p:cNvPr>
          <p:cNvPicPr>
            <a:picLocks noGrp="1" noRot="1" noChangeAspect="1" noMove="1" noResize="1" noEditPoints="1" noAdjustHandles="1" noChangeArrowheads="1" noChangeShapeType="1" noCrop="1"/>
          </p:cNvPicPr>
          <p:nvPr/>
        </p:nvPicPr>
        <p:blipFill>
          <a:blip r:embed="rId3">
            <a:extLst>
              <a:ext uri="{96DAC541-7B7A-43D3-8B79-37D633B846F1}">
                <asvg:svgBlip xmlns:asvg="http://schemas.microsoft.com/office/drawing/2016/SVG/main" r:embed="rId4"/>
              </a:ext>
            </a:extLst>
          </a:blip>
          <a:stretch>
            <a:fillRect/>
          </a:stretch>
        </p:blipFill>
        <p:spPr>
          <a:xfrm>
            <a:off x="1096027" y="0"/>
            <a:ext cx="1252727" cy="1780736"/>
          </a:xfrm>
          <a:prstGeom prst="rect">
            <a:avLst/>
          </a:prstGeom>
        </p:spPr>
      </p:pic>
      <p:sp>
        <p:nvSpPr>
          <p:cNvPr id="20" name="pole tekstowe 19">
            <a:extLst>
              <a:ext uri="{FF2B5EF4-FFF2-40B4-BE49-F238E27FC236}">
                <a16:creationId xmlns:a16="http://schemas.microsoft.com/office/drawing/2014/main" id="{DA7C4B59-9B8D-C16D-1201-5FC12125EDF7}"/>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Tytuł prezentacji</a:t>
            </a:r>
          </a:p>
        </p:txBody>
      </p:sp>
      <p:sp>
        <p:nvSpPr>
          <p:cNvPr id="6" name="pole tekstowe 5">
            <a:extLst>
              <a:ext uri="{FF2B5EF4-FFF2-40B4-BE49-F238E27FC236}">
                <a16:creationId xmlns:a16="http://schemas.microsoft.com/office/drawing/2014/main" id="{86BD307D-D05F-C6AB-47DA-91F22952FCF4}"/>
              </a:ext>
            </a:extLst>
          </p:cNvPr>
          <p:cNvSpPr txBox="1"/>
          <p:nvPr/>
        </p:nvSpPr>
        <p:spPr>
          <a:xfrm>
            <a:off x="1581912"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18" name="pole tekstowe 17">
            <a:extLst>
              <a:ext uri="{FF2B5EF4-FFF2-40B4-BE49-F238E27FC236}">
                <a16:creationId xmlns:a16="http://schemas.microsoft.com/office/drawing/2014/main" id="{6A42DB7B-FD93-A98F-8992-B27F361C6F45}"/>
              </a:ext>
            </a:extLst>
          </p:cNvPr>
          <p:cNvSpPr txBox="1"/>
          <p:nvPr/>
        </p:nvSpPr>
        <p:spPr>
          <a:xfrm>
            <a:off x="5099304"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1" name="pole tekstowe 20">
            <a:extLst>
              <a:ext uri="{FF2B5EF4-FFF2-40B4-BE49-F238E27FC236}">
                <a16:creationId xmlns:a16="http://schemas.microsoft.com/office/drawing/2014/main" id="{E0DE6813-00B6-4DA0-EF0D-ED1A8A8DC12D}"/>
              </a:ext>
            </a:extLst>
          </p:cNvPr>
          <p:cNvSpPr txBox="1"/>
          <p:nvPr/>
        </p:nvSpPr>
        <p:spPr>
          <a:xfrm>
            <a:off x="8689848"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2" name="pole tekstowe 21">
            <a:extLst>
              <a:ext uri="{FF2B5EF4-FFF2-40B4-BE49-F238E27FC236}">
                <a16:creationId xmlns:a16="http://schemas.microsoft.com/office/drawing/2014/main" id="{029D6EE5-129A-3B00-626D-F11E47A532AC}"/>
              </a:ext>
            </a:extLst>
          </p:cNvPr>
          <p:cNvSpPr txBox="1"/>
          <p:nvPr/>
        </p:nvSpPr>
        <p:spPr>
          <a:xfrm>
            <a:off x="1579448" y="3001036"/>
            <a:ext cx="2086084" cy="1569660"/>
          </a:xfrm>
          <a:prstGeom prst="rect">
            <a:avLst/>
          </a:prstGeom>
          <a:noFill/>
        </p:spPr>
        <p:txBody>
          <a:bodyPr wrap="square" rtlCol="0">
            <a:spAutoFit/>
          </a:bodyPr>
          <a:lstStyle/>
          <a:p>
            <a:r>
              <a:rPr lang="pl-PL" sz="1600" dirty="0">
                <a:solidFill>
                  <a:schemeClr val="bg1"/>
                </a:solidFill>
                <a:latin typeface="Source Sans Pro" charset="0"/>
                <a:ea typeface="Source Sans Pro" charset="0"/>
                <a:cs typeface="Source Sans Pro" charset="0"/>
              </a:rPr>
              <a:t>Lorem ipsum dolor sit amet, consectetur adipiscing elit, sed do eiusmod tempor incididunt ut labore et dolore magna aliqua. </a:t>
            </a:r>
          </a:p>
        </p:txBody>
      </p:sp>
      <p:sp>
        <p:nvSpPr>
          <p:cNvPr id="7" name="Prostokąt 6">
            <a:extLst>
              <a:ext uri="{FF2B5EF4-FFF2-40B4-BE49-F238E27FC236}">
                <a16:creationId xmlns:a16="http://schemas.microsoft.com/office/drawing/2014/main" id="{529D69A2-8247-657A-E67D-8F12035940ED}"/>
              </a:ext>
            </a:extLst>
          </p:cNvPr>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a:extLst>
              <a:ext uri="{FF2B5EF4-FFF2-40B4-BE49-F238E27FC236}">
                <a16:creationId xmlns:a16="http://schemas.microsoft.com/office/drawing/2014/main" id="{6241F903-49F6-3CA0-98F3-01BFAA0C3D4D}"/>
              </a:ext>
            </a:extLst>
          </p:cNvPr>
          <p:cNvSpPr txBox="1"/>
          <p:nvPr/>
        </p:nvSpPr>
        <p:spPr>
          <a:xfrm>
            <a:off x="2629588" y="160326"/>
            <a:ext cx="5699343" cy="400110"/>
          </a:xfrm>
          <a:prstGeom prst="rect">
            <a:avLst/>
          </a:prstGeom>
          <a:noFill/>
        </p:spPr>
        <p:txBody>
          <a:bodyPr wrap="square" rtlCol="0">
            <a:spAutoFit/>
          </a:bodyPr>
          <a:lstStyle/>
          <a:p>
            <a:r>
              <a:rPr lang="en-US" sz="2000" dirty="0">
                <a:solidFill>
                  <a:schemeClr val="bg1"/>
                </a:solidFill>
                <a:latin typeface="Source Sans Pro Light" panose="020B0403030403020204" pitchFamily="34" charset="0"/>
              </a:rPr>
              <a:t>Rules and regulations of the subject:</a:t>
            </a:r>
          </a:p>
        </p:txBody>
      </p:sp>
      <p:pic>
        <p:nvPicPr>
          <p:cNvPr id="9" name="Obraz 8" descr="Obraz zawierający Czcionka, Grafika, symbol, logo&#10;&#10;Opis wygenerowany automatycznie">
            <a:extLst>
              <a:ext uri="{FF2B5EF4-FFF2-40B4-BE49-F238E27FC236}">
                <a16:creationId xmlns:a16="http://schemas.microsoft.com/office/drawing/2014/main" id="{2118CD87-D753-5D4B-AEE4-9C4AE92CA73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sp>
        <p:nvSpPr>
          <p:cNvPr id="10" name="pole tekstowe 9">
            <a:extLst>
              <a:ext uri="{FF2B5EF4-FFF2-40B4-BE49-F238E27FC236}">
                <a16:creationId xmlns:a16="http://schemas.microsoft.com/office/drawing/2014/main" id="{13F6A035-9AEB-9864-7E1D-2770623D7568}"/>
              </a:ext>
            </a:extLst>
          </p:cNvPr>
          <p:cNvSpPr txBox="1"/>
          <p:nvPr/>
        </p:nvSpPr>
        <p:spPr>
          <a:xfrm>
            <a:off x="2113978" y="976295"/>
            <a:ext cx="7281482" cy="6309420"/>
          </a:xfrm>
          <a:prstGeom prst="rect">
            <a:avLst/>
          </a:prstGeom>
          <a:noFill/>
        </p:spPr>
        <p:txBody>
          <a:bodyPr wrap="square">
            <a:spAutoFit/>
          </a:bodyPr>
          <a:lstStyle/>
          <a:p>
            <a:pPr marL="342900" indent="-342900" algn="just">
              <a:buFont typeface="+mj-lt"/>
              <a:buAutoNum type="arabicPeriod"/>
            </a:pPr>
            <a:r>
              <a:rPr lang="pl-PL" sz="1500" dirty="0">
                <a:solidFill>
                  <a:srgbClr val="000000"/>
                </a:solidFill>
              </a:rPr>
              <a:t>To </a:t>
            </a:r>
            <a:r>
              <a:rPr lang="pl-PL" sz="1500" dirty="0" err="1">
                <a:solidFill>
                  <a:srgbClr val="000000"/>
                </a:solidFill>
              </a:rPr>
              <a:t>carry</a:t>
            </a:r>
            <a:r>
              <a:rPr lang="pl-PL" sz="1500" dirty="0">
                <a:solidFill>
                  <a:srgbClr val="000000"/>
                </a:solidFill>
              </a:rPr>
              <a:t> out the interim thesis in the </a:t>
            </a:r>
            <a:r>
              <a:rPr lang="pl-PL" sz="1500" dirty="0" err="1">
                <a:solidFill>
                  <a:srgbClr val="000000"/>
                </a:solidFill>
              </a:rPr>
              <a:t>course</a:t>
            </a:r>
            <a:r>
              <a:rPr lang="pl-PL" sz="1500" dirty="0">
                <a:solidFill>
                  <a:srgbClr val="000000"/>
                </a:solidFill>
              </a:rPr>
              <a:t> of the </a:t>
            </a:r>
            <a:r>
              <a:rPr lang="pl-PL" sz="1500" dirty="0" err="1">
                <a:solidFill>
                  <a:srgbClr val="000000"/>
                </a:solidFill>
              </a:rPr>
              <a:t>studies</a:t>
            </a:r>
            <a:r>
              <a:rPr lang="pl-PL" sz="1500" dirty="0">
                <a:solidFill>
                  <a:srgbClr val="000000"/>
                </a:solidFill>
              </a:rPr>
              <a:t> </a:t>
            </a:r>
            <a:r>
              <a:rPr lang="pl-PL" sz="1500" dirty="0" err="1">
                <a:solidFill>
                  <a:srgbClr val="000000"/>
                </a:solidFill>
              </a:rPr>
              <a:t>are</a:t>
            </a:r>
            <a:r>
              <a:rPr lang="pl-PL" sz="1500" dirty="0">
                <a:solidFill>
                  <a:srgbClr val="000000"/>
                </a:solidFill>
              </a:rPr>
              <a:t> </a:t>
            </a:r>
            <a:r>
              <a:rPr lang="pl-PL" sz="1500" dirty="0" err="1">
                <a:solidFill>
                  <a:srgbClr val="000000"/>
                </a:solidFill>
              </a:rPr>
              <a:t>required</a:t>
            </a:r>
            <a:r>
              <a:rPr lang="pl-PL" sz="1500" dirty="0">
                <a:solidFill>
                  <a:srgbClr val="000000"/>
                </a:solidFill>
              </a:rPr>
              <a:t>:</a:t>
            </a:r>
          </a:p>
          <a:p>
            <a:pPr marL="342900" indent="-342900" algn="just">
              <a:buFont typeface="Arial" panose="020B0604020202020204" pitchFamily="34" charset="0"/>
              <a:buChar char="•"/>
            </a:pPr>
            <a:r>
              <a:rPr lang="en-US" sz="1500" dirty="0">
                <a:solidFill>
                  <a:srgbClr val="000000"/>
                </a:solidFill>
              </a:rPr>
              <a:t>Students of the 6th semester of</a:t>
            </a:r>
            <a:r>
              <a:rPr lang="pl-PL" sz="1500" dirty="0">
                <a:solidFill>
                  <a:srgbClr val="000000"/>
                </a:solidFill>
              </a:rPr>
              <a:t> the</a:t>
            </a:r>
            <a:r>
              <a:rPr lang="en-US" sz="1500" dirty="0">
                <a:solidFill>
                  <a:srgbClr val="000000"/>
                </a:solidFill>
              </a:rPr>
              <a:t> </a:t>
            </a:r>
            <a:r>
              <a:rPr lang="pl-PL" sz="1500" dirty="0" err="1">
                <a:solidFill>
                  <a:srgbClr val="000000"/>
                </a:solidFill>
              </a:rPr>
              <a:t>full-time</a:t>
            </a:r>
            <a:r>
              <a:rPr lang="en-US" sz="1500" dirty="0">
                <a:solidFill>
                  <a:srgbClr val="000000"/>
                </a:solidFill>
              </a:rPr>
              <a:t> and </a:t>
            </a:r>
            <a:r>
              <a:rPr lang="pl-PL" sz="1500" dirty="0">
                <a:solidFill>
                  <a:srgbClr val="000000"/>
                </a:solidFill>
              </a:rPr>
              <a:t>extra-mural</a:t>
            </a:r>
            <a:r>
              <a:rPr lang="en-US" sz="1500" dirty="0">
                <a:solidFill>
                  <a:srgbClr val="000000"/>
                </a:solidFill>
              </a:rPr>
              <a:t> studies of the </a:t>
            </a:r>
            <a:r>
              <a:rPr lang="pl-PL" sz="1500" dirty="0" err="1">
                <a:solidFill>
                  <a:srgbClr val="000000"/>
                </a:solidFill>
              </a:rPr>
              <a:t>undergraduate</a:t>
            </a:r>
            <a:r>
              <a:rPr lang="pl-PL" sz="1500" dirty="0">
                <a:solidFill>
                  <a:srgbClr val="000000"/>
                </a:solidFill>
              </a:rPr>
              <a:t> </a:t>
            </a:r>
            <a:r>
              <a:rPr lang="pl-PL" sz="1500" dirty="0" err="1">
                <a:solidFill>
                  <a:srgbClr val="000000"/>
                </a:solidFill>
              </a:rPr>
              <a:t>studies</a:t>
            </a:r>
            <a:r>
              <a:rPr lang="en-US" sz="1500" dirty="0">
                <a:solidFill>
                  <a:srgbClr val="000000"/>
                </a:solidFill>
              </a:rPr>
              <a:t> (summer semester),</a:t>
            </a:r>
            <a:endParaRPr lang="pl-PL" sz="1500" dirty="0">
              <a:solidFill>
                <a:srgbClr val="000000"/>
              </a:solidFill>
            </a:endParaRPr>
          </a:p>
          <a:p>
            <a:pPr marL="342900" indent="-342900" algn="just">
              <a:buFont typeface="Arial" panose="020B0604020202020204" pitchFamily="34" charset="0"/>
              <a:buChar char="•"/>
            </a:pPr>
            <a:r>
              <a:rPr lang="en-US" sz="1500" dirty="0">
                <a:solidFill>
                  <a:srgbClr val="000000"/>
                </a:solidFill>
              </a:rPr>
              <a:t>Students of the 2nd semester of the</a:t>
            </a:r>
            <a:r>
              <a:rPr lang="pl-PL" sz="1500" dirty="0">
                <a:solidFill>
                  <a:srgbClr val="000000"/>
                </a:solidFill>
              </a:rPr>
              <a:t> </a:t>
            </a:r>
            <a:r>
              <a:rPr lang="pl-PL" sz="1500" dirty="0" err="1">
                <a:solidFill>
                  <a:srgbClr val="000000"/>
                </a:solidFill>
              </a:rPr>
              <a:t>postgraduate</a:t>
            </a:r>
            <a:r>
              <a:rPr lang="en-US" sz="1500" dirty="0">
                <a:solidFill>
                  <a:srgbClr val="000000"/>
                </a:solidFill>
              </a:rPr>
              <a:t> </a:t>
            </a:r>
            <a:r>
              <a:rPr lang="pl-PL" sz="1500" dirty="0" err="1">
                <a:solidFill>
                  <a:srgbClr val="000000"/>
                </a:solidFill>
              </a:rPr>
              <a:t>full-time</a:t>
            </a:r>
            <a:r>
              <a:rPr lang="pl-PL" sz="1500" dirty="0">
                <a:solidFill>
                  <a:srgbClr val="000000"/>
                </a:solidFill>
              </a:rPr>
              <a:t> </a:t>
            </a:r>
            <a:r>
              <a:rPr lang="pl-PL" sz="1500" dirty="0" err="1">
                <a:solidFill>
                  <a:srgbClr val="000000"/>
                </a:solidFill>
              </a:rPr>
              <a:t>studies</a:t>
            </a:r>
            <a:r>
              <a:rPr lang="en-US" sz="1500" dirty="0">
                <a:solidFill>
                  <a:srgbClr val="000000"/>
                </a:solidFill>
              </a:rPr>
              <a:t> (winter semester),</a:t>
            </a:r>
            <a:endParaRPr lang="pl-PL" sz="1500" dirty="0">
              <a:solidFill>
                <a:srgbClr val="000000"/>
              </a:solidFill>
            </a:endParaRPr>
          </a:p>
          <a:p>
            <a:pPr marL="342900" indent="-342900" algn="just">
              <a:buFont typeface="Arial" panose="020B0604020202020204" pitchFamily="34" charset="0"/>
              <a:buChar char="•"/>
            </a:pPr>
            <a:r>
              <a:rPr lang="en-US" sz="1500" dirty="0">
                <a:solidFill>
                  <a:srgbClr val="000000"/>
                </a:solidFill>
              </a:rPr>
              <a:t>Students of the 2nd semester of the</a:t>
            </a:r>
            <a:r>
              <a:rPr lang="pl-PL" sz="1500" dirty="0">
                <a:solidFill>
                  <a:srgbClr val="000000"/>
                </a:solidFill>
              </a:rPr>
              <a:t> </a:t>
            </a:r>
            <a:r>
              <a:rPr lang="pl-PL" sz="1500" dirty="0" err="1">
                <a:solidFill>
                  <a:srgbClr val="000000"/>
                </a:solidFill>
              </a:rPr>
              <a:t>extramural</a:t>
            </a:r>
            <a:r>
              <a:rPr lang="pl-PL" sz="1500" dirty="0">
                <a:solidFill>
                  <a:srgbClr val="000000"/>
                </a:solidFill>
              </a:rPr>
              <a:t> </a:t>
            </a:r>
            <a:r>
              <a:rPr lang="pl-PL" sz="1500" dirty="0" err="1">
                <a:solidFill>
                  <a:srgbClr val="000000"/>
                </a:solidFill>
              </a:rPr>
              <a:t>postgraduate</a:t>
            </a:r>
            <a:r>
              <a:rPr lang="pl-PL" sz="1500" dirty="0">
                <a:solidFill>
                  <a:srgbClr val="000000"/>
                </a:solidFill>
              </a:rPr>
              <a:t> </a:t>
            </a:r>
            <a:r>
              <a:rPr lang="pl-PL" sz="1500" dirty="0" err="1">
                <a:solidFill>
                  <a:srgbClr val="000000"/>
                </a:solidFill>
              </a:rPr>
              <a:t>studies</a:t>
            </a:r>
            <a:r>
              <a:rPr lang="en-US" sz="1500" dirty="0">
                <a:solidFill>
                  <a:srgbClr val="000000"/>
                </a:solidFill>
              </a:rPr>
              <a:t> (summer semester).</a:t>
            </a:r>
            <a:endParaRPr lang="pl-PL" sz="1500" dirty="0">
              <a:solidFill>
                <a:srgbClr val="000000"/>
              </a:solidFill>
            </a:endParaRPr>
          </a:p>
          <a:p>
            <a:pPr marL="342900" indent="-342900" algn="just">
              <a:buFont typeface="+mj-lt"/>
              <a:buAutoNum type="arabicPeriod" startAt="2"/>
            </a:pPr>
            <a:r>
              <a:rPr lang="en-US" sz="1500" dirty="0">
                <a:solidFill>
                  <a:srgbClr val="FF0000"/>
                </a:solidFill>
              </a:rPr>
              <a:t>During the first week of the semester, an informational meeting is held.</a:t>
            </a:r>
            <a:endParaRPr lang="pl-PL" sz="1500" dirty="0">
              <a:solidFill>
                <a:srgbClr val="FF0000"/>
              </a:solidFill>
            </a:endParaRPr>
          </a:p>
          <a:p>
            <a:pPr marL="342900" indent="-342900" algn="just">
              <a:buFont typeface="+mj-lt"/>
              <a:buAutoNum type="arabicPeriod" startAt="2"/>
            </a:pPr>
            <a:r>
              <a:rPr lang="en-US" sz="1500" dirty="0">
                <a:solidFill>
                  <a:srgbClr val="FF0000"/>
                </a:solidFill>
              </a:rPr>
              <a:t>Interim thesis is in the form of project classes and, in accordance with §17 p.2 of the Rules and Regulations of the Warsaw University of Technology, should be passed before the end of the classes of the semester in which it is carried out.</a:t>
            </a:r>
            <a:endParaRPr lang="pl-PL" sz="1500" dirty="0">
              <a:solidFill>
                <a:srgbClr val="FF0000"/>
              </a:solidFill>
            </a:endParaRPr>
          </a:p>
          <a:p>
            <a:pPr marL="342900" indent="-342900" algn="just">
              <a:buFont typeface="+mj-lt"/>
              <a:buAutoNum type="arabicPeriod" startAt="2"/>
            </a:pPr>
            <a:r>
              <a:rPr lang="pl-PL" sz="1500" dirty="0">
                <a:solidFill>
                  <a:srgbClr val="000000"/>
                </a:solidFill>
              </a:rPr>
              <a:t>A</a:t>
            </a:r>
            <a:r>
              <a:rPr lang="en-US" sz="1500" dirty="0">
                <a:solidFill>
                  <a:srgbClr val="000000"/>
                </a:solidFill>
              </a:rPr>
              <a:t> student, within the first three weeks of the semester, reports to an academic teacher of his choice to determine the topic and</a:t>
            </a:r>
            <a:r>
              <a:rPr lang="pl-PL" sz="1500" dirty="0">
                <a:solidFill>
                  <a:srgbClr val="000000"/>
                </a:solidFill>
              </a:rPr>
              <a:t> the</a:t>
            </a:r>
            <a:r>
              <a:rPr lang="en-US" sz="1500" dirty="0">
                <a:solidFill>
                  <a:srgbClr val="000000"/>
                </a:solidFill>
              </a:rPr>
              <a:t> scope of the interim thesis.</a:t>
            </a:r>
            <a:endParaRPr lang="pl-PL" sz="1500" dirty="0">
              <a:solidFill>
                <a:srgbClr val="000000"/>
              </a:solidFill>
            </a:endParaRPr>
          </a:p>
          <a:p>
            <a:pPr marL="342900" indent="-342900" algn="just">
              <a:buFont typeface="+mj-lt"/>
              <a:buAutoNum type="arabicPeriod" startAt="2"/>
            </a:pPr>
            <a:r>
              <a:rPr lang="pl-PL" sz="1500" dirty="0">
                <a:solidFill>
                  <a:srgbClr val="000000"/>
                </a:solidFill>
              </a:rPr>
              <a:t>A</a:t>
            </a:r>
            <a:r>
              <a:rPr lang="en-US" sz="1500" dirty="0">
                <a:solidFill>
                  <a:srgbClr val="000000"/>
                </a:solidFill>
              </a:rPr>
              <a:t> topic of the interim thesis can be selected from the topics offered by </a:t>
            </a:r>
            <a:r>
              <a:rPr lang="pl-PL" sz="1500" dirty="0" err="1">
                <a:solidFill>
                  <a:srgbClr val="000000"/>
                </a:solidFill>
              </a:rPr>
              <a:t>an</a:t>
            </a:r>
            <a:r>
              <a:rPr lang="en-US" sz="1500" dirty="0">
                <a:solidFill>
                  <a:srgbClr val="000000"/>
                </a:solidFill>
              </a:rPr>
              <a:t> academic teacher or proposed by </a:t>
            </a:r>
            <a:r>
              <a:rPr lang="pl-PL" sz="1500" dirty="0">
                <a:solidFill>
                  <a:srgbClr val="000000"/>
                </a:solidFill>
              </a:rPr>
              <a:t>a</a:t>
            </a:r>
            <a:r>
              <a:rPr lang="en-US" sz="1500" dirty="0">
                <a:solidFill>
                  <a:srgbClr val="000000"/>
                </a:solidFill>
              </a:rPr>
              <a:t> student.</a:t>
            </a:r>
            <a:endParaRPr lang="pl-PL" sz="1500" dirty="0">
              <a:solidFill>
                <a:srgbClr val="000000"/>
              </a:solidFill>
            </a:endParaRPr>
          </a:p>
          <a:p>
            <a:pPr marL="342900" indent="-342900" algn="just">
              <a:buFont typeface="+mj-lt"/>
              <a:buAutoNum type="arabicPeriod" startAt="2"/>
            </a:pPr>
            <a:r>
              <a:rPr lang="pl-PL" sz="1500" dirty="0" err="1">
                <a:solidFill>
                  <a:srgbClr val="000000"/>
                </a:solidFill>
              </a:rPr>
              <a:t>An</a:t>
            </a:r>
            <a:r>
              <a:rPr lang="pl-PL" sz="1500" dirty="0">
                <a:solidFill>
                  <a:srgbClr val="000000"/>
                </a:solidFill>
              </a:rPr>
              <a:t> </a:t>
            </a:r>
            <a:r>
              <a:rPr lang="en-US" sz="1500" dirty="0">
                <a:solidFill>
                  <a:srgbClr val="000000"/>
                </a:solidFill>
              </a:rPr>
              <a:t>academic teacher and </a:t>
            </a:r>
            <a:r>
              <a:rPr lang="pl-PL" sz="1500" dirty="0">
                <a:solidFill>
                  <a:srgbClr val="000000"/>
                </a:solidFill>
              </a:rPr>
              <a:t>a</a:t>
            </a:r>
            <a:r>
              <a:rPr lang="en-US" sz="1500" dirty="0">
                <a:solidFill>
                  <a:srgbClr val="000000"/>
                </a:solidFill>
              </a:rPr>
              <a:t> student agree on </a:t>
            </a:r>
            <a:r>
              <a:rPr lang="pl-PL" sz="1500" dirty="0">
                <a:solidFill>
                  <a:srgbClr val="000000"/>
                </a:solidFill>
              </a:rPr>
              <a:t>a</a:t>
            </a:r>
            <a:r>
              <a:rPr lang="en-US" sz="1500" dirty="0">
                <a:solidFill>
                  <a:srgbClr val="000000"/>
                </a:solidFill>
              </a:rPr>
              <a:t> scope of</a:t>
            </a:r>
            <a:r>
              <a:rPr lang="pl-PL" sz="1500" dirty="0">
                <a:solidFill>
                  <a:srgbClr val="000000"/>
                </a:solidFill>
              </a:rPr>
              <a:t> a</a:t>
            </a:r>
            <a:r>
              <a:rPr lang="en-US" sz="1500" dirty="0">
                <a:solidFill>
                  <a:srgbClr val="000000"/>
                </a:solidFill>
              </a:rPr>
              <a:t> work and </a:t>
            </a:r>
            <a:r>
              <a:rPr lang="pl-PL" sz="1500" dirty="0">
                <a:solidFill>
                  <a:srgbClr val="000000"/>
                </a:solidFill>
              </a:rPr>
              <a:t>a</a:t>
            </a:r>
            <a:r>
              <a:rPr lang="en-US" sz="1500" dirty="0">
                <a:solidFill>
                  <a:srgbClr val="000000"/>
                </a:solidFill>
              </a:rPr>
              <a:t> content of </a:t>
            </a:r>
            <a:r>
              <a:rPr lang="pl-PL" sz="1500" dirty="0" err="1">
                <a:solidFill>
                  <a:srgbClr val="000000"/>
                </a:solidFill>
              </a:rPr>
              <a:t>an</a:t>
            </a:r>
            <a:r>
              <a:rPr lang="en-US" sz="1500" dirty="0">
                <a:solidFill>
                  <a:srgbClr val="000000"/>
                </a:solidFill>
              </a:rPr>
              <a:t> interim thesis card (appendix to this procedure) and sign it. The original card remains with </a:t>
            </a:r>
            <a:r>
              <a:rPr lang="pl-PL" sz="1500" dirty="0" err="1">
                <a:solidFill>
                  <a:srgbClr val="000000"/>
                </a:solidFill>
              </a:rPr>
              <a:t>an</a:t>
            </a:r>
            <a:r>
              <a:rPr lang="en-US" sz="1500" dirty="0">
                <a:solidFill>
                  <a:srgbClr val="000000"/>
                </a:solidFill>
              </a:rPr>
              <a:t> academic teacher conducting </a:t>
            </a:r>
            <a:r>
              <a:rPr lang="pl-PL" sz="1500" dirty="0">
                <a:solidFill>
                  <a:srgbClr val="000000"/>
                </a:solidFill>
              </a:rPr>
              <a:t>a</a:t>
            </a:r>
            <a:r>
              <a:rPr lang="en-US" sz="1500" dirty="0">
                <a:solidFill>
                  <a:srgbClr val="000000"/>
                </a:solidFill>
              </a:rPr>
              <a:t> thesis, and </a:t>
            </a:r>
            <a:r>
              <a:rPr lang="pl-PL" sz="1500" dirty="0">
                <a:solidFill>
                  <a:srgbClr val="000000"/>
                </a:solidFill>
              </a:rPr>
              <a:t>a</a:t>
            </a:r>
            <a:r>
              <a:rPr lang="en-US" sz="1500" dirty="0">
                <a:solidFill>
                  <a:srgbClr val="000000"/>
                </a:solidFill>
              </a:rPr>
              <a:t> student receives a copy.</a:t>
            </a:r>
            <a:endParaRPr lang="pl-PL" sz="1500" dirty="0">
              <a:solidFill>
                <a:srgbClr val="000000"/>
              </a:solidFill>
            </a:endParaRPr>
          </a:p>
          <a:p>
            <a:pPr marL="342900" indent="-342900" algn="just">
              <a:buFont typeface="+mj-lt"/>
              <a:buAutoNum type="arabicPeriod" startAt="2"/>
            </a:pPr>
            <a:r>
              <a:rPr lang="pl-PL" sz="1500" dirty="0">
                <a:solidFill>
                  <a:srgbClr val="000000"/>
                </a:solidFill>
              </a:rPr>
              <a:t>A</a:t>
            </a:r>
            <a:r>
              <a:rPr lang="en-US" sz="1500" dirty="0">
                <a:solidFill>
                  <a:srgbClr val="000000"/>
                </a:solidFill>
              </a:rPr>
              <a:t> student shall immediately begin </a:t>
            </a:r>
            <a:r>
              <a:rPr lang="pl-PL" sz="1500" dirty="0" err="1">
                <a:solidFill>
                  <a:srgbClr val="000000"/>
                </a:solidFill>
              </a:rPr>
              <a:t>an</a:t>
            </a:r>
            <a:r>
              <a:rPr lang="en-US" sz="1500" dirty="0">
                <a:solidFill>
                  <a:srgbClr val="000000"/>
                </a:solidFill>
              </a:rPr>
              <a:t> implementation of </a:t>
            </a:r>
            <a:r>
              <a:rPr lang="pl-PL" sz="1500" dirty="0">
                <a:solidFill>
                  <a:srgbClr val="000000"/>
                </a:solidFill>
              </a:rPr>
              <a:t>a</a:t>
            </a:r>
            <a:r>
              <a:rPr lang="en-US" sz="1500" dirty="0">
                <a:solidFill>
                  <a:srgbClr val="000000"/>
                </a:solidFill>
              </a:rPr>
              <a:t> thesis, and </a:t>
            </a:r>
            <a:r>
              <a:rPr lang="pl-PL" sz="1500" dirty="0" err="1">
                <a:solidFill>
                  <a:srgbClr val="000000"/>
                </a:solidFill>
              </a:rPr>
              <a:t>an</a:t>
            </a:r>
            <a:r>
              <a:rPr lang="en-US" sz="1500" dirty="0">
                <a:solidFill>
                  <a:srgbClr val="000000"/>
                </a:solidFill>
              </a:rPr>
              <a:t> academician in charge of </a:t>
            </a:r>
            <a:r>
              <a:rPr lang="pl-PL" sz="1500" dirty="0" err="1">
                <a:solidFill>
                  <a:srgbClr val="000000"/>
                </a:solidFill>
              </a:rPr>
              <a:t>an</a:t>
            </a:r>
            <a:r>
              <a:rPr lang="en-US" sz="1500" dirty="0">
                <a:solidFill>
                  <a:srgbClr val="000000"/>
                </a:solidFill>
              </a:rPr>
              <a:t> interim thesis will send</a:t>
            </a:r>
            <a:r>
              <a:rPr lang="pl-PL" sz="1500" dirty="0">
                <a:solidFill>
                  <a:srgbClr val="000000"/>
                </a:solidFill>
              </a:rPr>
              <a:t> the</a:t>
            </a:r>
            <a:r>
              <a:rPr lang="en-US" sz="1500" dirty="0">
                <a:solidFill>
                  <a:srgbClr val="000000"/>
                </a:solidFill>
              </a:rPr>
              <a:t> information by</a:t>
            </a:r>
            <a:r>
              <a:rPr lang="pl-PL" sz="1500" dirty="0">
                <a:solidFill>
                  <a:srgbClr val="000000"/>
                </a:solidFill>
              </a:rPr>
              <a:t> </a:t>
            </a:r>
            <a:r>
              <a:rPr lang="pl-PL" sz="1500" dirty="0" err="1">
                <a:solidFill>
                  <a:srgbClr val="000000"/>
                </a:solidFill>
              </a:rPr>
              <a:t>an</a:t>
            </a:r>
            <a:r>
              <a:rPr lang="en-US" sz="1500" dirty="0">
                <a:solidFill>
                  <a:srgbClr val="000000"/>
                </a:solidFill>
              </a:rPr>
              <a:t> e-mail about </a:t>
            </a:r>
            <a:r>
              <a:rPr lang="pl-PL" sz="1500" dirty="0">
                <a:solidFill>
                  <a:srgbClr val="000000"/>
                </a:solidFill>
              </a:rPr>
              <a:t>a</a:t>
            </a:r>
            <a:r>
              <a:rPr lang="en-US" sz="1500" dirty="0">
                <a:solidFill>
                  <a:srgbClr val="000000"/>
                </a:solidFill>
              </a:rPr>
              <a:t> start of </a:t>
            </a:r>
            <a:r>
              <a:rPr lang="pl-PL" sz="1500" dirty="0">
                <a:solidFill>
                  <a:srgbClr val="000000"/>
                </a:solidFill>
              </a:rPr>
              <a:t>a</a:t>
            </a:r>
            <a:r>
              <a:rPr lang="en-US" sz="1500" dirty="0">
                <a:solidFill>
                  <a:srgbClr val="000000"/>
                </a:solidFill>
              </a:rPr>
              <a:t> thesis, together with a copy of </a:t>
            </a:r>
            <a:r>
              <a:rPr lang="pl-PL" sz="1500" dirty="0" err="1">
                <a:solidFill>
                  <a:srgbClr val="000000"/>
                </a:solidFill>
              </a:rPr>
              <a:t>an</a:t>
            </a:r>
            <a:r>
              <a:rPr lang="pl-PL" sz="1500" dirty="0">
                <a:solidFill>
                  <a:srgbClr val="000000"/>
                </a:solidFill>
              </a:rPr>
              <a:t> interim </a:t>
            </a:r>
            <a:r>
              <a:rPr lang="en-US" sz="1500" dirty="0">
                <a:solidFill>
                  <a:srgbClr val="000000"/>
                </a:solidFill>
              </a:rPr>
              <a:t>thesis card, to </a:t>
            </a:r>
            <a:r>
              <a:rPr lang="pl-PL" sz="1500" dirty="0" err="1">
                <a:solidFill>
                  <a:srgbClr val="000000"/>
                </a:solidFill>
              </a:rPr>
              <a:t>an</a:t>
            </a:r>
            <a:r>
              <a:rPr lang="en-US" sz="1500" dirty="0">
                <a:solidFill>
                  <a:srgbClr val="000000"/>
                </a:solidFill>
              </a:rPr>
              <a:t> institute employee implementing </a:t>
            </a:r>
            <a:r>
              <a:rPr lang="pl-PL" sz="1500" dirty="0">
                <a:solidFill>
                  <a:srgbClr val="000000"/>
                </a:solidFill>
              </a:rPr>
              <a:t>a</a:t>
            </a:r>
            <a:r>
              <a:rPr lang="en-US" sz="1500" dirty="0">
                <a:solidFill>
                  <a:srgbClr val="000000"/>
                </a:solidFill>
              </a:rPr>
              <a:t> settlement of </a:t>
            </a:r>
            <a:r>
              <a:rPr lang="pl-PL" sz="1500" dirty="0" err="1">
                <a:solidFill>
                  <a:srgbClr val="000000"/>
                </a:solidFill>
              </a:rPr>
              <a:t>an</a:t>
            </a:r>
            <a:r>
              <a:rPr lang="en-US" sz="1500" dirty="0">
                <a:solidFill>
                  <a:srgbClr val="000000"/>
                </a:solidFill>
              </a:rPr>
              <a:t> interim thesis</a:t>
            </a:r>
            <a:r>
              <a:rPr lang="pl-PL" sz="1500" dirty="0">
                <a:solidFill>
                  <a:srgbClr val="000000"/>
                </a:solidFill>
              </a:rPr>
              <a:t>:</a:t>
            </a:r>
          </a:p>
          <a:p>
            <a:pPr marL="342900" indent="-342900" algn="just">
              <a:buFont typeface="Arial" panose="020B0604020202020204" pitchFamily="34" charset="0"/>
              <a:buChar char="•"/>
            </a:pPr>
            <a:r>
              <a:rPr lang="en-US" sz="1500" dirty="0">
                <a:solidFill>
                  <a:srgbClr val="000000"/>
                </a:solidFill>
              </a:rPr>
              <a:t>Institute of Machine Design Fundamentals</a:t>
            </a:r>
            <a:r>
              <a:rPr lang="pl-PL" sz="1500" dirty="0">
                <a:solidFill>
                  <a:srgbClr val="000000"/>
                </a:solidFill>
              </a:rPr>
              <a:t>: </a:t>
            </a:r>
            <a:r>
              <a:rPr lang="pl-PL" sz="1600" dirty="0">
                <a:solidFill>
                  <a:srgbClr val="000000"/>
                </a:solidFill>
                <a:effectLst/>
                <a:latin typeface="Adagio_Slab" panose="00000500000000000000" pitchFamily="50" charset="-18"/>
                <a:ea typeface="Times New Roman" panose="02020603050405020304" pitchFamily="18" charset="0"/>
                <a:cs typeface="Times New Roman" panose="02020603050405020304" pitchFamily="18" charset="0"/>
              </a:rPr>
              <a:t> Przemysław Rumianek </a:t>
            </a:r>
          </a:p>
          <a:p>
            <a:pPr marL="342900" indent="-342900" algn="just">
              <a:buFont typeface="Arial" panose="020B0604020202020204" pitchFamily="34" charset="0"/>
              <a:buChar char="•"/>
            </a:pPr>
            <a:r>
              <a:rPr lang="en-US" sz="1500" dirty="0">
                <a:solidFill>
                  <a:srgbClr val="000000"/>
                </a:solidFill>
              </a:rPr>
              <a:t>Institute of Vehicles and Construction Machinery Engineering:</a:t>
            </a:r>
            <a:r>
              <a:rPr lang="pl-PL" sz="1500" dirty="0">
                <a:solidFill>
                  <a:srgbClr val="000000"/>
                </a:solidFill>
              </a:rPr>
              <a:t> Paweł </a:t>
            </a:r>
            <a:r>
              <a:rPr lang="pl-PL" sz="1500" dirty="0" err="1">
                <a:solidFill>
                  <a:srgbClr val="000000"/>
                </a:solidFill>
              </a:rPr>
              <a:t>Gomoliński</a:t>
            </a:r>
            <a:endParaRPr lang="pl-PL" sz="1500" dirty="0">
              <a:solidFill>
                <a:srgbClr val="000000"/>
              </a:solidFill>
            </a:endParaRPr>
          </a:p>
          <a:p>
            <a:endParaRPr lang="en-US" sz="1400" dirty="0">
              <a:solidFill>
                <a:srgbClr val="000000"/>
              </a:solidFill>
            </a:endParaRPr>
          </a:p>
          <a:p>
            <a:pPr marL="342900" indent="-342900">
              <a:buFont typeface="Arial" panose="020B0604020202020204" pitchFamily="34" charset="0"/>
              <a:buChar char="•"/>
            </a:pPr>
            <a:endParaRPr lang="pl-PL" sz="1400" dirty="0">
              <a:solidFill>
                <a:srgbClr val="000000"/>
              </a:solidFill>
            </a:endParaRPr>
          </a:p>
        </p:txBody>
      </p:sp>
    </p:spTree>
    <p:extLst>
      <p:ext uri="{BB962C8B-B14F-4D97-AF65-F5344CB8AC3E}">
        <p14:creationId xmlns:p14="http://schemas.microsoft.com/office/powerpoint/2010/main" val="1672126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AB738-6ECF-0C76-996A-3DC279512DCD}"/>
            </a:ext>
          </a:extLst>
        </p:cNvPr>
        <p:cNvGrpSpPr/>
        <p:nvPr/>
      </p:nvGrpSpPr>
      <p:grpSpPr>
        <a:xfrm>
          <a:off x="0" y="0"/>
          <a:ext cx="0" cy="0"/>
          <a:chOff x="0" y="0"/>
          <a:chExt cx="0" cy="0"/>
        </a:xfrm>
      </p:grpSpPr>
      <p:pic>
        <p:nvPicPr>
          <p:cNvPr id="19" name="Grafika 18">
            <a:extLst>
              <a:ext uri="{FF2B5EF4-FFF2-40B4-BE49-F238E27FC236}">
                <a16:creationId xmlns:a16="http://schemas.microsoft.com/office/drawing/2014/main" id="{95FFC6AC-8D35-6979-666D-0A1F05ABEA3A}"/>
              </a:ext>
            </a:extLst>
          </p:cNvPr>
          <p:cNvPicPr>
            <a:picLocks noGrp="1" noRot="1" noChangeAspect="1" noMove="1" noResize="1" noEditPoints="1" noAdjustHandles="1" noChangeArrowheads="1" noChangeShapeType="1" noCrop="1"/>
          </p:cNvPicPr>
          <p:nvPr/>
        </p:nvPicPr>
        <p:blipFill>
          <a:blip r:embed="rId3">
            <a:extLst>
              <a:ext uri="{96DAC541-7B7A-43D3-8B79-37D633B846F1}">
                <asvg:svgBlip xmlns:asvg="http://schemas.microsoft.com/office/drawing/2016/SVG/main" r:embed="rId4"/>
              </a:ext>
            </a:extLst>
          </a:blip>
          <a:stretch>
            <a:fillRect/>
          </a:stretch>
        </p:blipFill>
        <p:spPr>
          <a:xfrm>
            <a:off x="1096027" y="0"/>
            <a:ext cx="1252727" cy="1780736"/>
          </a:xfrm>
          <a:prstGeom prst="rect">
            <a:avLst/>
          </a:prstGeom>
        </p:spPr>
      </p:pic>
      <p:sp>
        <p:nvSpPr>
          <p:cNvPr id="20" name="pole tekstowe 19">
            <a:extLst>
              <a:ext uri="{FF2B5EF4-FFF2-40B4-BE49-F238E27FC236}">
                <a16:creationId xmlns:a16="http://schemas.microsoft.com/office/drawing/2014/main" id="{DB181E07-380B-DC69-6B1C-DA566F3D1DE9}"/>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Tytuł prezentacji</a:t>
            </a:r>
          </a:p>
        </p:txBody>
      </p:sp>
      <p:sp>
        <p:nvSpPr>
          <p:cNvPr id="6" name="pole tekstowe 5">
            <a:extLst>
              <a:ext uri="{FF2B5EF4-FFF2-40B4-BE49-F238E27FC236}">
                <a16:creationId xmlns:a16="http://schemas.microsoft.com/office/drawing/2014/main" id="{630423E2-707A-C099-CBC8-B83D203F0D8B}"/>
              </a:ext>
            </a:extLst>
          </p:cNvPr>
          <p:cNvSpPr txBox="1"/>
          <p:nvPr/>
        </p:nvSpPr>
        <p:spPr>
          <a:xfrm>
            <a:off x="1581912"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18" name="pole tekstowe 17">
            <a:extLst>
              <a:ext uri="{FF2B5EF4-FFF2-40B4-BE49-F238E27FC236}">
                <a16:creationId xmlns:a16="http://schemas.microsoft.com/office/drawing/2014/main" id="{9E79F7DF-937B-CAA2-628E-E93C04FED479}"/>
              </a:ext>
            </a:extLst>
          </p:cNvPr>
          <p:cNvSpPr txBox="1"/>
          <p:nvPr/>
        </p:nvSpPr>
        <p:spPr>
          <a:xfrm>
            <a:off x="5099304"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1" name="pole tekstowe 20">
            <a:extLst>
              <a:ext uri="{FF2B5EF4-FFF2-40B4-BE49-F238E27FC236}">
                <a16:creationId xmlns:a16="http://schemas.microsoft.com/office/drawing/2014/main" id="{07CC5B0E-E99C-ED6E-78D6-72974838AC6B}"/>
              </a:ext>
            </a:extLst>
          </p:cNvPr>
          <p:cNvSpPr txBox="1"/>
          <p:nvPr/>
        </p:nvSpPr>
        <p:spPr>
          <a:xfrm>
            <a:off x="8689848"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2" name="pole tekstowe 21">
            <a:extLst>
              <a:ext uri="{FF2B5EF4-FFF2-40B4-BE49-F238E27FC236}">
                <a16:creationId xmlns:a16="http://schemas.microsoft.com/office/drawing/2014/main" id="{C82C052A-9BC9-208E-2306-4BD6EBADF729}"/>
              </a:ext>
            </a:extLst>
          </p:cNvPr>
          <p:cNvSpPr txBox="1"/>
          <p:nvPr/>
        </p:nvSpPr>
        <p:spPr>
          <a:xfrm>
            <a:off x="1579448" y="3001036"/>
            <a:ext cx="2086084" cy="1569660"/>
          </a:xfrm>
          <a:prstGeom prst="rect">
            <a:avLst/>
          </a:prstGeom>
          <a:noFill/>
        </p:spPr>
        <p:txBody>
          <a:bodyPr wrap="square" rtlCol="0">
            <a:spAutoFit/>
          </a:bodyPr>
          <a:lstStyle/>
          <a:p>
            <a:r>
              <a:rPr lang="pl-PL" sz="1600" dirty="0">
                <a:solidFill>
                  <a:schemeClr val="bg1"/>
                </a:solidFill>
                <a:latin typeface="Source Sans Pro" charset="0"/>
                <a:ea typeface="Source Sans Pro" charset="0"/>
                <a:cs typeface="Source Sans Pro" charset="0"/>
              </a:rPr>
              <a:t>Lorem ipsum dolor sit amet, consectetur adipiscing elit, sed do eiusmod tempor incididunt ut labore et dolore magna aliqua. </a:t>
            </a:r>
          </a:p>
        </p:txBody>
      </p:sp>
      <p:sp>
        <p:nvSpPr>
          <p:cNvPr id="7" name="Prostokąt 6">
            <a:extLst>
              <a:ext uri="{FF2B5EF4-FFF2-40B4-BE49-F238E27FC236}">
                <a16:creationId xmlns:a16="http://schemas.microsoft.com/office/drawing/2014/main" id="{AEA07365-3F14-6AC3-D67E-7CE1E58B90F1}"/>
              </a:ext>
            </a:extLst>
          </p:cNvPr>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a:extLst>
              <a:ext uri="{FF2B5EF4-FFF2-40B4-BE49-F238E27FC236}">
                <a16:creationId xmlns:a16="http://schemas.microsoft.com/office/drawing/2014/main" id="{69106079-1ACE-AA66-2865-525657B65A9B}"/>
              </a:ext>
            </a:extLst>
          </p:cNvPr>
          <p:cNvSpPr txBox="1"/>
          <p:nvPr/>
        </p:nvSpPr>
        <p:spPr>
          <a:xfrm>
            <a:off x="2629588" y="160326"/>
            <a:ext cx="5699343" cy="400110"/>
          </a:xfrm>
          <a:prstGeom prst="rect">
            <a:avLst/>
          </a:prstGeom>
          <a:noFill/>
        </p:spPr>
        <p:txBody>
          <a:bodyPr wrap="square" rtlCol="0">
            <a:spAutoFit/>
          </a:bodyPr>
          <a:lstStyle/>
          <a:p>
            <a:r>
              <a:rPr lang="en-US" sz="2000" dirty="0">
                <a:solidFill>
                  <a:schemeClr val="bg1"/>
                </a:solidFill>
                <a:latin typeface="Source Sans Pro Light" panose="020B0403030403020204" pitchFamily="34" charset="0"/>
              </a:rPr>
              <a:t>Rules and regulations of the subject:</a:t>
            </a:r>
          </a:p>
        </p:txBody>
      </p:sp>
      <p:pic>
        <p:nvPicPr>
          <p:cNvPr id="9" name="Obraz 8" descr="Obraz zawierający Czcionka, Grafika, symbol, logo&#10;&#10;Opis wygenerowany automatycznie">
            <a:extLst>
              <a:ext uri="{FF2B5EF4-FFF2-40B4-BE49-F238E27FC236}">
                <a16:creationId xmlns:a16="http://schemas.microsoft.com/office/drawing/2014/main" id="{76D4D188-79C7-AC7B-609A-603CDD9DB79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sp>
        <p:nvSpPr>
          <p:cNvPr id="2" name="pole tekstowe 1">
            <a:extLst>
              <a:ext uri="{FF2B5EF4-FFF2-40B4-BE49-F238E27FC236}">
                <a16:creationId xmlns:a16="http://schemas.microsoft.com/office/drawing/2014/main" id="{9F67B2BF-EA1F-7C50-EEA8-72709E33532D}"/>
              </a:ext>
            </a:extLst>
          </p:cNvPr>
          <p:cNvSpPr txBox="1"/>
          <p:nvPr/>
        </p:nvSpPr>
        <p:spPr>
          <a:xfrm>
            <a:off x="2113978" y="976295"/>
            <a:ext cx="7281482" cy="4616648"/>
          </a:xfrm>
          <a:prstGeom prst="rect">
            <a:avLst/>
          </a:prstGeom>
          <a:noFill/>
        </p:spPr>
        <p:txBody>
          <a:bodyPr wrap="square">
            <a:spAutoFit/>
          </a:bodyPr>
          <a:lstStyle/>
          <a:p>
            <a:pPr marL="342900" indent="-342900" algn="just">
              <a:buFont typeface="+mj-lt"/>
              <a:buAutoNum type="arabicPeriod" startAt="8"/>
            </a:pPr>
            <a:r>
              <a:rPr lang="en-US" sz="1400" dirty="0">
                <a:solidFill>
                  <a:srgbClr val="000000"/>
                </a:solidFill>
              </a:rPr>
              <a:t>During the semester, </a:t>
            </a:r>
            <a:r>
              <a:rPr lang="pl-PL" sz="1400" dirty="0">
                <a:solidFill>
                  <a:srgbClr val="000000"/>
                </a:solidFill>
              </a:rPr>
              <a:t>a</a:t>
            </a:r>
            <a:r>
              <a:rPr lang="en-US" sz="1400" dirty="0">
                <a:solidFill>
                  <a:srgbClr val="000000"/>
                </a:solidFill>
              </a:rPr>
              <a:t> student is entitled to </a:t>
            </a:r>
            <a:r>
              <a:rPr lang="pl-PL" sz="1400" dirty="0" err="1">
                <a:solidFill>
                  <a:srgbClr val="000000"/>
                </a:solidFill>
              </a:rPr>
              <a:t>discuss</a:t>
            </a:r>
            <a:r>
              <a:rPr lang="pl-PL" sz="1400" dirty="0">
                <a:solidFill>
                  <a:srgbClr val="000000"/>
                </a:solidFill>
              </a:rPr>
              <a:t> </a:t>
            </a:r>
            <a:r>
              <a:rPr lang="pl-PL" sz="1400" dirty="0" err="1">
                <a:solidFill>
                  <a:srgbClr val="000000"/>
                </a:solidFill>
              </a:rPr>
              <a:t>an</a:t>
            </a:r>
            <a:r>
              <a:rPr lang="pl-PL" sz="1400" dirty="0">
                <a:solidFill>
                  <a:srgbClr val="000000"/>
                </a:solidFill>
              </a:rPr>
              <a:t> interim </a:t>
            </a:r>
            <a:r>
              <a:rPr lang="pl-PL" sz="1400" dirty="0" err="1">
                <a:solidFill>
                  <a:srgbClr val="000000"/>
                </a:solidFill>
              </a:rPr>
              <a:t>thesis</a:t>
            </a:r>
            <a:r>
              <a:rPr lang="en-US" sz="1400" dirty="0">
                <a:solidFill>
                  <a:srgbClr val="000000"/>
                </a:solidFill>
              </a:rPr>
              <a:t> during regular </a:t>
            </a:r>
            <a:r>
              <a:rPr lang="pl-PL" sz="1400" dirty="0" err="1">
                <a:solidFill>
                  <a:srgbClr val="000000"/>
                </a:solidFill>
              </a:rPr>
              <a:t>office</a:t>
            </a:r>
            <a:r>
              <a:rPr lang="pl-PL" sz="1400" dirty="0">
                <a:solidFill>
                  <a:srgbClr val="000000"/>
                </a:solidFill>
              </a:rPr>
              <a:t> </a:t>
            </a:r>
            <a:r>
              <a:rPr lang="pl-PL" sz="1400" dirty="0" err="1">
                <a:solidFill>
                  <a:srgbClr val="000000"/>
                </a:solidFill>
              </a:rPr>
              <a:t>hours</a:t>
            </a:r>
            <a:r>
              <a:rPr lang="en-US" sz="1400" dirty="0">
                <a:solidFill>
                  <a:srgbClr val="000000"/>
                </a:solidFill>
              </a:rPr>
              <a:t> conducted by </a:t>
            </a:r>
            <a:r>
              <a:rPr lang="pl-PL" sz="1400" dirty="0" err="1">
                <a:solidFill>
                  <a:srgbClr val="000000"/>
                </a:solidFill>
              </a:rPr>
              <a:t>an</a:t>
            </a:r>
            <a:r>
              <a:rPr lang="en-US" sz="1400" dirty="0">
                <a:solidFill>
                  <a:srgbClr val="000000"/>
                </a:solidFill>
              </a:rPr>
              <a:t> academic teacher.</a:t>
            </a:r>
            <a:endParaRPr lang="pl-PL" sz="1400" dirty="0">
              <a:solidFill>
                <a:srgbClr val="000000"/>
              </a:solidFill>
            </a:endParaRPr>
          </a:p>
          <a:p>
            <a:pPr marL="342900" indent="-342900" algn="just">
              <a:buFont typeface="+mj-lt"/>
              <a:buAutoNum type="arabicPeriod" startAt="8"/>
            </a:pPr>
            <a:r>
              <a:rPr lang="en-US" sz="1400" dirty="0">
                <a:solidFill>
                  <a:srgbClr val="FF0000"/>
                </a:solidFill>
              </a:rPr>
              <a:t>No later than one week before the end of the semester's classes, </a:t>
            </a:r>
            <a:r>
              <a:rPr lang="pl-PL" sz="1400" dirty="0">
                <a:solidFill>
                  <a:srgbClr val="FF0000"/>
                </a:solidFill>
              </a:rPr>
              <a:t>a</a:t>
            </a:r>
            <a:r>
              <a:rPr lang="en-US" sz="1400" dirty="0">
                <a:solidFill>
                  <a:srgbClr val="FF0000"/>
                </a:solidFill>
              </a:rPr>
              <a:t> student will submit </a:t>
            </a:r>
            <a:r>
              <a:rPr lang="pl-PL" sz="1400" dirty="0">
                <a:solidFill>
                  <a:srgbClr val="FF0000"/>
                </a:solidFill>
              </a:rPr>
              <a:t>a</a:t>
            </a:r>
            <a:r>
              <a:rPr lang="en-US" sz="1400" dirty="0">
                <a:solidFill>
                  <a:srgbClr val="FF0000"/>
                </a:solidFill>
              </a:rPr>
              <a:t> final version of </a:t>
            </a:r>
            <a:r>
              <a:rPr lang="pl-PL" sz="1400" dirty="0" err="1">
                <a:solidFill>
                  <a:srgbClr val="FF0000"/>
                </a:solidFill>
              </a:rPr>
              <a:t>an</a:t>
            </a:r>
            <a:r>
              <a:rPr lang="en-US" sz="1400" dirty="0">
                <a:solidFill>
                  <a:srgbClr val="FF0000"/>
                </a:solidFill>
              </a:rPr>
              <a:t> interim thesis in electronic or paper form to </a:t>
            </a:r>
            <a:r>
              <a:rPr lang="pl-PL" sz="1400" dirty="0" err="1">
                <a:solidFill>
                  <a:srgbClr val="FF0000"/>
                </a:solidFill>
              </a:rPr>
              <a:t>an</a:t>
            </a:r>
            <a:r>
              <a:rPr lang="en-US" sz="1400" dirty="0">
                <a:solidFill>
                  <a:srgbClr val="FF0000"/>
                </a:solidFill>
              </a:rPr>
              <a:t> academic teacher and set a date for a meeting to discuss </a:t>
            </a:r>
            <a:r>
              <a:rPr lang="pl-PL" sz="1400" dirty="0">
                <a:solidFill>
                  <a:srgbClr val="FF0000"/>
                </a:solidFill>
              </a:rPr>
              <a:t>a</a:t>
            </a:r>
            <a:r>
              <a:rPr lang="en-US" sz="1400" dirty="0">
                <a:solidFill>
                  <a:srgbClr val="FF0000"/>
                </a:solidFill>
              </a:rPr>
              <a:t> thesis and grade it.</a:t>
            </a:r>
            <a:endParaRPr lang="pl-PL" sz="1400" dirty="0">
              <a:solidFill>
                <a:srgbClr val="FF0000"/>
              </a:solidFill>
            </a:endParaRPr>
          </a:p>
          <a:p>
            <a:pPr marL="342900" indent="-342900" algn="just">
              <a:buFont typeface="+mj-lt"/>
              <a:buAutoNum type="arabicPeriod" startAt="8"/>
            </a:pPr>
            <a:r>
              <a:rPr lang="en-US" sz="1400" dirty="0">
                <a:solidFill>
                  <a:srgbClr val="000000"/>
                </a:solidFill>
              </a:rPr>
              <a:t>No later than 3 days before the end of the examination session (undergraduate studies and extramural </a:t>
            </a:r>
            <a:r>
              <a:rPr lang="pl-PL" sz="1400" dirty="0" err="1">
                <a:solidFill>
                  <a:srgbClr val="000000"/>
                </a:solidFill>
              </a:rPr>
              <a:t>postgraduate</a:t>
            </a:r>
            <a:r>
              <a:rPr lang="en-US" sz="1400" dirty="0">
                <a:solidFill>
                  <a:srgbClr val="000000"/>
                </a:solidFill>
              </a:rPr>
              <a:t> studies - summer session; </a:t>
            </a:r>
            <a:r>
              <a:rPr lang="pl-PL" sz="1400" dirty="0" err="1">
                <a:solidFill>
                  <a:srgbClr val="000000"/>
                </a:solidFill>
              </a:rPr>
              <a:t>full-time</a:t>
            </a:r>
            <a:r>
              <a:rPr lang="pl-PL" sz="1400" dirty="0">
                <a:solidFill>
                  <a:srgbClr val="000000"/>
                </a:solidFill>
              </a:rPr>
              <a:t> </a:t>
            </a:r>
            <a:r>
              <a:rPr lang="pl-PL" sz="1400" dirty="0" err="1">
                <a:solidFill>
                  <a:srgbClr val="000000"/>
                </a:solidFill>
              </a:rPr>
              <a:t>postgraduate</a:t>
            </a:r>
            <a:r>
              <a:rPr lang="en-US" sz="1400" dirty="0">
                <a:solidFill>
                  <a:srgbClr val="000000"/>
                </a:solidFill>
              </a:rPr>
              <a:t> studies - winter session) following the semester, the academic teacher who conducts the interim thesis submits the evaluation of the interim thesis to </a:t>
            </a:r>
            <a:r>
              <a:rPr lang="pl-PL" sz="1400" dirty="0" err="1">
                <a:solidFill>
                  <a:srgbClr val="000000"/>
                </a:solidFill>
              </a:rPr>
              <a:t>an</a:t>
            </a:r>
            <a:r>
              <a:rPr lang="en-US" sz="1400" dirty="0">
                <a:solidFill>
                  <a:srgbClr val="000000"/>
                </a:solidFill>
              </a:rPr>
              <a:t> employee who implements </a:t>
            </a:r>
            <a:r>
              <a:rPr lang="pl-PL" sz="1400" dirty="0">
                <a:solidFill>
                  <a:srgbClr val="000000"/>
                </a:solidFill>
              </a:rPr>
              <a:t>a</a:t>
            </a:r>
            <a:r>
              <a:rPr lang="en-US" sz="1400" dirty="0">
                <a:solidFill>
                  <a:srgbClr val="000000"/>
                </a:solidFill>
              </a:rPr>
              <a:t> settlement of </a:t>
            </a:r>
            <a:r>
              <a:rPr lang="pl-PL" sz="1400" dirty="0" err="1">
                <a:solidFill>
                  <a:srgbClr val="000000"/>
                </a:solidFill>
              </a:rPr>
              <a:t>an</a:t>
            </a:r>
            <a:r>
              <a:rPr lang="en-US" sz="1400" dirty="0">
                <a:solidFill>
                  <a:srgbClr val="000000"/>
                </a:solidFill>
              </a:rPr>
              <a:t> interim thesis.</a:t>
            </a:r>
            <a:endParaRPr lang="pl-PL" sz="1400" dirty="0">
              <a:solidFill>
                <a:srgbClr val="000000"/>
              </a:solidFill>
            </a:endParaRPr>
          </a:p>
          <a:p>
            <a:pPr marL="342900" indent="-342900" algn="just">
              <a:buFont typeface="+mj-lt"/>
              <a:buAutoNum type="arabicPeriod" startAt="8"/>
            </a:pPr>
            <a:r>
              <a:rPr lang="en-US" sz="1400" dirty="0">
                <a:solidFill>
                  <a:srgbClr val="000000"/>
                </a:solidFill>
              </a:rPr>
              <a:t>By the last day of the session, </a:t>
            </a:r>
            <a:r>
              <a:rPr lang="pl-PL" sz="1400" dirty="0" err="1">
                <a:solidFill>
                  <a:srgbClr val="000000"/>
                </a:solidFill>
              </a:rPr>
              <a:t>an</a:t>
            </a:r>
            <a:r>
              <a:rPr lang="en-US" sz="1400" dirty="0">
                <a:solidFill>
                  <a:srgbClr val="000000"/>
                </a:solidFill>
              </a:rPr>
              <a:t> employee carrying out </a:t>
            </a:r>
            <a:r>
              <a:rPr lang="pl-PL" sz="1400" dirty="0">
                <a:solidFill>
                  <a:srgbClr val="000000"/>
                </a:solidFill>
              </a:rPr>
              <a:t>a</a:t>
            </a:r>
            <a:r>
              <a:rPr lang="en-US" sz="1400" dirty="0">
                <a:solidFill>
                  <a:srgbClr val="000000"/>
                </a:solidFill>
              </a:rPr>
              <a:t> settlement of</a:t>
            </a:r>
            <a:r>
              <a:rPr lang="pl-PL" sz="1400" dirty="0">
                <a:solidFill>
                  <a:srgbClr val="000000"/>
                </a:solidFill>
              </a:rPr>
              <a:t> the</a:t>
            </a:r>
            <a:r>
              <a:rPr lang="en-US" sz="1400" dirty="0">
                <a:solidFill>
                  <a:srgbClr val="000000"/>
                </a:solidFill>
              </a:rPr>
              <a:t> interim theses at the institute shall collectively enter the passing grades of </a:t>
            </a:r>
            <a:r>
              <a:rPr lang="pl-PL" sz="1400" dirty="0">
                <a:solidFill>
                  <a:srgbClr val="000000"/>
                </a:solidFill>
              </a:rPr>
              <a:t>the</a:t>
            </a:r>
            <a:r>
              <a:rPr lang="en-US" sz="1400" dirty="0">
                <a:solidFill>
                  <a:srgbClr val="000000"/>
                </a:solidFill>
              </a:rPr>
              <a:t> interim theses into the USOS system.</a:t>
            </a:r>
            <a:endParaRPr lang="pl-PL" sz="1400" dirty="0">
              <a:solidFill>
                <a:srgbClr val="000000"/>
              </a:solidFill>
            </a:endParaRPr>
          </a:p>
          <a:p>
            <a:pPr marL="342900" indent="-342900" algn="just">
              <a:buFont typeface="+mj-lt"/>
              <a:buAutoNum type="arabicPeriod" startAt="8"/>
            </a:pPr>
            <a:r>
              <a:rPr lang="en-US" sz="1400" dirty="0">
                <a:solidFill>
                  <a:srgbClr val="FF0000"/>
                </a:solidFill>
              </a:rPr>
              <a:t>Those who do not receive credit for </a:t>
            </a:r>
            <a:r>
              <a:rPr lang="pl-PL" sz="1400" dirty="0" err="1">
                <a:solidFill>
                  <a:srgbClr val="FF0000"/>
                </a:solidFill>
              </a:rPr>
              <a:t>an</a:t>
            </a:r>
            <a:r>
              <a:rPr lang="en-US" sz="1400" dirty="0">
                <a:solidFill>
                  <a:srgbClr val="FF0000"/>
                </a:solidFill>
              </a:rPr>
              <a:t> interim thesis by the aforementioned deadline will have to re-register for the course in the following semester and pay </a:t>
            </a:r>
            <a:r>
              <a:rPr lang="pl-PL" sz="1400" dirty="0">
                <a:solidFill>
                  <a:srgbClr val="FF0000"/>
                </a:solidFill>
              </a:rPr>
              <a:t>a</a:t>
            </a:r>
            <a:r>
              <a:rPr lang="en-US" sz="1400" dirty="0">
                <a:solidFill>
                  <a:srgbClr val="FF0000"/>
                </a:solidFill>
              </a:rPr>
              <a:t> fee associated with repeating the course.</a:t>
            </a:r>
            <a:endParaRPr lang="pl-PL" sz="1400" dirty="0">
              <a:solidFill>
                <a:srgbClr val="FF0000"/>
              </a:solidFill>
            </a:endParaRPr>
          </a:p>
          <a:p>
            <a:pPr marL="342900" indent="-342900" algn="just">
              <a:buFont typeface="+mj-lt"/>
              <a:buAutoNum type="arabicPeriod" startAt="8"/>
            </a:pPr>
            <a:r>
              <a:rPr lang="en-US" sz="1400" dirty="0">
                <a:solidFill>
                  <a:srgbClr val="FF0000"/>
                </a:solidFill>
              </a:rPr>
              <a:t>In the case of repeating classes, there is no need to fill out the interim</a:t>
            </a:r>
            <a:r>
              <a:rPr lang="pl-PL" sz="1400" dirty="0">
                <a:solidFill>
                  <a:srgbClr val="FF0000"/>
                </a:solidFill>
              </a:rPr>
              <a:t> </a:t>
            </a:r>
            <a:r>
              <a:rPr lang="pl-PL" sz="1400" dirty="0" err="1">
                <a:solidFill>
                  <a:srgbClr val="FF0000"/>
                </a:solidFill>
              </a:rPr>
              <a:t>thesis</a:t>
            </a:r>
            <a:r>
              <a:rPr lang="en-US" sz="1400" dirty="0">
                <a:solidFill>
                  <a:srgbClr val="FF0000"/>
                </a:solidFill>
              </a:rPr>
              <a:t> </a:t>
            </a:r>
            <a:r>
              <a:rPr lang="pl-PL" sz="1400" dirty="0" err="1">
                <a:solidFill>
                  <a:srgbClr val="FF0000"/>
                </a:solidFill>
              </a:rPr>
              <a:t>card</a:t>
            </a:r>
            <a:r>
              <a:rPr lang="en-US" sz="1400" dirty="0">
                <a:solidFill>
                  <a:srgbClr val="FF0000"/>
                </a:solidFill>
              </a:rPr>
              <a:t> again.</a:t>
            </a:r>
            <a:endParaRPr lang="pl-PL" sz="1400" dirty="0">
              <a:solidFill>
                <a:srgbClr val="FF0000"/>
              </a:solidFill>
            </a:endParaRPr>
          </a:p>
          <a:p>
            <a:pPr marL="342900" indent="-342900" algn="just">
              <a:buFont typeface="+mj-lt"/>
              <a:buAutoNum type="arabicPeriod" startAt="8"/>
            </a:pPr>
            <a:r>
              <a:rPr lang="en-US" sz="1400" dirty="0">
                <a:solidFill>
                  <a:srgbClr val="FF0000"/>
                </a:solidFill>
              </a:rPr>
              <a:t>In justified cases, it is possible to change the supervisor of an interim thesis and issue a new topic</a:t>
            </a:r>
            <a:r>
              <a:rPr lang="pl-PL" sz="1400" dirty="0">
                <a:solidFill>
                  <a:srgbClr val="FF0000"/>
                </a:solidFill>
              </a:rPr>
              <a:t> of a </a:t>
            </a:r>
            <a:r>
              <a:rPr lang="en-US" sz="1400" dirty="0">
                <a:solidFill>
                  <a:srgbClr val="FF0000"/>
                </a:solidFill>
              </a:rPr>
              <a:t>thesis. It is necessary in this situation to obtain written permission from </a:t>
            </a:r>
            <a:r>
              <a:rPr lang="pl-PL" sz="1400" dirty="0">
                <a:solidFill>
                  <a:srgbClr val="FF0000"/>
                </a:solidFill>
              </a:rPr>
              <a:t>a</a:t>
            </a:r>
            <a:r>
              <a:rPr lang="en-US" sz="1400" dirty="0">
                <a:solidFill>
                  <a:srgbClr val="FF0000"/>
                </a:solidFill>
              </a:rPr>
              <a:t> previous</a:t>
            </a:r>
            <a:r>
              <a:rPr lang="pl-PL" sz="1400" dirty="0">
                <a:solidFill>
                  <a:srgbClr val="FF0000"/>
                </a:solidFill>
              </a:rPr>
              <a:t> </a:t>
            </a:r>
            <a:r>
              <a:rPr lang="en-US" sz="1400" dirty="0">
                <a:solidFill>
                  <a:srgbClr val="FF0000"/>
                </a:solidFill>
              </a:rPr>
              <a:t>supervisor</a:t>
            </a:r>
            <a:r>
              <a:rPr lang="pl-PL" sz="1400" dirty="0">
                <a:solidFill>
                  <a:srgbClr val="FF0000"/>
                </a:solidFill>
              </a:rPr>
              <a:t> of a</a:t>
            </a:r>
            <a:r>
              <a:rPr lang="en-US" sz="1400" dirty="0">
                <a:solidFill>
                  <a:srgbClr val="FF0000"/>
                </a:solidFill>
              </a:rPr>
              <a:t> thesis.</a:t>
            </a:r>
          </a:p>
          <a:p>
            <a:pPr marL="342900" indent="-342900">
              <a:buFont typeface="Arial" panose="020B0604020202020204" pitchFamily="34" charset="0"/>
              <a:buChar char="•"/>
            </a:pPr>
            <a:endParaRPr lang="pl-PL" sz="1400" dirty="0">
              <a:solidFill>
                <a:srgbClr val="000000"/>
              </a:solidFill>
            </a:endParaRPr>
          </a:p>
        </p:txBody>
      </p:sp>
    </p:spTree>
    <p:extLst>
      <p:ext uri="{BB962C8B-B14F-4D97-AF65-F5344CB8AC3E}">
        <p14:creationId xmlns:p14="http://schemas.microsoft.com/office/powerpoint/2010/main" val="1345311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17055-7CBF-73AC-B719-03E010CEE9EB}"/>
            </a:ext>
          </a:extLst>
        </p:cNvPr>
        <p:cNvGrpSpPr/>
        <p:nvPr/>
      </p:nvGrpSpPr>
      <p:grpSpPr>
        <a:xfrm>
          <a:off x="0" y="0"/>
          <a:ext cx="0" cy="0"/>
          <a:chOff x="0" y="0"/>
          <a:chExt cx="0" cy="0"/>
        </a:xfrm>
      </p:grpSpPr>
      <p:pic>
        <p:nvPicPr>
          <p:cNvPr id="19" name="Grafika 18">
            <a:extLst>
              <a:ext uri="{FF2B5EF4-FFF2-40B4-BE49-F238E27FC236}">
                <a16:creationId xmlns:a16="http://schemas.microsoft.com/office/drawing/2014/main" id="{0766D195-F208-CA80-9EBC-F47AEC6CF99B}"/>
              </a:ext>
            </a:extLst>
          </p:cNvPr>
          <p:cNvPicPr>
            <a:picLocks noGrp="1" noRot="1" noChangeAspect="1" noMove="1" noResize="1" noEditPoints="1" noAdjustHandles="1" noChangeArrowheads="1" noChangeShapeType="1" noCrop="1"/>
          </p:cNvPicPr>
          <p:nvPr/>
        </p:nvPicPr>
        <p:blipFill>
          <a:blip r:embed="rId3">
            <a:extLst>
              <a:ext uri="{96DAC541-7B7A-43D3-8B79-37D633B846F1}">
                <asvg:svgBlip xmlns:asvg="http://schemas.microsoft.com/office/drawing/2016/SVG/main" r:embed="rId4"/>
              </a:ext>
            </a:extLst>
          </a:blip>
          <a:stretch>
            <a:fillRect/>
          </a:stretch>
        </p:blipFill>
        <p:spPr>
          <a:xfrm>
            <a:off x="1096027" y="0"/>
            <a:ext cx="1252727" cy="1780736"/>
          </a:xfrm>
          <a:prstGeom prst="rect">
            <a:avLst/>
          </a:prstGeom>
        </p:spPr>
      </p:pic>
      <p:sp>
        <p:nvSpPr>
          <p:cNvPr id="20" name="pole tekstowe 19">
            <a:extLst>
              <a:ext uri="{FF2B5EF4-FFF2-40B4-BE49-F238E27FC236}">
                <a16:creationId xmlns:a16="http://schemas.microsoft.com/office/drawing/2014/main" id="{C5321E3D-521E-C8B3-A952-DCA89093C491}"/>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Tytuł prezentacji</a:t>
            </a:r>
          </a:p>
        </p:txBody>
      </p:sp>
      <p:sp>
        <p:nvSpPr>
          <p:cNvPr id="6" name="pole tekstowe 5">
            <a:extLst>
              <a:ext uri="{FF2B5EF4-FFF2-40B4-BE49-F238E27FC236}">
                <a16:creationId xmlns:a16="http://schemas.microsoft.com/office/drawing/2014/main" id="{57B6D35C-DC2A-7B83-F6E7-1C1FA2DC17E0}"/>
              </a:ext>
            </a:extLst>
          </p:cNvPr>
          <p:cNvSpPr txBox="1"/>
          <p:nvPr/>
        </p:nvSpPr>
        <p:spPr>
          <a:xfrm>
            <a:off x="1581912"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18" name="pole tekstowe 17">
            <a:extLst>
              <a:ext uri="{FF2B5EF4-FFF2-40B4-BE49-F238E27FC236}">
                <a16:creationId xmlns:a16="http://schemas.microsoft.com/office/drawing/2014/main" id="{3D5B2793-E3B7-7957-108A-90FBF638FB62}"/>
              </a:ext>
            </a:extLst>
          </p:cNvPr>
          <p:cNvSpPr txBox="1"/>
          <p:nvPr/>
        </p:nvSpPr>
        <p:spPr>
          <a:xfrm>
            <a:off x="5099304"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1" name="pole tekstowe 20">
            <a:extLst>
              <a:ext uri="{FF2B5EF4-FFF2-40B4-BE49-F238E27FC236}">
                <a16:creationId xmlns:a16="http://schemas.microsoft.com/office/drawing/2014/main" id="{7A668362-8856-8D47-86C3-0AEC968F63A8}"/>
              </a:ext>
            </a:extLst>
          </p:cNvPr>
          <p:cNvSpPr txBox="1"/>
          <p:nvPr/>
        </p:nvSpPr>
        <p:spPr>
          <a:xfrm>
            <a:off x="8689848"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2" name="pole tekstowe 21">
            <a:extLst>
              <a:ext uri="{FF2B5EF4-FFF2-40B4-BE49-F238E27FC236}">
                <a16:creationId xmlns:a16="http://schemas.microsoft.com/office/drawing/2014/main" id="{BE68DD68-F51A-C129-FBBE-FCCFFF78B5BF}"/>
              </a:ext>
            </a:extLst>
          </p:cNvPr>
          <p:cNvSpPr txBox="1"/>
          <p:nvPr/>
        </p:nvSpPr>
        <p:spPr>
          <a:xfrm>
            <a:off x="1579448" y="3001036"/>
            <a:ext cx="2086084" cy="1569660"/>
          </a:xfrm>
          <a:prstGeom prst="rect">
            <a:avLst/>
          </a:prstGeom>
          <a:noFill/>
        </p:spPr>
        <p:txBody>
          <a:bodyPr wrap="square" rtlCol="0">
            <a:spAutoFit/>
          </a:bodyPr>
          <a:lstStyle/>
          <a:p>
            <a:r>
              <a:rPr lang="pl-PL" sz="1600" dirty="0">
                <a:solidFill>
                  <a:schemeClr val="bg1"/>
                </a:solidFill>
                <a:latin typeface="Source Sans Pro" charset="0"/>
                <a:ea typeface="Source Sans Pro" charset="0"/>
                <a:cs typeface="Source Sans Pro" charset="0"/>
              </a:rPr>
              <a:t>Lorem ipsum dolor sit amet, consectetur adipiscing elit, sed do eiusmod tempor incididunt ut labore et dolore magna aliqua. </a:t>
            </a:r>
          </a:p>
        </p:txBody>
      </p:sp>
      <p:sp>
        <p:nvSpPr>
          <p:cNvPr id="7" name="Prostokąt 6">
            <a:extLst>
              <a:ext uri="{FF2B5EF4-FFF2-40B4-BE49-F238E27FC236}">
                <a16:creationId xmlns:a16="http://schemas.microsoft.com/office/drawing/2014/main" id="{8579690A-4E97-0505-F78C-1622D93917A1}"/>
              </a:ext>
            </a:extLst>
          </p:cNvPr>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a:extLst>
              <a:ext uri="{FF2B5EF4-FFF2-40B4-BE49-F238E27FC236}">
                <a16:creationId xmlns:a16="http://schemas.microsoft.com/office/drawing/2014/main" id="{93DD3956-1203-E9EE-A0D0-2B9BBF51539C}"/>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Deadlines:</a:t>
            </a:r>
          </a:p>
        </p:txBody>
      </p:sp>
      <p:pic>
        <p:nvPicPr>
          <p:cNvPr id="9" name="Obraz 8" descr="Obraz zawierający Czcionka, Grafika, symbol, logo&#10;&#10;Opis wygenerowany automatycznie">
            <a:extLst>
              <a:ext uri="{FF2B5EF4-FFF2-40B4-BE49-F238E27FC236}">
                <a16:creationId xmlns:a16="http://schemas.microsoft.com/office/drawing/2014/main" id="{68C85973-BE1F-D8E1-826F-566F94275C3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sp>
        <p:nvSpPr>
          <p:cNvPr id="2" name="Symbol zastępczy tekstu 2">
            <a:extLst>
              <a:ext uri="{FF2B5EF4-FFF2-40B4-BE49-F238E27FC236}">
                <a16:creationId xmlns:a16="http://schemas.microsoft.com/office/drawing/2014/main" id="{6AD25F8B-FD91-8AEF-68E0-EC18825BB489}"/>
              </a:ext>
            </a:extLst>
          </p:cNvPr>
          <p:cNvSpPr txBox="1">
            <a:spLocks/>
          </p:cNvSpPr>
          <p:nvPr/>
        </p:nvSpPr>
        <p:spPr>
          <a:xfrm>
            <a:off x="584199" y="1699656"/>
            <a:ext cx="11480502" cy="67164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000000"/>
                </a:solidFill>
              </a:rPr>
              <a:t>End of </a:t>
            </a:r>
            <a:r>
              <a:rPr lang="pl-PL" dirty="0" err="1">
                <a:solidFill>
                  <a:srgbClr val="000000"/>
                </a:solidFill>
              </a:rPr>
              <a:t>summer</a:t>
            </a:r>
            <a:r>
              <a:rPr lang="en-US" dirty="0">
                <a:solidFill>
                  <a:srgbClr val="000000"/>
                </a:solidFill>
              </a:rPr>
              <a:t> semester classes</a:t>
            </a:r>
            <a:r>
              <a:rPr lang="pl-PL" dirty="0">
                <a:solidFill>
                  <a:srgbClr val="000000"/>
                </a:solidFill>
              </a:rPr>
              <a:t>: </a:t>
            </a:r>
            <a:r>
              <a:rPr lang="pl-PL" b="1" dirty="0">
                <a:solidFill>
                  <a:srgbClr val="FF0000"/>
                </a:solidFill>
              </a:rPr>
              <a:t>12.06.2025</a:t>
            </a:r>
          </a:p>
          <a:p>
            <a:r>
              <a:rPr lang="en-US" dirty="0">
                <a:solidFill>
                  <a:srgbClr val="000000"/>
                </a:solidFill>
              </a:rPr>
              <a:t>Last day of summer exam session</a:t>
            </a:r>
            <a:r>
              <a:rPr lang="pl-PL" dirty="0">
                <a:solidFill>
                  <a:srgbClr val="000000"/>
                </a:solidFill>
              </a:rPr>
              <a:t>: </a:t>
            </a:r>
            <a:r>
              <a:rPr lang="pl-PL" b="1" dirty="0">
                <a:solidFill>
                  <a:srgbClr val="FF0000"/>
                </a:solidFill>
              </a:rPr>
              <a:t>30.06.2025</a:t>
            </a:r>
          </a:p>
          <a:p>
            <a:endParaRPr lang="pl-PL" dirty="0">
              <a:solidFill>
                <a:srgbClr val="000000"/>
              </a:solidFill>
            </a:endParaRPr>
          </a:p>
          <a:p>
            <a:pPr marL="457200" indent="-457200">
              <a:buFontTx/>
              <a:buChar char="-"/>
            </a:pPr>
            <a:r>
              <a:rPr lang="pl-PL" dirty="0" err="1">
                <a:solidFill>
                  <a:srgbClr val="000000"/>
                </a:solidFill>
              </a:rPr>
              <a:t>until</a:t>
            </a:r>
            <a:r>
              <a:rPr lang="pl-PL" dirty="0">
                <a:solidFill>
                  <a:srgbClr val="000000"/>
                </a:solidFill>
              </a:rPr>
              <a:t> </a:t>
            </a:r>
            <a:r>
              <a:rPr lang="pl-PL" b="1" dirty="0">
                <a:solidFill>
                  <a:srgbClr val="FF0000"/>
                </a:solidFill>
              </a:rPr>
              <a:t>05.06</a:t>
            </a:r>
            <a:r>
              <a:rPr lang="pl-PL" dirty="0">
                <a:solidFill>
                  <a:srgbClr val="000000"/>
                </a:solidFill>
              </a:rPr>
              <a:t> – </a:t>
            </a:r>
            <a:r>
              <a:rPr lang="en-US" dirty="0">
                <a:solidFill>
                  <a:srgbClr val="000000"/>
                </a:solidFill>
              </a:rPr>
              <a:t>send the final version of the work to the tutor</a:t>
            </a:r>
            <a:r>
              <a:rPr lang="pl-PL" dirty="0">
                <a:solidFill>
                  <a:srgbClr val="000000"/>
                </a:solidFill>
              </a:rPr>
              <a:t>,</a:t>
            </a:r>
          </a:p>
          <a:p>
            <a:pPr marL="457200" indent="-457200">
              <a:buFontTx/>
              <a:buChar char="-"/>
            </a:pPr>
            <a:r>
              <a:rPr lang="pl-PL" dirty="0" err="1">
                <a:solidFill>
                  <a:srgbClr val="000000"/>
                </a:solidFill>
              </a:rPr>
              <a:t>until</a:t>
            </a:r>
            <a:r>
              <a:rPr lang="pl-PL" dirty="0">
                <a:solidFill>
                  <a:srgbClr val="000000"/>
                </a:solidFill>
              </a:rPr>
              <a:t> </a:t>
            </a:r>
            <a:r>
              <a:rPr lang="pl-PL" b="1" dirty="0">
                <a:solidFill>
                  <a:srgbClr val="FF0000"/>
                </a:solidFill>
              </a:rPr>
              <a:t>27.06</a:t>
            </a:r>
            <a:r>
              <a:rPr lang="pl-PL" dirty="0">
                <a:solidFill>
                  <a:srgbClr val="000000"/>
                </a:solidFill>
              </a:rPr>
              <a:t> – </a:t>
            </a:r>
            <a:r>
              <a:rPr lang="en-US" dirty="0">
                <a:solidFill>
                  <a:srgbClr val="000000"/>
                </a:solidFill>
              </a:rPr>
              <a:t>Tutor has time to check and grade</a:t>
            </a:r>
            <a:r>
              <a:rPr lang="pl-PL" dirty="0">
                <a:solidFill>
                  <a:srgbClr val="000000"/>
                </a:solidFill>
              </a:rPr>
              <a:t>,</a:t>
            </a:r>
          </a:p>
          <a:p>
            <a:pPr marL="457200" indent="-457200">
              <a:buFontTx/>
              <a:buChar char="-"/>
            </a:pPr>
            <a:r>
              <a:rPr lang="pl-PL" dirty="0" err="1">
                <a:solidFill>
                  <a:srgbClr val="000000"/>
                </a:solidFill>
              </a:rPr>
              <a:t>until</a:t>
            </a:r>
            <a:r>
              <a:rPr lang="pl-PL" dirty="0">
                <a:solidFill>
                  <a:srgbClr val="000000"/>
                </a:solidFill>
              </a:rPr>
              <a:t> </a:t>
            </a:r>
            <a:r>
              <a:rPr lang="pl-PL" b="1" dirty="0">
                <a:solidFill>
                  <a:srgbClr val="FF0000"/>
                </a:solidFill>
              </a:rPr>
              <a:t>30.06</a:t>
            </a:r>
            <a:r>
              <a:rPr lang="pl-PL" dirty="0">
                <a:solidFill>
                  <a:srgbClr val="000000"/>
                </a:solidFill>
              </a:rPr>
              <a:t> – </a:t>
            </a:r>
            <a:r>
              <a:rPr lang="en-US" dirty="0">
                <a:solidFill>
                  <a:srgbClr val="000000"/>
                </a:solidFill>
              </a:rPr>
              <a:t>The coordinators enter the grade into the USOS system</a:t>
            </a:r>
            <a:r>
              <a:rPr lang="pl-PL" dirty="0">
                <a:solidFill>
                  <a:srgbClr val="000000"/>
                </a:solidFill>
              </a:rPr>
              <a:t>,</a:t>
            </a:r>
          </a:p>
        </p:txBody>
      </p:sp>
    </p:spTree>
    <p:extLst>
      <p:ext uri="{BB962C8B-B14F-4D97-AF65-F5344CB8AC3E}">
        <p14:creationId xmlns:p14="http://schemas.microsoft.com/office/powerpoint/2010/main" val="3122195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E0466-1CB9-3650-3019-1D3E7FE81D72}"/>
            </a:ext>
          </a:extLst>
        </p:cNvPr>
        <p:cNvGrpSpPr/>
        <p:nvPr/>
      </p:nvGrpSpPr>
      <p:grpSpPr>
        <a:xfrm>
          <a:off x="0" y="0"/>
          <a:ext cx="0" cy="0"/>
          <a:chOff x="0" y="0"/>
          <a:chExt cx="0" cy="0"/>
        </a:xfrm>
      </p:grpSpPr>
      <p:pic>
        <p:nvPicPr>
          <p:cNvPr id="19" name="Grafika 18">
            <a:extLst>
              <a:ext uri="{FF2B5EF4-FFF2-40B4-BE49-F238E27FC236}">
                <a16:creationId xmlns:a16="http://schemas.microsoft.com/office/drawing/2014/main" id="{D27DFFF5-6572-2B5B-2D74-E00CD909943E}"/>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1096027" y="0"/>
            <a:ext cx="1252727" cy="1780736"/>
          </a:xfrm>
          <a:prstGeom prst="rect">
            <a:avLst/>
          </a:prstGeom>
        </p:spPr>
      </p:pic>
      <p:sp>
        <p:nvSpPr>
          <p:cNvPr id="20" name="pole tekstowe 19">
            <a:extLst>
              <a:ext uri="{FF2B5EF4-FFF2-40B4-BE49-F238E27FC236}">
                <a16:creationId xmlns:a16="http://schemas.microsoft.com/office/drawing/2014/main" id="{DC9FB830-3FF6-7274-10CA-4E4DA4431C91}"/>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Tytuł prezentacji</a:t>
            </a:r>
          </a:p>
        </p:txBody>
      </p:sp>
      <p:sp>
        <p:nvSpPr>
          <p:cNvPr id="6" name="pole tekstowe 5">
            <a:extLst>
              <a:ext uri="{FF2B5EF4-FFF2-40B4-BE49-F238E27FC236}">
                <a16:creationId xmlns:a16="http://schemas.microsoft.com/office/drawing/2014/main" id="{34DD8088-4328-25BE-ADA8-630A526AEB80}"/>
              </a:ext>
            </a:extLst>
          </p:cNvPr>
          <p:cNvSpPr txBox="1"/>
          <p:nvPr/>
        </p:nvSpPr>
        <p:spPr>
          <a:xfrm>
            <a:off x="1581912"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18" name="pole tekstowe 17">
            <a:extLst>
              <a:ext uri="{FF2B5EF4-FFF2-40B4-BE49-F238E27FC236}">
                <a16:creationId xmlns:a16="http://schemas.microsoft.com/office/drawing/2014/main" id="{CA0E12C5-6E6C-1A0D-13DB-BCFFBDB4D0E8}"/>
              </a:ext>
            </a:extLst>
          </p:cNvPr>
          <p:cNvSpPr txBox="1"/>
          <p:nvPr/>
        </p:nvSpPr>
        <p:spPr>
          <a:xfrm>
            <a:off x="5099304"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1" name="pole tekstowe 20">
            <a:extLst>
              <a:ext uri="{FF2B5EF4-FFF2-40B4-BE49-F238E27FC236}">
                <a16:creationId xmlns:a16="http://schemas.microsoft.com/office/drawing/2014/main" id="{10A9469B-17E7-76C8-7A30-1BA537642B7E}"/>
              </a:ext>
            </a:extLst>
          </p:cNvPr>
          <p:cNvSpPr txBox="1"/>
          <p:nvPr/>
        </p:nvSpPr>
        <p:spPr>
          <a:xfrm>
            <a:off x="8689848"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2" name="pole tekstowe 21">
            <a:extLst>
              <a:ext uri="{FF2B5EF4-FFF2-40B4-BE49-F238E27FC236}">
                <a16:creationId xmlns:a16="http://schemas.microsoft.com/office/drawing/2014/main" id="{39F3AC5B-1566-48CC-4012-8C77C675851A}"/>
              </a:ext>
            </a:extLst>
          </p:cNvPr>
          <p:cNvSpPr txBox="1"/>
          <p:nvPr/>
        </p:nvSpPr>
        <p:spPr>
          <a:xfrm>
            <a:off x="1579448" y="3001036"/>
            <a:ext cx="2086084" cy="1569660"/>
          </a:xfrm>
          <a:prstGeom prst="rect">
            <a:avLst/>
          </a:prstGeom>
          <a:noFill/>
        </p:spPr>
        <p:txBody>
          <a:bodyPr wrap="square" rtlCol="0">
            <a:spAutoFit/>
          </a:bodyPr>
          <a:lstStyle/>
          <a:p>
            <a:r>
              <a:rPr lang="pl-PL" sz="1600" dirty="0">
                <a:solidFill>
                  <a:schemeClr val="bg1"/>
                </a:solidFill>
                <a:latin typeface="Source Sans Pro" charset="0"/>
                <a:ea typeface="Source Sans Pro" charset="0"/>
                <a:cs typeface="Source Sans Pro" charset="0"/>
              </a:rPr>
              <a:t>Lorem ipsum dolor sit amet, consectetur adipiscing elit, sed do eiusmod tempor incididunt ut labore et dolore magna aliqua. </a:t>
            </a:r>
          </a:p>
        </p:txBody>
      </p:sp>
      <p:sp>
        <p:nvSpPr>
          <p:cNvPr id="7" name="Prostokąt 6">
            <a:extLst>
              <a:ext uri="{FF2B5EF4-FFF2-40B4-BE49-F238E27FC236}">
                <a16:creationId xmlns:a16="http://schemas.microsoft.com/office/drawing/2014/main" id="{2514A524-3040-027A-6273-0E2519B55215}"/>
              </a:ext>
            </a:extLst>
          </p:cNvPr>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a:extLst>
              <a:ext uri="{FF2B5EF4-FFF2-40B4-BE49-F238E27FC236}">
                <a16:creationId xmlns:a16="http://schemas.microsoft.com/office/drawing/2014/main" id="{95116B3B-4BAE-3E86-BB94-F7226CCD279F}"/>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Interim thesis sheet:</a:t>
            </a:r>
          </a:p>
        </p:txBody>
      </p:sp>
      <p:pic>
        <p:nvPicPr>
          <p:cNvPr id="9" name="Obraz 8" descr="Obraz zawierający Czcionka, Grafika, symbol, logo&#10;&#10;Opis wygenerowany automatycznie">
            <a:extLst>
              <a:ext uri="{FF2B5EF4-FFF2-40B4-BE49-F238E27FC236}">
                <a16:creationId xmlns:a16="http://schemas.microsoft.com/office/drawing/2014/main" id="{8216DE0D-2D60-5301-B29B-E727270638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pic>
        <p:nvPicPr>
          <p:cNvPr id="2" name="Obraz 1">
            <a:extLst>
              <a:ext uri="{FF2B5EF4-FFF2-40B4-BE49-F238E27FC236}">
                <a16:creationId xmlns:a16="http://schemas.microsoft.com/office/drawing/2014/main" id="{78CD16FC-F139-CC44-66B0-DA8569849DCB}"/>
              </a:ext>
            </a:extLst>
          </p:cNvPr>
          <p:cNvPicPr>
            <a:picLocks noChangeAspect="1"/>
          </p:cNvPicPr>
          <p:nvPr/>
        </p:nvPicPr>
        <p:blipFill>
          <a:blip r:embed="rId5"/>
          <a:stretch>
            <a:fillRect/>
          </a:stretch>
        </p:blipFill>
        <p:spPr>
          <a:xfrm>
            <a:off x="7620652" y="1074414"/>
            <a:ext cx="3334780" cy="4881655"/>
          </a:xfrm>
          <a:prstGeom prst="rect">
            <a:avLst/>
          </a:prstGeom>
        </p:spPr>
      </p:pic>
      <p:pic>
        <p:nvPicPr>
          <p:cNvPr id="4" name="Obraz 3">
            <a:extLst>
              <a:ext uri="{FF2B5EF4-FFF2-40B4-BE49-F238E27FC236}">
                <a16:creationId xmlns:a16="http://schemas.microsoft.com/office/drawing/2014/main" id="{CC033052-5FCE-4E25-2150-CA8266983778}"/>
              </a:ext>
            </a:extLst>
          </p:cNvPr>
          <p:cNvPicPr>
            <a:picLocks noChangeAspect="1"/>
          </p:cNvPicPr>
          <p:nvPr/>
        </p:nvPicPr>
        <p:blipFill>
          <a:blip r:embed="rId6"/>
          <a:stretch>
            <a:fillRect/>
          </a:stretch>
        </p:blipFill>
        <p:spPr>
          <a:xfrm>
            <a:off x="497810" y="1217415"/>
            <a:ext cx="6524625" cy="4514850"/>
          </a:xfrm>
          <a:prstGeom prst="rect">
            <a:avLst/>
          </a:prstGeom>
        </p:spPr>
      </p:pic>
      <p:sp>
        <p:nvSpPr>
          <p:cNvPr id="10" name="pole tekstowe 9">
            <a:extLst>
              <a:ext uri="{FF2B5EF4-FFF2-40B4-BE49-F238E27FC236}">
                <a16:creationId xmlns:a16="http://schemas.microsoft.com/office/drawing/2014/main" id="{F6D00BBB-F41C-B26F-690E-FE3117F5476F}"/>
              </a:ext>
            </a:extLst>
          </p:cNvPr>
          <p:cNvSpPr txBox="1"/>
          <p:nvPr/>
        </p:nvSpPr>
        <p:spPr>
          <a:xfrm>
            <a:off x="836952" y="5999480"/>
            <a:ext cx="7485189" cy="369332"/>
          </a:xfrm>
          <a:prstGeom prst="rect">
            <a:avLst/>
          </a:prstGeom>
          <a:noFill/>
        </p:spPr>
        <p:txBody>
          <a:bodyPr wrap="square">
            <a:spAutoFit/>
          </a:bodyPr>
          <a:lstStyle/>
          <a:p>
            <a:r>
              <a:rPr lang="pl-PL" b="1" dirty="0">
                <a:solidFill>
                  <a:srgbClr val="FF0000"/>
                </a:solidFill>
              </a:rPr>
              <a:t>https://simr.pw.edu.pl/en/strona/students/923-interim-thesis</a:t>
            </a:r>
          </a:p>
        </p:txBody>
      </p:sp>
    </p:spTree>
    <p:extLst>
      <p:ext uri="{BB962C8B-B14F-4D97-AF65-F5344CB8AC3E}">
        <p14:creationId xmlns:p14="http://schemas.microsoft.com/office/powerpoint/2010/main" val="53143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BFDE1E-9B91-2E1A-2A12-5243C1533010}"/>
            </a:ext>
          </a:extLst>
        </p:cNvPr>
        <p:cNvGrpSpPr/>
        <p:nvPr/>
      </p:nvGrpSpPr>
      <p:grpSpPr>
        <a:xfrm>
          <a:off x="0" y="0"/>
          <a:ext cx="0" cy="0"/>
          <a:chOff x="0" y="0"/>
          <a:chExt cx="0" cy="0"/>
        </a:xfrm>
      </p:grpSpPr>
      <p:pic>
        <p:nvPicPr>
          <p:cNvPr id="19" name="Grafika 18">
            <a:extLst>
              <a:ext uri="{FF2B5EF4-FFF2-40B4-BE49-F238E27FC236}">
                <a16:creationId xmlns:a16="http://schemas.microsoft.com/office/drawing/2014/main" id="{88909215-C4B6-D59C-DAEB-22D297B995A5}"/>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1096027" y="0"/>
            <a:ext cx="1252727" cy="1780736"/>
          </a:xfrm>
          <a:prstGeom prst="rect">
            <a:avLst/>
          </a:prstGeom>
        </p:spPr>
      </p:pic>
      <p:sp>
        <p:nvSpPr>
          <p:cNvPr id="20" name="pole tekstowe 19">
            <a:extLst>
              <a:ext uri="{FF2B5EF4-FFF2-40B4-BE49-F238E27FC236}">
                <a16:creationId xmlns:a16="http://schemas.microsoft.com/office/drawing/2014/main" id="{DA40008C-77B4-7484-0E79-F12C24F79CDD}"/>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Tytuł prezentacji</a:t>
            </a:r>
          </a:p>
        </p:txBody>
      </p:sp>
      <p:sp>
        <p:nvSpPr>
          <p:cNvPr id="6" name="pole tekstowe 5">
            <a:extLst>
              <a:ext uri="{FF2B5EF4-FFF2-40B4-BE49-F238E27FC236}">
                <a16:creationId xmlns:a16="http://schemas.microsoft.com/office/drawing/2014/main" id="{0169C37C-1C09-1988-F6FB-2C26F797A192}"/>
              </a:ext>
            </a:extLst>
          </p:cNvPr>
          <p:cNvSpPr txBox="1"/>
          <p:nvPr/>
        </p:nvSpPr>
        <p:spPr>
          <a:xfrm>
            <a:off x="1581912"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18" name="pole tekstowe 17">
            <a:extLst>
              <a:ext uri="{FF2B5EF4-FFF2-40B4-BE49-F238E27FC236}">
                <a16:creationId xmlns:a16="http://schemas.microsoft.com/office/drawing/2014/main" id="{DC9B726D-879F-ABF0-B8D1-6F1774B81C35}"/>
              </a:ext>
            </a:extLst>
          </p:cNvPr>
          <p:cNvSpPr txBox="1"/>
          <p:nvPr/>
        </p:nvSpPr>
        <p:spPr>
          <a:xfrm>
            <a:off x="5099304"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1" name="pole tekstowe 20">
            <a:extLst>
              <a:ext uri="{FF2B5EF4-FFF2-40B4-BE49-F238E27FC236}">
                <a16:creationId xmlns:a16="http://schemas.microsoft.com/office/drawing/2014/main" id="{2D0D41E8-9C51-3AFA-DC49-AE1AD2E2F97C}"/>
              </a:ext>
            </a:extLst>
          </p:cNvPr>
          <p:cNvSpPr txBox="1"/>
          <p:nvPr/>
        </p:nvSpPr>
        <p:spPr>
          <a:xfrm>
            <a:off x="8689848"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2" name="pole tekstowe 21">
            <a:extLst>
              <a:ext uri="{FF2B5EF4-FFF2-40B4-BE49-F238E27FC236}">
                <a16:creationId xmlns:a16="http://schemas.microsoft.com/office/drawing/2014/main" id="{05338837-36C0-00C2-C1DE-D7BC7FC4F888}"/>
              </a:ext>
            </a:extLst>
          </p:cNvPr>
          <p:cNvSpPr txBox="1"/>
          <p:nvPr/>
        </p:nvSpPr>
        <p:spPr>
          <a:xfrm>
            <a:off x="1579448" y="3001036"/>
            <a:ext cx="2086084" cy="1569660"/>
          </a:xfrm>
          <a:prstGeom prst="rect">
            <a:avLst/>
          </a:prstGeom>
          <a:noFill/>
        </p:spPr>
        <p:txBody>
          <a:bodyPr wrap="square" rtlCol="0">
            <a:spAutoFit/>
          </a:bodyPr>
          <a:lstStyle/>
          <a:p>
            <a:r>
              <a:rPr lang="pl-PL" sz="1600" dirty="0">
                <a:solidFill>
                  <a:schemeClr val="bg1"/>
                </a:solidFill>
                <a:latin typeface="Source Sans Pro" charset="0"/>
                <a:ea typeface="Source Sans Pro" charset="0"/>
                <a:cs typeface="Source Sans Pro" charset="0"/>
              </a:rPr>
              <a:t>Lorem ipsum dolor sit amet, consectetur adipiscing elit, sed do eiusmod tempor incididunt ut labore et dolore magna aliqua. </a:t>
            </a:r>
          </a:p>
        </p:txBody>
      </p:sp>
      <p:sp>
        <p:nvSpPr>
          <p:cNvPr id="7" name="Prostokąt 6">
            <a:extLst>
              <a:ext uri="{FF2B5EF4-FFF2-40B4-BE49-F238E27FC236}">
                <a16:creationId xmlns:a16="http://schemas.microsoft.com/office/drawing/2014/main" id="{38823538-F123-B60D-1FF2-583243247A85}"/>
              </a:ext>
            </a:extLst>
          </p:cNvPr>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a:extLst>
              <a:ext uri="{FF2B5EF4-FFF2-40B4-BE49-F238E27FC236}">
                <a16:creationId xmlns:a16="http://schemas.microsoft.com/office/drawing/2014/main" id="{F01549C9-02AC-FD6A-CD42-343951F595C8}"/>
              </a:ext>
            </a:extLst>
          </p:cNvPr>
          <p:cNvSpPr txBox="1"/>
          <p:nvPr/>
        </p:nvSpPr>
        <p:spPr>
          <a:xfrm>
            <a:off x="2629588" y="160326"/>
            <a:ext cx="5699343" cy="400110"/>
          </a:xfrm>
          <a:prstGeom prst="rect">
            <a:avLst/>
          </a:prstGeom>
          <a:noFill/>
        </p:spPr>
        <p:txBody>
          <a:bodyPr wrap="square" rtlCol="0">
            <a:spAutoFit/>
          </a:bodyPr>
          <a:lstStyle/>
          <a:p>
            <a:r>
              <a:rPr lang="pl-PL" sz="2000" dirty="0" err="1">
                <a:solidFill>
                  <a:schemeClr val="bg1"/>
                </a:solidFill>
                <a:latin typeface="Source Sans Pro Light" panose="020B0403030403020204" pitchFamily="34" charset="0"/>
              </a:rPr>
              <a:t>Important</a:t>
            </a:r>
            <a:r>
              <a:rPr lang="pl-PL" sz="2000" dirty="0">
                <a:solidFill>
                  <a:schemeClr val="bg1"/>
                </a:solidFill>
                <a:latin typeface="Source Sans Pro Light" panose="020B0403030403020204" pitchFamily="34" charset="0"/>
              </a:rPr>
              <a:t>:</a:t>
            </a:r>
          </a:p>
        </p:txBody>
      </p:sp>
      <p:pic>
        <p:nvPicPr>
          <p:cNvPr id="9" name="Obraz 8" descr="Obraz zawierający Czcionka, Grafika, symbol, logo&#10;&#10;Opis wygenerowany automatycznie">
            <a:extLst>
              <a:ext uri="{FF2B5EF4-FFF2-40B4-BE49-F238E27FC236}">
                <a16:creationId xmlns:a16="http://schemas.microsoft.com/office/drawing/2014/main" id="{73E64917-7F49-024B-B3E1-8ACC096337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sp>
        <p:nvSpPr>
          <p:cNvPr id="2" name="Symbol zastępczy tekstu 3">
            <a:extLst>
              <a:ext uri="{FF2B5EF4-FFF2-40B4-BE49-F238E27FC236}">
                <a16:creationId xmlns:a16="http://schemas.microsoft.com/office/drawing/2014/main" id="{3CF5812F-C2C8-5F8B-1F24-0C56C4FE03AB}"/>
              </a:ext>
            </a:extLst>
          </p:cNvPr>
          <p:cNvSpPr txBox="1">
            <a:spLocks/>
          </p:cNvSpPr>
          <p:nvPr/>
        </p:nvSpPr>
        <p:spPr>
          <a:xfrm>
            <a:off x="795272" y="1847186"/>
            <a:ext cx="10391141" cy="25275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r>
              <a:rPr lang="en-US" dirty="0">
                <a:solidFill>
                  <a:srgbClr val="000000"/>
                </a:solidFill>
              </a:rPr>
              <a:t>Interim Project and Diploma Thesis are two different projects</a:t>
            </a:r>
            <a:r>
              <a:rPr lang="pl-PL" dirty="0">
                <a:solidFill>
                  <a:srgbClr val="000000"/>
                </a:solidFill>
              </a:rPr>
              <a:t>! </a:t>
            </a:r>
            <a:r>
              <a:rPr lang="en-US" dirty="0">
                <a:solidFill>
                  <a:srgbClr val="000000"/>
                </a:solidFill>
              </a:rPr>
              <a:t>They must not be combined</a:t>
            </a:r>
            <a:r>
              <a:rPr lang="pl-PL" dirty="0">
                <a:solidFill>
                  <a:srgbClr val="000000"/>
                </a:solidFill>
              </a:rPr>
              <a:t>!</a:t>
            </a:r>
          </a:p>
          <a:p>
            <a:pPr marL="457200" indent="-457200"/>
            <a:endParaRPr lang="pl-PL" dirty="0">
              <a:solidFill>
                <a:srgbClr val="000000"/>
              </a:solidFill>
            </a:endParaRPr>
          </a:p>
          <a:p>
            <a:pPr marL="457200" indent="-457200"/>
            <a:r>
              <a:rPr lang="en-US" dirty="0">
                <a:solidFill>
                  <a:srgbClr val="000000"/>
                </a:solidFill>
              </a:rPr>
              <a:t>Those who do not receive credit for the interim thesis by the deadline will have to enroll in repeat classes</a:t>
            </a:r>
            <a:r>
              <a:rPr lang="pl-PL" dirty="0">
                <a:solidFill>
                  <a:srgbClr val="000000"/>
                </a:solidFill>
              </a:rPr>
              <a:t>. (PAYMENT)</a:t>
            </a:r>
          </a:p>
          <a:p>
            <a:pPr marL="457200" indent="-457200"/>
            <a:endParaRPr lang="pl-PL" dirty="0"/>
          </a:p>
        </p:txBody>
      </p:sp>
    </p:spTree>
    <p:extLst>
      <p:ext uri="{BB962C8B-B14F-4D97-AF65-F5344CB8AC3E}">
        <p14:creationId xmlns:p14="http://schemas.microsoft.com/office/powerpoint/2010/main" val="1206639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CB8BD0-42B7-1EDC-8BA0-5110BCF6912D}"/>
            </a:ext>
          </a:extLst>
        </p:cNvPr>
        <p:cNvGrpSpPr/>
        <p:nvPr/>
      </p:nvGrpSpPr>
      <p:grpSpPr>
        <a:xfrm>
          <a:off x="0" y="0"/>
          <a:ext cx="0" cy="0"/>
          <a:chOff x="0" y="0"/>
          <a:chExt cx="0" cy="0"/>
        </a:xfrm>
      </p:grpSpPr>
      <p:pic>
        <p:nvPicPr>
          <p:cNvPr id="19" name="Grafika 18">
            <a:extLst>
              <a:ext uri="{FF2B5EF4-FFF2-40B4-BE49-F238E27FC236}">
                <a16:creationId xmlns:a16="http://schemas.microsoft.com/office/drawing/2014/main" id="{0625654B-7087-219F-F588-F7EC57351022}"/>
              </a:ext>
            </a:extLst>
          </p:cNvPr>
          <p:cNvPicPr>
            <a:picLocks noGrp="1" noRot="1" noChangeAspect="1" noMove="1" noResize="1" noEditPoints="1" noAdjustHandles="1" noChangeArrowheads="1" noChangeShapeType="1" noCrop="1"/>
          </p:cNvPicPr>
          <p:nvPr/>
        </p:nvPicPr>
        <p:blipFill>
          <a:blip r:embed="rId2">
            <a:extLst>
              <a:ext uri="{96DAC541-7B7A-43D3-8B79-37D633B846F1}">
                <asvg:svgBlip xmlns:asvg="http://schemas.microsoft.com/office/drawing/2016/SVG/main" r:embed="rId3"/>
              </a:ext>
            </a:extLst>
          </a:blip>
          <a:stretch>
            <a:fillRect/>
          </a:stretch>
        </p:blipFill>
        <p:spPr>
          <a:xfrm>
            <a:off x="1096027" y="0"/>
            <a:ext cx="1252727" cy="1780736"/>
          </a:xfrm>
          <a:prstGeom prst="rect">
            <a:avLst/>
          </a:prstGeom>
        </p:spPr>
      </p:pic>
      <p:sp>
        <p:nvSpPr>
          <p:cNvPr id="20" name="pole tekstowe 19">
            <a:extLst>
              <a:ext uri="{FF2B5EF4-FFF2-40B4-BE49-F238E27FC236}">
                <a16:creationId xmlns:a16="http://schemas.microsoft.com/office/drawing/2014/main" id="{D214F5A7-0AFF-AC23-F77E-94744FD5DF0C}"/>
              </a:ext>
            </a:extLst>
          </p:cNvPr>
          <p:cNvSpPr txBox="1"/>
          <p:nvPr/>
        </p:nvSpPr>
        <p:spPr>
          <a:xfrm>
            <a:off x="2629588" y="160326"/>
            <a:ext cx="5699343" cy="400110"/>
          </a:xfrm>
          <a:prstGeom prst="rect">
            <a:avLst/>
          </a:prstGeom>
          <a:noFill/>
        </p:spPr>
        <p:txBody>
          <a:bodyPr wrap="square" rtlCol="0">
            <a:spAutoFit/>
          </a:bodyPr>
          <a:lstStyle/>
          <a:p>
            <a:r>
              <a:rPr lang="pl-PL" sz="2000" dirty="0">
                <a:solidFill>
                  <a:schemeClr val="bg1"/>
                </a:solidFill>
                <a:latin typeface="Source Sans Pro Light" panose="020B0403030403020204" pitchFamily="34" charset="0"/>
              </a:rPr>
              <a:t>Tytuł prezentacji</a:t>
            </a:r>
          </a:p>
        </p:txBody>
      </p:sp>
      <p:sp>
        <p:nvSpPr>
          <p:cNvPr id="6" name="pole tekstowe 5">
            <a:extLst>
              <a:ext uri="{FF2B5EF4-FFF2-40B4-BE49-F238E27FC236}">
                <a16:creationId xmlns:a16="http://schemas.microsoft.com/office/drawing/2014/main" id="{A65B3627-7052-979D-0883-3E7AF4B84958}"/>
              </a:ext>
            </a:extLst>
          </p:cNvPr>
          <p:cNvSpPr txBox="1"/>
          <p:nvPr/>
        </p:nvSpPr>
        <p:spPr>
          <a:xfrm>
            <a:off x="1581912"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18" name="pole tekstowe 17">
            <a:extLst>
              <a:ext uri="{FF2B5EF4-FFF2-40B4-BE49-F238E27FC236}">
                <a16:creationId xmlns:a16="http://schemas.microsoft.com/office/drawing/2014/main" id="{3133FC6D-2F0D-E5C1-97DF-6FC897A4B940}"/>
              </a:ext>
            </a:extLst>
          </p:cNvPr>
          <p:cNvSpPr txBox="1"/>
          <p:nvPr/>
        </p:nvSpPr>
        <p:spPr>
          <a:xfrm>
            <a:off x="5099304"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1" name="pole tekstowe 20">
            <a:extLst>
              <a:ext uri="{FF2B5EF4-FFF2-40B4-BE49-F238E27FC236}">
                <a16:creationId xmlns:a16="http://schemas.microsoft.com/office/drawing/2014/main" id="{D329B893-9CA0-2436-27D5-6501FB975B02}"/>
              </a:ext>
            </a:extLst>
          </p:cNvPr>
          <p:cNvSpPr txBox="1"/>
          <p:nvPr/>
        </p:nvSpPr>
        <p:spPr>
          <a:xfrm>
            <a:off x="8689848" y="2390082"/>
            <a:ext cx="1783079" cy="400110"/>
          </a:xfrm>
          <a:prstGeom prst="rect">
            <a:avLst/>
          </a:prstGeom>
          <a:noFill/>
        </p:spPr>
        <p:txBody>
          <a:bodyPr wrap="square" rtlCol="0">
            <a:spAutoFit/>
          </a:bodyPr>
          <a:lstStyle/>
          <a:p>
            <a:r>
              <a:rPr lang="pl-PL" sz="2000" dirty="0">
                <a:solidFill>
                  <a:schemeClr val="bg1"/>
                </a:solidFill>
              </a:rPr>
              <a:t>TITLE</a:t>
            </a:r>
          </a:p>
        </p:txBody>
      </p:sp>
      <p:sp>
        <p:nvSpPr>
          <p:cNvPr id="22" name="pole tekstowe 21">
            <a:extLst>
              <a:ext uri="{FF2B5EF4-FFF2-40B4-BE49-F238E27FC236}">
                <a16:creationId xmlns:a16="http://schemas.microsoft.com/office/drawing/2014/main" id="{5A0394C3-7296-84B7-0D98-4088ACA89326}"/>
              </a:ext>
            </a:extLst>
          </p:cNvPr>
          <p:cNvSpPr txBox="1"/>
          <p:nvPr/>
        </p:nvSpPr>
        <p:spPr>
          <a:xfrm>
            <a:off x="1579448" y="3001036"/>
            <a:ext cx="2086084" cy="1569660"/>
          </a:xfrm>
          <a:prstGeom prst="rect">
            <a:avLst/>
          </a:prstGeom>
          <a:noFill/>
        </p:spPr>
        <p:txBody>
          <a:bodyPr wrap="square" rtlCol="0">
            <a:spAutoFit/>
          </a:bodyPr>
          <a:lstStyle/>
          <a:p>
            <a:r>
              <a:rPr lang="pl-PL" sz="1600" dirty="0">
                <a:solidFill>
                  <a:schemeClr val="bg1"/>
                </a:solidFill>
                <a:latin typeface="Source Sans Pro" charset="0"/>
                <a:ea typeface="Source Sans Pro" charset="0"/>
                <a:cs typeface="Source Sans Pro" charset="0"/>
              </a:rPr>
              <a:t>Lorem ipsum dolor sit amet, consectetur adipiscing elit, sed do eiusmod tempor incididunt ut labore et dolore magna aliqua. </a:t>
            </a:r>
          </a:p>
        </p:txBody>
      </p:sp>
      <p:sp>
        <p:nvSpPr>
          <p:cNvPr id="7" name="Prostokąt 6">
            <a:extLst>
              <a:ext uri="{FF2B5EF4-FFF2-40B4-BE49-F238E27FC236}">
                <a16:creationId xmlns:a16="http://schemas.microsoft.com/office/drawing/2014/main" id="{1F9FF05F-5EEA-21E6-8520-68D49170C86D}"/>
              </a:ext>
            </a:extLst>
          </p:cNvPr>
          <p:cNvSpPr/>
          <p:nvPr/>
        </p:nvSpPr>
        <p:spPr>
          <a:xfrm>
            <a:off x="0" y="0"/>
            <a:ext cx="12192000" cy="80467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ole tekstowe 7">
            <a:extLst>
              <a:ext uri="{FF2B5EF4-FFF2-40B4-BE49-F238E27FC236}">
                <a16:creationId xmlns:a16="http://schemas.microsoft.com/office/drawing/2014/main" id="{94FEDC3A-3351-D8AA-56F0-52D987C6F9DA}"/>
              </a:ext>
            </a:extLst>
          </p:cNvPr>
          <p:cNvSpPr txBox="1"/>
          <p:nvPr/>
        </p:nvSpPr>
        <p:spPr>
          <a:xfrm>
            <a:off x="2629588" y="160326"/>
            <a:ext cx="5699343" cy="400110"/>
          </a:xfrm>
          <a:prstGeom prst="rect">
            <a:avLst/>
          </a:prstGeom>
          <a:noFill/>
        </p:spPr>
        <p:txBody>
          <a:bodyPr wrap="square" rtlCol="0">
            <a:spAutoFit/>
          </a:bodyPr>
          <a:lstStyle/>
          <a:p>
            <a:r>
              <a:rPr lang="pl-PL" sz="2000" dirty="0" err="1">
                <a:solidFill>
                  <a:schemeClr val="bg1"/>
                </a:solidFill>
                <a:latin typeface="Source Sans Pro Light" panose="020B0403030403020204" pitchFamily="34" charset="0"/>
              </a:rPr>
              <a:t>Editorial</a:t>
            </a:r>
            <a:r>
              <a:rPr lang="pl-PL" sz="2000" dirty="0">
                <a:solidFill>
                  <a:schemeClr val="bg1"/>
                </a:solidFill>
                <a:latin typeface="Source Sans Pro Light" panose="020B0403030403020204" pitchFamily="34" charset="0"/>
              </a:rPr>
              <a:t> </a:t>
            </a:r>
            <a:r>
              <a:rPr lang="pl-PL" sz="2000" dirty="0" err="1">
                <a:solidFill>
                  <a:schemeClr val="bg1"/>
                </a:solidFill>
                <a:latin typeface="Source Sans Pro Light" panose="020B0403030403020204" pitchFamily="34" charset="0"/>
              </a:rPr>
              <a:t>requirements</a:t>
            </a:r>
            <a:r>
              <a:rPr lang="pl-PL" sz="2000" dirty="0">
                <a:solidFill>
                  <a:schemeClr val="bg1"/>
                </a:solidFill>
                <a:latin typeface="Source Sans Pro Light" panose="020B0403030403020204" pitchFamily="34" charset="0"/>
              </a:rPr>
              <a:t>:</a:t>
            </a:r>
          </a:p>
        </p:txBody>
      </p:sp>
      <p:pic>
        <p:nvPicPr>
          <p:cNvPr id="9" name="Obraz 8" descr="Obraz zawierający Czcionka, Grafika, symbol, logo&#10;&#10;Opis wygenerowany automatycznie">
            <a:extLst>
              <a:ext uri="{FF2B5EF4-FFF2-40B4-BE49-F238E27FC236}">
                <a16:creationId xmlns:a16="http://schemas.microsoft.com/office/drawing/2014/main" id="{B3D1B109-8011-F255-DE1B-AED76949CB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0861" y="66450"/>
            <a:ext cx="666235" cy="671772"/>
          </a:xfrm>
          <a:prstGeom prst="rect">
            <a:avLst/>
          </a:prstGeom>
        </p:spPr>
      </p:pic>
      <p:sp>
        <p:nvSpPr>
          <p:cNvPr id="2" name="Symbol zastępczy tekstu 3">
            <a:extLst>
              <a:ext uri="{FF2B5EF4-FFF2-40B4-BE49-F238E27FC236}">
                <a16:creationId xmlns:a16="http://schemas.microsoft.com/office/drawing/2014/main" id="{765D547F-A94B-7B00-F75A-B326F3EF58FF}"/>
              </a:ext>
            </a:extLst>
          </p:cNvPr>
          <p:cNvSpPr txBox="1">
            <a:spLocks/>
          </p:cNvSpPr>
          <p:nvPr/>
        </p:nvSpPr>
        <p:spPr>
          <a:xfrm>
            <a:off x="3158496" y="1144036"/>
            <a:ext cx="7447773" cy="11677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olidFill>
                  <a:srgbClr val="000000"/>
                </a:solidFill>
              </a:rPr>
              <a:t>The work should be done according to the editorial requirements for Diploma theses</a:t>
            </a:r>
            <a:r>
              <a:rPr lang="pl-PL" dirty="0">
                <a:solidFill>
                  <a:srgbClr val="000000"/>
                </a:solidFill>
              </a:rPr>
              <a:t> !!!</a:t>
            </a:r>
          </a:p>
        </p:txBody>
      </p:sp>
      <p:pic>
        <p:nvPicPr>
          <p:cNvPr id="3" name="Obraz 2">
            <a:extLst>
              <a:ext uri="{FF2B5EF4-FFF2-40B4-BE49-F238E27FC236}">
                <a16:creationId xmlns:a16="http://schemas.microsoft.com/office/drawing/2014/main" id="{D5799B4B-33EC-0147-EA4C-DACA9DA68916}"/>
              </a:ext>
            </a:extLst>
          </p:cNvPr>
          <p:cNvPicPr>
            <a:picLocks noChangeAspect="1"/>
          </p:cNvPicPr>
          <p:nvPr/>
        </p:nvPicPr>
        <p:blipFill>
          <a:blip r:embed="rId5"/>
          <a:stretch>
            <a:fillRect/>
          </a:stretch>
        </p:blipFill>
        <p:spPr>
          <a:xfrm>
            <a:off x="326574" y="2120100"/>
            <a:ext cx="11677650" cy="4577574"/>
          </a:xfrm>
          <a:prstGeom prst="rect">
            <a:avLst/>
          </a:prstGeom>
        </p:spPr>
      </p:pic>
      <p:sp>
        <p:nvSpPr>
          <p:cNvPr id="4" name="Owal 3">
            <a:extLst>
              <a:ext uri="{FF2B5EF4-FFF2-40B4-BE49-F238E27FC236}">
                <a16:creationId xmlns:a16="http://schemas.microsoft.com/office/drawing/2014/main" id="{D18BE406-409E-C564-CC18-20FD2E28C2D4}"/>
              </a:ext>
            </a:extLst>
          </p:cNvPr>
          <p:cNvSpPr/>
          <p:nvPr/>
        </p:nvSpPr>
        <p:spPr>
          <a:xfrm>
            <a:off x="540341" y="2828886"/>
            <a:ext cx="2721559" cy="990600"/>
          </a:xfrm>
          <a:prstGeom prst="ellipse">
            <a:avLst/>
          </a:prstGeom>
          <a:noFill/>
          <a:ln w="38100" cap="flat">
            <a:solidFill>
              <a:srgbClr val="FF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44" tIns="59044" rIns="59044" bIns="59044" numCol="1" spcCol="38100" rtlCol="0" anchor="t">
            <a:spAutoFit/>
          </a:bodyPr>
          <a:lstStyle/>
          <a:p>
            <a:pPr marL="0" marR="0" indent="0" algn="l" defTabSz="773288" rtl="0" fontAlgn="auto" latinLnBrk="0" hangingPunct="0">
              <a:lnSpc>
                <a:spcPct val="120000"/>
              </a:lnSpc>
              <a:spcBef>
                <a:spcPts val="200"/>
              </a:spcBef>
              <a:spcAft>
                <a:spcPts val="0"/>
              </a:spcAft>
              <a:buClrTx/>
              <a:buSzTx/>
              <a:buFontTx/>
              <a:buNone/>
              <a:tabLst/>
            </a:pPr>
            <a:endParaRPr kumimoji="0" lang="pl-PL" sz="2800" b="0" i="0" u="none" strike="noStrike" cap="none" spc="0" normalizeH="0" baseline="0">
              <a:ln>
                <a:noFill/>
              </a:ln>
              <a:solidFill>
                <a:srgbClr val="6ABA9C"/>
              </a:solidFill>
              <a:effectLst/>
              <a:uFillTx/>
              <a:latin typeface="+mj-lt"/>
              <a:ea typeface="+mj-ea"/>
              <a:cs typeface="+mj-cs"/>
              <a:sym typeface="Times New Roman"/>
            </a:endParaRPr>
          </a:p>
        </p:txBody>
      </p:sp>
      <p:sp>
        <p:nvSpPr>
          <p:cNvPr id="5" name="pole tekstowe 4">
            <a:extLst>
              <a:ext uri="{FF2B5EF4-FFF2-40B4-BE49-F238E27FC236}">
                <a16:creationId xmlns:a16="http://schemas.microsoft.com/office/drawing/2014/main" id="{0E125EF9-AC2E-C50F-3E5B-C25483C0813C}"/>
              </a:ext>
            </a:extLst>
          </p:cNvPr>
          <p:cNvSpPr txBox="1"/>
          <p:nvPr/>
        </p:nvSpPr>
        <p:spPr>
          <a:xfrm>
            <a:off x="7656626" y="3570481"/>
            <a:ext cx="3209248" cy="56425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b="1" dirty="0">
                <a:solidFill>
                  <a:srgbClr val="FF0000"/>
                </a:solidFill>
              </a:rPr>
              <a:t>more</a:t>
            </a:r>
            <a:r>
              <a:rPr lang="pl-PL" b="1" dirty="0">
                <a:solidFill>
                  <a:srgbClr val="FF0000"/>
                </a:solidFill>
              </a:rPr>
              <a:t> information</a:t>
            </a:r>
          </a:p>
        </p:txBody>
      </p:sp>
      <p:sp>
        <p:nvSpPr>
          <p:cNvPr id="10" name="Strzałka: w prawo 9">
            <a:extLst>
              <a:ext uri="{FF2B5EF4-FFF2-40B4-BE49-F238E27FC236}">
                <a16:creationId xmlns:a16="http://schemas.microsoft.com/office/drawing/2014/main" id="{242A4AE2-873F-FAA7-7382-76F359310DBB}"/>
              </a:ext>
            </a:extLst>
          </p:cNvPr>
          <p:cNvSpPr/>
          <p:nvPr/>
        </p:nvSpPr>
        <p:spPr>
          <a:xfrm rot="10800000">
            <a:off x="5579828" y="3724647"/>
            <a:ext cx="1469164" cy="492290"/>
          </a:xfrm>
          <a:prstGeom prst="rightArrow">
            <a:avLst/>
          </a:prstGeom>
          <a:solidFill>
            <a:srgbClr val="FF0000"/>
          </a:solidFill>
          <a:ln w="12700" cap="flat">
            <a:solidFill>
              <a:srgbClr val="FF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9044" tIns="59044" rIns="59044" bIns="59044" numCol="1" spcCol="38100" rtlCol="0" anchor="t">
            <a:spAutoFit/>
          </a:bodyPr>
          <a:lstStyle/>
          <a:p>
            <a:pPr marL="0" marR="0" indent="0" algn="l" defTabSz="773288" rtl="0" fontAlgn="auto" latinLnBrk="0" hangingPunct="0">
              <a:lnSpc>
                <a:spcPct val="120000"/>
              </a:lnSpc>
              <a:spcBef>
                <a:spcPts val="200"/>
              </a:spcBef>
              <a:spcAft>
                <a:spcPts val="0"/>
              </a:spcAft>
              <a:buClrTx/>
              <a:buSzTx/>
              <a:buFontTx/>
              <a:buNone/>
              <a:tabLst/>
            </a:pPr>
            <a:endParaRPr kumimoji="0" lang="pl-PL" sz="2800" b="0" i="0" u="none" strike="noStrike" cap="none" spc="0" normalizeH="0" baseline="0">
              <a:ln>
                <a:solidFill>
                  <a:srgbClr val="FF0000"/>
                </a:solidFill>
              </a:ln>
              <a:solidFill>
                <a:srgbClr val="FF0000"/>
              </a:solidFill>
              <a:effectLst/>
              <a:uFillTx/>
              <a:latin typeface="+mj-lt"/>
              <a:ea typeface="+mj-ea"/>
              <a:cs typeface="+mj-cs"/>
              <a:sym typeface="Times New Roman"/>
            </a:endParaRPr>
          </a:p>
        </p:txBody>
      </p:sp>
      <p:sp>
        <p:nvSpPr>
          <p:cNvPr id="12" name="pole tekstowe 11">
            <a:extLst>
              <a:ext uri="{FF2B5EF4-FFF2-40B4-BE49-F238E27FC236}">
                <a16:creationId xmlns:a16="http://schemas.microsoft.com/office/drawing/2014/main" id="{C9BAB5A5-599B-BCDE-B417-733815FE8D24}"/>
              </a:ext>
            </a:extLst>
          </p:cNvPr>
          <p:cNvSpPr txBox="1"/>
          <p:nvPr/>
        </p:nvSpPr>
        <p:spPr>
          <a:xfrm>
            <a:off x="5170517" y="6256837"/>
            <a:ext cx="8383384" cy="369332"/>
          </a:xfrm>
          <a:prstGeom prst="rect">
            <a:avLst/>
          </a:prstGeom>
          <a:noFill/>
        </p:spPr>
        <p:txBody>
          <a:bodyPr wrap="square">
            <a:spAutoFit/>
          </a:bodyPr>
          <a:lstStyle/>
          <a:p>
            <a:r>
              <a:rPr lang="pl-PL" b="1" dirty="0">
                <a:solidFill>
                  <a:srgbClr val="FF0000"/>
                </a:solidFill>
              </a:rPr>
              <a:t>https://simr.pw.edu.pl/en/strona/students/993-diploma-thesis</a:t>
            </a:r>
          </a:p>
        </p:txBody>
      </p:sp>
    </p:spTree>
    <p:extLst>
      <p:ext uri="{BB962C8B-B14F-4D97-AF65-F5344CB8AC3E}">
        <p14:creationId xmlns:p14="http://schemas.microsoft.com/office/powerpoint/2010/main" val="3199037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7" name="pole tekstowe 6">
            <a:extLst>
              <a:ext uri="{FF2B5EF4-FFF2-40B4-BE49-F238E27FC236}">
                <a16:creationId xmlns:a16="http://schemas.microsoft.com/office/drawing/2014/main" id="{0CBC331D-8069-B1C8-0B2C-BC64036C1009}"/>
              </a:ext>
            </a:extLst>
          </p:cNvPr>
          <p:cNvSpPr txBox="1"/>
          <p:nvPr/>
        </p:nvSpPr>
        <p:spPr>
          <a:xfrm>
            <a:off x="6997509" y="2789132"/>
            <a:ext cx="5699343" cy="1015663"/>
          </a:xfrm>
          <a:prstGeom prst="rect">
            <a:avLst/>
          </a:prstGeom>
          <a:noFill/>
        </p:spPr>
        <p:txBody>
          <a:bodyPr wrap="square" rtlCol="0">
            <a:spAutoFit/>
          </a:bodyPr>
          <a:lstStyle/>
          <a:p>
            <a:r>
              <a:rPr lang="pl-PL" sz="6000" dirty="0">
                <a:solidFill>
                  <a:schemeClr val="bg1"/>
                </a:solidFill>
                <a:latin typeface="Source Sans Pro Light" panose="020B0403030403020204" pitchFamily="34" charset="0"/>
              </a:rPr>
              <a:t>Thank you</a:t>
            </a:r>
          </a:p>
        </p:txBody>
      </p:sp>
      <p:pic>
        <p:nvPicPr>
          <p:cNvPr id="4" name="Obraz 3" descr="Obraz zawierający Czcionka, Grafika, symbol, logo&#10;&#10;Opis wygenerowany automatycznie">
            <a:extLst>
              <a:ext uri="{FF2B5EF4-FFF2-40B4-BE49-F238E27FC236}">
                <a16:creationId xmlns:a16="http://schemas.microsoft.com/office/drawing/2014/main" id="{5FB2CBEC-D02C-7CEA-794E-2193E802A4E1}"/>
              </a:ext>
            </a:extLst>
          </p:cNvPr>
          <p:cNvPicPr>
            <a:picLocks noChangeAspect="1"/>
          </p:cNvPicPr>
          <p:nvPr/>
        </p:nvPicPr>
        <p:blipFill>
          <a:blip r:embed="rId2">
            <a:alphaModFix amt="50000"/>
            <a:extLst>
              <a:ext uri="{28A0092B-C50C-407E-A947-70E740481C1C}">
                <a14:useLocalDpi xmlns:a14="http://schemas.microsoft.com/office/drawing/2010/main" val="0"/>
              </a:ext>
            </a:extLst>
          </a:blip>
          <a:stretch>
            <a:fillRect/>
          </a:stretch>
        </p:blipFill>
        <p:spPr>
          <a:xfrm>
            <a:off x="0" y="-132036"/>
            <a:ext cx="6801478" cy="6858000"/>
          </a:xfrm>
          <a:prstGeom prst="rect">
            <a:avLst/>
          </a:prstGeom>
        </p:spPr>
      </p:pic>
    </p:spTree>
    <p:extLst>
      <p:ext uri="{BB962C8B-B14F-4D97-AF65-F5344CB8AC3E}">
        <p14:creationId xmlns:p14="http://schemas.microsoft.com/office/powerpoint/2010/main" val="646872128"/>
      </p:ext>
    </p:extLst>
  </p:cSld>
  <p:clrMapOvr>
    <a:masterClrMapping/>
  </p:clrMapOvr>
</p:sld>
</file>

<file path=ppt/theme/theme1.xml><?xml version="1.0" encoding="utf-8"?>
<a:theme xmlns:a="http://schemas.openxmlformats.org/drawingml/2006/main" name="1_Motyw pakietu Office">
  <a:themeElements>
    <a:clrScheme name="Politechnika Warszawska">
      <a:dk1>
        <a:srgbClr val="006872"/>
      </a:dk1>
      <a:lt1>
        <a:sysClr val="window" lastClr="FFFFFF"/>
      </a:lt1>
      <a:dk2>
        <a:srgbClr val="004A6C"/>
      </a:dk2>
      <a:lt2>
        <a:srgbClr val="E7E6E6"/>
      </a:lt2>
      <a:accent1>
        <a:srgbClr val="3466AF"/>
      </a:accent1>
      <a:accent2>
        <a:srgbClr val="E7A217"/>
      </a:accent2>
      <a:accent3>
        <a:srgbClr val="C8C1B6"/>
      </a:accent3>
      <a:accent4>
        <a:srgbClr val="E63312"/>
      </a:accent4>
      <a:accent5>
        <a:srgbClr val="9A0F06"/>
      </a:accent5>
      <a:accent6>
        <a:srgbClr val="C0D1C8"/>
      </a:accent6>
      <a:hlink>
        <a:srgbClr val="007C91"/>
      </a:hlink>
      <a:folHlink>
        <a:srgbClr val="5E3156"/>
      </a:folHlink>
    </a:clrScheme>
    <a:fontScheme name="Source Sans Pro">
      <a:majorFont>
        <a:latin typeface="Source Sans Pro"/>
        <a:ea typeface=""/>
        <a:cs typeface=""/>
      </a:majorFont>
      <a:minorFont>
        <a:latin typeface="Source Sans Pro"/>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3E479C497013314EB30E13A293C2CAD7" ma:contentTypeVersion="2" ma:contentTypeDescription="Utwórz nowy dokument." ma:contentTypeScope="" ma:versionID="a8f177c33b1d50441d412845e1b954e3">
  <xsd:schema xmlns:xsd="http://www.w3.org/2001/XMLSchema" xmlns:xs="http://www.w3.org/2001/XMLSchema" xmlns:p="http://schemas.microsoft.com/office/2006/metadata/properties" xmlns:ns2="28812133-567b-453f-8b78-53feacc6c9fa" targetNamespace="http://schemas.microsoft.com/office/2006/metadata/properties" ma:root="true" ma:fieldsID="b92e41982e0c63464eb775af11aaaef7" ns2:_="">
    <xsd:import namespace="28812133-567b-453f-8b78-53feacc6c9f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812133-567b-453f-8b78-53feacc6c9fa" elementFormDefault="qualified">
    <xsd:import namespace="http://schemas.microsoft.com/office/2006/documentManagement/types"/>
    <xsd:import namespace="http://schemas.microsoft.com/office/infopath/2007/PartnerControls"/>
    <xsd:element name="SharedWithUsers" ma:index="8" nillable="true" ma:displayName="Udostępniani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Udostępnione dla — szczegóły"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28812133-567b-453f-8b78-53feacc6c9fa">
      <UserInfo>
        <DisplayName>Matej Jan</DisplayName>
        <AccountId>2297</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6A7B249-D56E-4F0E-9B6C-8E0F72572F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812133-567b-453f-8b78-53feacc6c9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0BFD26B-195B-4D9D-83F8-EF9EF218BBFC}">
  <ds:schemaRefs>
    <ds:schemaRef ds:uri="http://purl.org/dc/dcmitype/"/>
    <ds:schemaRef ds:uri="http://purl.org/dc/terms/"/>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28812133-567b-453f-8b78-53feacc6c9fa"/>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7D30935-1AC9-4C6E-A060-D39FB7C4DD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843</TotalTime>
  <Words>1012</Words>
  <Application>Microsoft Office PowerPoint</Application>
  <PresentationFormat>Panoramiczny</PresentationFormat>
  <Paragraphs>108</Paragraphs>
  <Slides>9</Slides>
  <Notes>5</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9</vt:i4>
      </vt:variant>
    </vt:vector>
  </HeadingPairs>
  <TitlesOfParts>
    <vt:vector size="17" baseType="lpstr">
      <vt:lpstr>Adagio_Slab</vt:lpstr>
      <vt:lpstr>Arial</vt:lpstr>
      <vt:lpstr>Calibri</vt:lpstr>
      <vt:lpstr>Source Sans Pro</vt:lpstr>
      <vt:lpstr>Source Sans Pro Light</vt:lpstr>
      <vt:lpstr>Source Serif Pro</vt:lpstr>
      <vt:lpstr>Times New Roman</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Majchrzyk Monika</dc:creator>
  <cp:lastModifiedBy>Sar Hubert</cp:lastModifiedBy>
  <cp:revision>30</cp:revision>
  <dcterms:created xsi:type="dcterms:W3CDTF">2023-03-17T09:04:36Z</dcterms:created>
  <dcterms:modified xsi:type="dcterms:W3CDTF">2025-02-24T10:06:06Z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0x0101003E479C497013314EB30E13A293C2CAD7</vt:lpwstr>
  </property>
  <property fmtid="{D5CDD505-2E9C-101B-9397-08002B2CF9AE}" pid="3" name="MediaServiceImageTags">
    <vt:lpwstr/>
  </property>
</Properties>
</file>