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6" r:id="rId4"/>
    <p:sldId id="272" r:id="rId5"/>
    <p:sldId id="267" r:id="rId6"/>
    <p:sldId id="268" r:id="rId7"/>
    <p:sldId id="270" r:id="rId8"/>
    <p:sldId id="271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773288" rtl="0" fontAlgn="auto" latinLnBrk="0" hangingPunct="0">
      <a:lnSpc>
        <a:spcPct val="120000"/>
      </a:lnSpc>
      <a:spcBef>
        <a:spcPts val="2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ABA9C"/>
        </a:fontRef>
        <a:srgbClr val="6ABA9C"/>
      </a:tcTxStyle>
      <a:tcStyle>
        <a:tcBdr>
          <a:left>
            <a:ln w="3175" cap="flat">
              <a:solidFill>
                <a:srgbClr val="3C3C4C"/>
              </a:solidFill>
              <a:prstDash val="solid"/>
              <a:round/>
            </a:ln>
          </a:left>
          <a:right>
            <a:ln w="3175" cap="flat">
              <a:solidFill>
                <a:srgbClr val="3C3C4C"/>
              </a:solidFill>
              <a:prstDash val="solid"/>
              <a:round/>
            </a:ln>
          </a:right>
          <a:top>
            <a:ln w="3175" cap="flat">
              <a:solidFill>
                <a:srgbClr val="3C3C4C"/>
              </a:solidFill>
              <a:prstDash val="solid"/>
              <a:round/>
            </a:ln>
          </a:top>
          <a:bottom>
            <a:ln w="3175" cap="flat">
              <a:solidFill>
                <a:srgbClr val="3C3C4C"/>
              </a:solidFill>
              <a:prstDash val="solid"/>
              <a:round/>
            </a:ln>
          </a:bottom>
          <a:insideH>
            <a:ln w="3175" cap="flat">
              <a:solidFill>
                <a:srgbClr val="3C3C4C"/>
              </a:solidFill>
              <a:prstDash val="solid"/>
              <a:round/>
            </a:ln>
          </a:insideH>
          <a:insideV>
            <a:ln w="3175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3C3C4C"/>
        </a:fontRef>
        <a:srgbClr val="3C3C4C"/>
      </a:tcTxStyle>
      <a:tcStyle>
        <a:tcBdr>
          <a:left>
            <a:ln w="3175" cap="flat">
              <a:solidFill>
                <a:srgbClr val="3C3C4C"/>
              </a:solidFill>
              <a:prstDash val="solid"/>
              <a:round/>
            </a:ln>
          </a:left>
          <a:right>
            <a:ln w="3175" cap="flat">
              <a:solidFill>
                <a:srgbClr val="3C3C4C"/>
              </a:solidFill>
              <a:prstDash val="solid"/>
              <a:round/>
            </a:ln>
          </a:right>
          <a:top>
            <a:ln w="3175" cap="flat">
              <a:solidFill>
                <a:srgbClr val="3C3C4C"/>
              </a:solidFill>
              <a:prstDash val="solid"/>
              <a:round/>
            </a:ln>
          </a:top>
          <a:bottom>
            <a:ln w="3175" cap="flat">
              <a:solidFill>
                <a:srgbClr val="3C3C4C"/>
              </a:solidFill>
              <a:prstDash val="solid"/>
              <a:round/>
            </a:ln>
          </a:bottom>
          <a:insideH>
            <a:ln w="3175" cap="flat">
              <a:solidFill>
                <a:srgbClr val="3C3C4C"/>
              </a:solidFill>
              <a:prstDash val="solid"/>
              <a:round/>
            </a:ln>
          </a:insideH>
          <a:insideV>
            <a:ln w="3175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C3C4C"/>
        </a:fontRef>
        <a:srgbClr val="3C3C4C"/>
      </a:tcTxStyle>
      <a:tcStyle>
        <a:tcBdr>
          <a:left>
            <a:ln w="3175" cap="flat">
              <a:solidFill>
                <a:srgbClr val="3C3C4C"/>
              </a:solidFill>
              <a:prstDash val="solid"/>
              <a:round/>
            </a:ln>
          </a:left>
          <a:right>
            <a:ln w="3175" cap="flat">
              <a:solidFill>
                <a:srgbClr val="3C3C4C"/>
              </a:solidFill>
              <a:prstDash val="solid"/>
              <a:round/>
            </a:ln>
          </a:right>
          <a:top>
            <a:ln w="12700" cap="flat">
              <a:solidFill>
                <a:srgbClr val="3C3C4C"/>
              </a:solidFill>
              <a:prstDash val="solid"/>
              <a:round/>
            </a:ln>
          </a:top>
          <a:bottom>
            <a:ln w="3175" cap="flat">
              <a:solidFill>
                <a:srgbClr val="3C3C4C"/>
              </a:solidFill>
              <a:prstDash val="solid"/>
              <a:round/>
            </a:ln>
          </a:bottom>
          <a:insideH>
            <a:ln w="3175" cap="flat">
              <a:solidFill>
                <a:srgbClr val="3C3C4C"/>
              </a:solidFill>
              <a:prstDash val="solid"/>
              <a:round/>
            </a:ln>
          </a:insideH>
          <a:insideV>
            <a:ln w="3175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C3C4C"/>
        </a:fontRef>
        <a:srgbClr val="3C3C4C"/>
      </a:tcTxStyle>
      <a:tcStyle>
        <a:tcBdr>
          <a:left>
            <a:ln w="3175" cap="flat">
              <a:solidFill>
                <a:srgbClr val="3C3C4C"/>
              </a:solidFill>
              <a:prstDash val="solid"/>
              <a:round/>
            </a:ln>
          </a:left>
          <a:right>
            <a:ln w="3175" cap="flat">
              <a:solidFill>
                <a:srgbClr val="3C3C4C"/>
              </a:solidFill>
              <a:prstDash val="solid"/>
              <a:round/>
            </a:ln>
          </a:right>
          <a:top>
            <a:ln w="3175" cap="flat">
              <a:solidFill>
                <a:srgbClr val="3C3C4C"/>
              </a:solidFill>
              <a:prstDash val="solid"/>
              <a:round/>
            </a:ln>
          </a:top>
          <a:bottom>
            <a:ln w="12700" cap="flat">
              <a:solidFill>
                <a:srgbClr val="3C3C4C"/>
              </a:solidFill>
              <a:prstDash val="solid"/>
              <a:round/>
            </a:ln>
          </a:bottom>
          <a:insideH>
            <a:ln w="3175" cap="flat">
              <a:solidFill>
                <a:srgbClr val="3C3C4C"/>
              </a:solidFill>
              <a:prstDash val="solid"/>
              <a:round/>
            </a:ln>
          </a:insideH>
          <a:insideV>
            <a:ln w="3175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AF3EF"/>
          </a:solidFill>
        </a:fill>
      </a:tcStyle>
    </a:wholeTbl>
    <a:band2H>
      <a:tcTxStyle/>
      <a:tcStyle>
        <a:tcBdr/>
        <a:fill>
          <a:solidFill>
            <a:srgbClr val="6ABA9C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6ABA9C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D3E6DE"/>
          </a:solidFill>
        </a:fill>
      </a:tcStyle>
    </a:wholeTbl>
    <a:band2H>
      <a:tcTxStyle/>
      <a:tcStyle>
        <a:tcBdr/>
        <a:fill>
          <a:solidFill>
            <a:srgbClr val="EAF3EF"/>
          </a:solidFill>
        </a:fill>
      </a:tcStyle>
    </a:band2H>
    <a:firstCol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firstCol>
    <a:la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175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lastRow>
    <a:firstRow>
      <a:tcTxStyle b="on" i="off">
        <a:fontRef idx="major">
          <a:srgbClr val="6ABA9C"/>
        </a:fontRef>
        <a:srgbClr val="6ABA9C"/>
      </a:tcTxStyle>
      <a:tcStyle>
        <a:tcBdr>
          <a:left>
            <a:ln w="3175" cap="flat">
              <a:solidFill>
                <a:srgbClr val="6ABA9C"/>
              </a:solidFill>
              <a:prstDash val="solid"/>
              <a:round/>
            </a:ln>
          </a:left>
          <a:right>
            <a:ln w="3175" cap="flat">
              <a:solidFill>
                <a:srgbClr val="6ABA9C"/>
              </a:solidFill>
              <a:prstDash val="solid"/>
              <a:round/>
            </a:ln>
          </a:right>
          <a:top>
            <a:ln w="3175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3175" cap="flat">
              <a:solidFill>
                <a:srgbClr val="6ABA9C"/>
              </a:solidFill>
              <a:prstDash val="solid"/>
              <a:round/>
            </a:ln>
          </a:insideH>
          <a:insideV>
            <a:ln w="3175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01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1pPr>
    <a:lvl2pPr indent="228600"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2pPr>
    <a:lvl3pPr indent="457200"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3pPr>
    <a:lvl4pPr indent="685800"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4pPr>
    <a:lvl5pPr indent="914400"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5pPr>
    <a:lvl6pPr indent="1143000"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6pPr>
    <a:lvl7pPr indent="1371600"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7pPr>
    <a:lvl8pPr indent="1600200"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8pPr>
    <a:lvl9pPr indent="1828800" defTabSz="773288" latinLnBrk="0">
      <a:spcBef>
        <a:spcPts val="600"/>
      </a:spcBef>
      <a:defRPr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.jpeg"/>
          <p:cNvPicPr>
            <a:picLocks noChangeAspect="1"/>
          </p:cNvPicPr>
          <p:nvPr/>
        </p:nvPicPr>
        <p:blipFill>
          <a:blip r:embed="rId2">
            <a:alphaModFix amt="61720"/>
          </a:blip>
          <a:srcRect l="773" t="6618" r="2642" b="17334"/>
          <a:stretch>
            <a:fillRect/>
          </a:stretch>
        </p:blipFill>
        <p:spPr>
          <a:xfrm>
            <a:off x="-1079503" y="1195493"/>
            <a:ext cx="14025038" cy="7362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9" y="7864685"/>
            <a:ext cx="1112521" cy="37253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8136466" y="1152312"/>
            <a:ext cx="7924802" cy="7996768"/>
          </a:xfrm>
          <a:prstGeom prst="rect">
            <a:avLst/>
          </a:prstGeom>
          <a:solidFill>
            <a:srgbClr val="6ABA9C"/>
          </a:solidFill>
          <a:ln w="12700">
            <a:miter lim="400000"/>
          </a:ln>
        </p:spPr>
        <p:txBody>
          <a:bodyPr lIns="59044" tIns="59044" rIns="59044" bIns="59044"/>
          <a:lstStyle/>
          <a:p>
            <a:pPr>
              <a:lnSpc>
                <a:spcPct val="93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79026" y="1698413"/>
            <a:ext cx="10824635" cy="12276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xfrm>
            <a:off x="8945033" y="2562858"/>
            <a:ext cx="10391990" cy="462703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2551867" y="7598833"/>
            <a:ext cx="618033" cy="736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3C3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1950719" y="5364479"/>
            <a:ext cx="9103362" cy="1869442"/>
          </a:xfrm>
          <a:prstGeom prst="rect">
            <a:avLst/>
          </a:prstGeom>
          <a:ln w="3175"/>
        </p:spPr>
        <p:txBody>
          <a:bodyPr lIns="24382" tIns="24382" rIns="24382" bIns="24382"/>
          <a:lstStyle>
            <a:lvl1pPr algn="ctr"/>
            <a:lvl2pPr marL="0" indent="0" algn="ctr">
              <a:buSzTx/>
              <a:buNone/>
            </a:lvl2pPr>
            <a:lvl3pPr marL="0" algn="ctr">
              <a:buSzTx/>
              <a:buNone/>
            </a:lvl3pPr>
            <a:lvl4pPr marL="0" algn="ctr">
              <a:buSzTx/>
              <a:buNone/>
            </a:lvl4pPr>
            <a:lvl5pPr marL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1931219" y="1595966"/>
            <a:ext cx="491923" cy="584201"/>
          </a:xfrm>
          <a:prstGeom prst="rect">
            <a:avLst/>
          </a:prstGeom>
        </p:spPr>
        <p:txBody>
          <a:bodyPr anchor="b"/>
          <a:lstStyle>
            <a:lvl1pPr>
              <a:defRPr sz="3800">
                <a:solidFill>
                  <a:srgbClr val="B4A0A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77333" y="1698413"/>
            <a:ext cx="10824634" cy="12276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675639" y="2911685"/>
            <a:ext cx="10391141" cy="462703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1736528" y="1528233"/>
            <a:ext cx="618034" cy="736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1.jpeg"/>
          <p:cNvPicPr>
            <a:picLocks noChangeAspect="1"/>
          </p:cNvPicPr>
          <p:nvPr/>
        </p:nvPicPr>
        <p:blipFill>
          <a:blip r:embed="rId2">
            <a:alphaModFix amt="61720"/>
          </a:blip>
          <a:srcRect l="773" t="6618" r="2642" b="17334"/>
          <a:stretch>
            <a:fillRect/>
          </a:stretch>
        </p:blipFill>
        <p:spPr>
          <a:xfrm>
            <a:off x="-1079503" y="1195493"/>
            <a:ext cx="14025038" cy="7362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9" y="7864685"/>
            <a:ext cx="1112521" cy="372536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79026" y="1698413"/>
            <a:ext cx="10824635" cy="122766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239" y="2926079"/>
            <a:ext cx="11704322" cy="4827695"/>
          </a:xfrm>
          <a:prstGeom prst="rect">
            <a:avLst/>
          </a:prstGeom>
          <a:ln w="3175"/>
        </p:spPr>
        <p:txBody>
          <a:bodyPr lIns="24382" tIns="24382" rIns="24382" bIns="24382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551867" y="7598833"/>
            <a:ext cx="618033" cy="736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707" y="1722966"/>
            <a:ext cx="2885441" cy="6306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639" y="7864685"/>
            <a:ext cx="1112521" cy="37253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75639" y="1698413"/>
            <a:ext cx="10985502" cy="1373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79872" y="2974339"/>
            <a:ext cx="11164995" cy="2963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5571948" y="7993378"/>
            <a:ext cx="618034" cy="736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93000"/>
              </a:lnSpc>
              <a:defRPr sz="48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773288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C3C4C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1pPr>
      <a:lvl2pPr marL="579966" marR="0" indent="-237066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2pPr>
      <a:lvl3pPr marL="3429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3pPr>
      <a:lvl4pPr marL="3429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4pPr>
      <a:lvl5pPr marL="3429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5pPr>
      <a:lvl6pPr marL="8001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6pPr>
      <a:lvl7pPr marL="12573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7pPr>
      <a:lvl8pPr marL="17145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8pPr>
      <a:lvl9pPr marL="2171700" marR="0" indent="0" algn="l" defTabSz="773288" rtl="0" latinLnBrk="0">
        <a:lnSpc>
          <a:spcPct val="12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9pPr>
    </p:bodyStyle>
    <p:otherStyle>
      <a:lvl1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1pPr>
      <a:lvl2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2pPr>
      <a:lvl3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3pPr>
      <a:lvl4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4pPr>
      <a:lvl5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5pPr>
      <a:lvl6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6pPr>
      <a:lvl7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7pPr>
      <a:lvl8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8pPr>
      <a:lvl9pPr marL="0" marR="0" indent="0" algn="r" defTabSz="773288" rtl="0" latinLnBrk="0">
        <a:lnSpc>
          <a:spcPct val="93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wel.ci&#281;&#380;kowski@pw.edu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rzemyslaw.rumianek@pw.edu.pl" TargetMode="External"/><Relationship Id="rId4" Type="http://schemas.openxmlformats.org/officeDocument/2006/relationships/hyperlink" Target="mailto:pawel.gomolinski@pw.edu.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968" y="808631"/>
            <a:ext cx="3573865" cy="7806824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156656" y="3502834"/>
            <a:ext cx="9464326" cy="13739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FED542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algn="ctr"/>
            <a:r>
              <a:rPr lang="pl-PL" dirty="0"/>
              <a:t>Praca Przejściowa</a:t>
            </a:r>
          </a:p>
          <a:p>
            <a:pPr algn="ctr"/>
            <a:r>
              <a:rPr lang="pl-PL" dirty="0"/>
              <a:t>2024/2025</a:t>
            </a:r>
          </a:p>
        </p:txBody>
      </p:sp>
      <p:pic>
        <p:nvPicPr>
          <p:cNvPr id="7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79" y="715502"/>
            <a:ext cx="3959477" cy="836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66" y="7988137"/>
            <a:ext cx="1828801" cy="612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1988902" y="664633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75639" y="593513"/>
            <a:ext cx="1033845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Koordynatorzy przedmiotu i informacje:</a:t>
            </a:r>
            <a:endParaRPr dirty="0"/>
          </a:p>
        </p:txBody>
      </p:sp>
      <p:pic>
        <p:nvPicPr>
          <p:cNvPr id="82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8640789"/>
            <a:ext cx="1303905" cy="435754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255494" y="2300250"/>
            <a:ext cx="5779546" cy="40415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703692">
              <a:spcBef>
                <a:spcPts val="100"/>
              </a:spcBef>
              <a:defRPr sz="2184"/>
            </a:pPr>
            <a:r>
              <a:rPr lang="pl-PL" sz="2600" dirty="0">
                <a:latin typeface="+mn-lt"/>
                <a:sym typeface="Helvetica"/>
              </a:rPr>
              <a:t>Instytut Pojazdów i Maszyn Roboczych:</a:t>
            </a:r>
          </a:p>
          <a:p>
            <a:pPr defTabSz="703692">
              <a:spcBef>
                <a:spcPts val="100"/>
              </a:spcBef>
              <a:defRPr sz="2184"/>
            </a:pPr>
            <a:endParaRPr lang="pl-PL" sz="2600" dirty="0">
              <a:solidFill>
                <a:srgbClr val="965F77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703692">
              <a:spcBef>
                <a:spcPts val="100"/>
              </a:spcBef>
              <a:defRPr sz="2184"/>
            </a:pPr>
            <a:r>
              <a:rPr lang="pl-PL" sz="2600" b="1" dirty="0">
                <a:latin typeface="+mn-lt"/>
                <a:ea typeface="+mn-ea"/>
                <a:cs typeface="+mn-cs"/>
                <a:sym typeface="Helvetica"/>
              </a:rPr>
              <a:t>dr inż. Paweł Ciężkowski</a:t>
            </a:r>
          </a:p>
          <a:p>
            <a:pPr defTabSz="703692">
              <a:spcBef>
                <a:spcPts val="100"/>
              </a:spcBef>
              <a:defRPr sz="2184"/>
            </a:pPr>
            <a:r>
              <a:rPr lang="pl-PL" sz="2600" dirty="0">
                <a:solidFill>
                  <a:srgbClr val="00B0F0"/>
                </a:solidFill>
                <a:latin typeface="+mn-lt"/>
                <a:ea typeface="+mn-ea"/>
                <a:cs typeface="+mn-cs"/>
                <a:sym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pawel.cięzkowski@pw.edu.pl</a:t>
            </a:r>
            <a:endParaRPr lang="pl-PL" sz="2600" dirty="0">
              <a:solidFill>
                <a:srgbClr val="00B0F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703692">
              <a:spcBef>
                <a:spcPts val="100"/>
              </a:spcBef>
              <a:defRPr sz="2184"/>
            </a:pPr>
            <a:r>
              <a:rPr lang="pl-PL" sz="2600" dirty="0">
                <a:latin typeface="+mn-lt"/>
              </a:rPr>
              <a:t>Pok. 4.7B</a:t>
            </a:r>
          </a:p>
          <a:p>
            <a:pPr defTabSz="703692">
              <a:spcBef>
                <a:spcPts val="100"/>
              </a:spcBef>
              <a:defRPr sz="2184"/>
            </a:pPr>
            <a:endParaRPr lang="pl-PL" sz="2600" dirty="0">
              <a:latin typeface="+mn-lt"/>
            </a:endParaRPr>
          </a:p>
          <a:p>
            <a:pPr defTabSz="703692">
              <a:spcBef>
                <a:spcPts val="100"/>
              </a:spcBef>
              <a:defRPr sz="2184"/>
            </a:pPr>
            <a:r>
              <a:rPr lang="pl-PL" sz="2600" b="1" dirty="0">
                <a:latin typeface="+mn-lt"/>
              </a:rPr>
              <a:t>dr inż. Paweł Gomliński</a:t>
            </a:r>
          </a:p>
          <a:p>
            <a:pPr defTabSz="703692">
              <a:spcBef>
                <a:spcPts val="100"/>
              </a:spcBef>
              <a:defRPr sz="2184"/>
            </a:pPr>
            <a:r>
              <a:rPr lang="pl-PL" sz="2600" dirty="0">
                <a:solidFill>
                  <a:srgbClr val="00B0F0"/>
                </a:solidFill>
                <a:latin typeface="+mn-lt"/>
                <a:ea typeface="+mn-ea"/>
                <a:cs typeface="+mn-cs"/>
                <a:sym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pawel.gomolinski@pw.edu.pl</a:t>
            </a:r>
            <a:endParaRPr lang="pl-PL" sz="2600" dirty="0">
              <a:solidFill>
                <a:srgbClr val="00B0F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703692">
              <a:spcBef>
                <a:spcPts val="100"/>
              </a:spcBef>
              <a:defRPr sz="2184"/>
            </a:pPr>
            <a:r>
              <a:rPr lang="pl-PL" sz="2600" dirty="0">
                <a:latin typeface="+mn-lt"/>
              </a:rPr>
              <a:t>Pok. 3.15A</a:t>
            </a:r>
          </a:p>
          <a:p>
            <a:pPr defTabSz="703692">
              <a:spcBef>
                <a:spcPts val="100"/>
              </a:spcBef>
              <a:defRPr sz="2184"/>
            </a:pPr>
            <a:endParaRPr lang="pl-PL" sz="2600" dirty="0">
              <a:latin typeface="+mn-lt"/>
            </a:endParaRPr>
          </a:p>
          <a:p>
            <a:pPr defTabSz="703692">
              <a:spcBef>
                <a:spcPts val="100"/>
              </a:spcBef>
              <a:defRPr sz="2184"/>
            </a:pPr>
            <a:r>
              <a:rPr lang="pl-PL" sz="2600" dirty="0">
                <a:latin typeface="+mn-lt"/>
              </a:rPr>
              <a:t>oraz dodatkowe informacje:</a:t>
            </a:r>
          </a:p>
          <a:p>
            <a:pPr defTabSz="703692">
              <a:spcBef>
                <a:spcPts val="100"/>
              </a:spcBef>
              <a:defRPr sz="2184"/>
            </a:pPr>
            <a:r>
              <a:rPr lang="pl-PL" sz="2600" b="1" dirty="0">
                <a:latin typeface="+mn-lt"/>
              </a:rPr>
              <a:t>Sekretariat </a:t>
            </a:r>
            <a:r>
              <a:rPr lang="pl-PL" sz="2600" b="1" dirty="0" err="1">
                <a:latin typeface="+mn-lt"/>
              </a:rPr>
              <a:t>IPiMR</a:t>
            </a:r>
            <a:r>
              <a:rPr lang="pl-PL" sz="2600" b="1" dirty="0">
                <a:latin typeface="+mn-lt"/>
              </a:rPr>
              <a:t>, pok. 0,10A </a:t>
            </a:r>
          </a:p>
          <a:p>
            <a:pPr defTabSz="703692">
              <a:spcBef>
                <a:spcPts val="100"/>
              </a:spcBef>
              <a:defRPr sz="2184"/>
            </a:pPr>
            <a:endParaRPr dirty="0"/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AF97B4E3-0CD2-4496-B666-9DE0A5CFD60A}"/>
              </a:ext>
            </a:extLst>
          </p:cNvPr>
          <p:cNvSpPr txBox="1">
            <a:spLocks/>
          </p:cNvSpPr>
          <p:nvPr/>
        </p:nvSpPr>
        <p:spPr>
          <a:xfrm>
            <a:off x="6308551" y="2300250"/>
            <a:ext cx="5499847" cy="512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1pPr>
            <a:lvl2pPr marL="579966" marR="0" indent="-237066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2pPr>
            <a:lvl3pPr marL="342900" marR="0" indent="0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3pPr>
            <a:lvl4pPr marL="342900" marR="0" indent="0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4pPr>
            <a:lvl5pPr marL="342900" marR="0" indent="0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5pPr>
            <a:lvl6pPr marL="800100" marR="0" indent="0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6pPr>
            <a:lvl7pPr marL="1257300" marR="0" indent="0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7pPr>
            <a:lvl8pPr marL="1714500" marR="0" indent="0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8pPr>
            <a:lvl9pPr marL="2171700" marR="0" indent="0" algn="l" defTabSz="773288" rtl="0" latinLnBrk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3C3C4C"/>
                </a:solidFill>
                <a:uFillTx/>
                <a:latin typeface="Adagio_Slab"/>
                <a:ea typeface="Adagio_Slab"/>
                <a:cs typeface="Adagio_Slab"/>
                <a:sym typeface="Adagio_Slab"/>
              </a:defRPr>
            </a:lvl9pPr>
          </a:lstStyle>
          <a:p>
            <a:pPr defTabSz="703692" hangingPunct="1">
              <a:lnSpc>
                <a:spcPct val="100000"/>
              </a:lnSpc>
              <a:spcBef>
                <a:spcPts val="100"/>
              </a:spcBef>
              <a:defRPr sz="2184"/>
            </a:pPr>
            <a:r>
              <a:rPr lang="pl-PL" sz="2000" dirty="0">
                <a:latin typeface="+mn-lt"/>
                <a:sym typeface="Helvetica"/>
              </a:rPr>
              <a:t>Instytut Podstaw Budowy Maszyn:</a:t>
            </a:r>
          </a:p>
          <a:p>
            <a:pPr defTabSz="703692" hangingPunct="1">
              <a:lnSpc>
                <a:spcPct val="100000"/>
              </a:lnSpc>
              <a:spcBef>
                <a:spcPts val="100"/>
              </a:spcBef>
              <a:defRPr sz="2184"/>
            </a:pPr>
            <a:endParaRPr lang="pl-PL" sz="2000" dirty="0">
              <a:solidFill>
                <a:srgbClr val="965F77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703692" hangingPunct="1">
              <a:lnSpc>
                <a:spcPct val="100000"/>
              </a:lnSpc>
              <a:spcBef>
                <a:spcPts val="100"/>
              </a:spcBef>
              <a:defRPr sz="2184"/>
            </a:pPr>
            <a:r>
              <a:rPr lang="pl-PL" sz="2000" b="1" dirty="0">
                <a:latin typeface="+mn-lt"/>
                <a:ea typeface="+mn-ea"/>
                <a:cs typeface="+mn-cs"/>
                <a:sym typeface="Helvetica"/>
              </a:rPr>
              <a:t>dr inż. Przemysław Rumianek</a:t>
            </a:r>
          </a:p>
          <a:p>
            <a:pPr defTabSz="703692" hangingPunct="1">
              <a:lnSpc>
                <a:spcPct val="100000"/>
              </a:lnSpc>
              <a:spcBef>
                <a:spcPts val="100"/>
              </a:spcBef>
              <a:defRPr sz="2184"/>
            </a:pPr>
            <a:r>
              <a:rPr lang="pl-PL" sz="2000" dirty="0">
                <a:solidFill>
                  <a:srgbClr val="00B0F0"/>
                </a:solidFill>
                <a:latin typeface="+mn-lt"/>
                <a:ea typeface="+mn-ea"/>
                <a:cs typeface="+mn-cs"/>
                <a:sym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przemyslaw.rumianek@pw.edu.pl</a:t>
            </a:r>
            <a:endParaRPr lang="pl-PL" sz="2000" dirty="0">
              <a:solidFill>
                <a:srgbClr val="00B0F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703692" hangingPunct="1">
              <a:lnSpc>
                <a:spcPct val="100000"/>
              </a:lnSpc>
              <a:spcBef>
                <a:spcPts val="100"/>
              </a:spcBef>
              <a:defRPr sz="2184"/>
            </a:pPr>
            <a:r>
              <a:rPr lang="pl-PL" sz="2000" dirty="0">
                <a:latin typeface="+mn-lt"/>
              </a:rPr>
              <a:t>Pok. 4.1.11</a:t>
            </a:r>
          </a:p>
          <a:p>
            <a:pPr defTabSz="703692" hangingPunct="1">
              <a:spcBef>
                <a:spcPts val="100"/>
              </a:spcBef>
              <a:defRPr sz="2184"/>
            </a:pPr>
            <a:endParaRPr lang="pl-PL" sz="2000" dirty="0">
              <a:latin typeface="+mn-lt"/>
            </a:endParaRPr>
          </a:p>
          <a:p>
            <a:pPr defTabSz="703692" hangingPunct="1">
              <a:spcBef>
                <a:spcPts val="100"/>
              </a:spcBef>
              <a:defRPr sz="2184"/>
            </a:pPr>
            <a:endParaRPr lang="pl-PL" sz="2000" dirty="0">
              <a:latin typeface="+mn-lt"/>
            </a:endParaRPr>
          </a:p>
          <a:p>
            <a:pPr defTabSz="703692" hangingPunct="1">
              <a:spcBef>
                <a:spcPts val="100"/>
              </a:spcBef>
              <a:defRPr sz="2184"/>
            </a:pPr>
            <a:endParaRPr lang="pl-PL" sz="2000" dirty="0">
              <a:latin typeface="+mn-lt"/>
            </a:endParaRPr>
          </a:p>
          <a:p>
            <a:pPr defTabSz="703692" hangingPunct="1">
              <a:spcBef>
                <a:spcPts val="100"/>
              </a:spcBef>
              <a:defRPr sz="2184"/>
            </a:pPr>
            <a:endParaRPr lang="pl-PL" sz="2000" dirty="0">
              <a:latin typeface="+mn-lt"/>
            </a:endParaRPr>
          </a:p>
          <a:p>
            <a:pPr defTabSz="703692" hangingPunct="1">
              <a:spcBef>
                <a:spcPts val="100"/>
              </a:spcBef>
              <a:defRPr sz="2184"/>
            </a:pPr>
            <a:r>
              <a:rPr lang="pl-PL" sz="2000" dirty="0">
                <a:latin typeface="+mn-lt"/>
              </a:rPr>
              <a:t>oraz dodatkowe informacje:</a:t>
            </a:r>
          </a:p>
          <a:p>
            <a:pPr defTabSz="703692" hangingPunct="1">
              <a:spcBef>
                <a:spcPts val="100"/>
              </a:spcBef>
              <a:defRPr sz="2184"/>
            </a:pPr>
            <a:r>
              <a:rPr lang="pl-PL" sz="2000" b="1" dirty="0">
                <a:latin typeface="+mn-lt"/>
              </a:rPr>
              <a:t>Sekretariat IPBM, pok. 1.5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1988902" y="664633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75639" y="593513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Regulamin przedmiotu:</a:t>
            </a:r>
            <a:endParaRPr dirty="0"/>
          </a:p>
        </p:txBody>
      </p:sp>
      <p:pic>
        <p:nvPicPr>
          <p:cNvPr id="82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8640789"/>
            <a:ext cx="1303905" cy="4357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29BA5C-1269-5EFB-8908-A1257BA778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5639" y="1546412"/>
            <a:ext cx="10391141" cy="699246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Aft>
                <a:spcPts val="36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Do realizacji prac przejściowych w toku studiów zobowiązani są:</a:t>
            </a:r>
            <a:b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 studenci 6. semestru studiów stacjonarnych i niestacjonarnych I stopnia (semestr letni),</a:t>
            </a:r>
            <a:b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 studenci 2. semestru studiów stacjonarnych II stopnia (semestr zimowy),</a:t>
            </a:r>
            <a:b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• studenci 2. semestru studiów niestacjonarnych II stopnia (semestr letni).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 pierwszym tygodniu semestru organizowane jest spotkanie informacyjne.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Praca przejściowa ma formę zajęć projektowych i zgodnie z §17 p.2  Regulaminu studiów w Politechnice Warszawskiej powinna być zaliczona przed zakończeniem zajęć semestru, w którym jest realizowana.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Student w ciągu trzech pierwszych tygodni semestru zgłasza się do wybranego przez siebie nauczyciela akademickiego w celu ustalenia tematu i zakresu pracy przejściowej.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Temat pracy przejściowej może być wybrany spośród tematów oferowanych przez nauczyciela akademickiego lub zaproponowany przez studenta.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Nauczyciel akademicki i student uzgadniają zakres prac oraz treść karty pracy przejściowej (załącznik do niniejszej procedury) i ją podpisują. Oryginał karty pozostaje u nauczyciela akademickiego prowadzącego pracę, a student otrzymuje jej kopię.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Student niezwłocznie rozpoczyna realizację pracy, a nauczyciel akademicki prowadzący pracę przejściową przekazuje informację drogą mailową o rozpoczęciu pracy wraz z kopią karty pracy, do pracownika instytutu realizującego rozliczenia prac przejściowych, tj.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	- dla Instytutu Podstaw Budowy Maszyn – </a:t>
            </a:r>
            <a:r>
              <a:rPr lang="pl-PL" sz="1800" dirty="0">
                <a:solidFill>
                  <a:srgbClr val="535548"/>
                </a:solidFill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ra inż. Przemysława </a:t>
            </a:r>
            <a:r>
              <a:rPr lang="pl-PL" sz="1800" dirty="0" err="1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Rumianka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	- dla Instytutu Pojazdów i Maszyn Roboczych – </a:t>
            </a:r>
            <a:r>
              <a:rPr lang="pl-PL" sz="1800" dirty="0">
                <a:solidFill>
                  <a:srgbClr val="535548"/>
                </a:solidFill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dra inż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 Pawła </a:t>
            </a:r>
            <a:r>
              <a:rPr lang="pl-PL" sz="1800" dirty="0" err="1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Gomolińskiego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56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1988902" y="664633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75639" y="593513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Regulamin przedmiotu:</a:t>
            </a:r>
            <a:endParaRPr dirty="0"/>
          </a:p>
        </p:txBody>
      </p:sp>
      <p:pic>
        <p:nvPicPr>
          <p:cNvPr id="82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8640789"/>
            <a:ext cx="1303905" cy="4357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29BA5C-1269-5EFB-8908-A1257BA778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5639" y="1546412"/>
            <a:ext cx="10498867" cy="699246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 trakcie semestru studentowi przysługują konsultacje pracy podczas regularnych konsultacji prowadzonych przez nauczyciela akademickiego.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Najpóźniej na 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tydzień przed końcem </a:t>
            </a: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zajęć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semestru student przekazuje nauczycielowi akademickiemu </a:t>
            </a: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ostateczną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wersję pracy przejściowej w formie elektronicznej </a:t>
            </a: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lub papierowej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i ustala termin spotkania na omówienie pracy i wystawienie oceny.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Nie później niż 3 dni przed końcem sesji egzaminacyjnej </a:t>
            </a: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(studia 1 stopnia i studia niestacjonarne II stopnia – letniej; studia stacjonarne II stopnia – zimowej)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następującej po semestrze nauczyciel akademicki prowadzący pracę przejściową przekazuje ocenę z pracy przejściowej do pracownika realizującego rozliczenia prac przejściowych.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 terminie do ostatniego dnia sesji   pracownik realizujący rozliczenia prac przejściowych w</a:t>
            </a:r>
            <a:r>
              <a:rPr lang="pl-PL" sz="1800" dirty="0">
                <a:solidFill>
                  <a:srgbClr val="53554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instytucie wpisuje zbiorczo oceny zaliczenia prac przej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Adagio_Slab" panose="00000500000000000000" pitchFamily="50" charset="-18"/>
              </a:rPr>
              <a:t>ś</a:t>
            </a:r>
            <a:r>
              <a:rPr lang="pl-PL" sz="1800" dirty="0">
                <a:solidFill>
                  <a:srgbClr val="535548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ciowych do systemu USOS.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Osoby, które nie uzyskały zaliczenia pracy przejściowej w wyżej wymienionym terminie, będą musiały w kolejnym semestrze zapisać się ponownie na przedmiot i uiścić opłatę związaną z powtarzaniem zajęć.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 przypadku powtarzania zajęć nie ma potrzeby ponownego wypełniania karty pracy przejściowej.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36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pl-PL" sz="1800" dirty="0">
                <a:solidFill>
                  <a:srgbClr val="FF0000"/>
                </a:solidFill>
                <a:effectLst/>
                <a:latin typeface="Adagio_Slab" panose="000005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 uzasadnionych przypadkach możliwa jest zmiana opiekuna pracy przejściowej i wydanie nowego tematu pracy. Konieczne jest w takiej sytuacji uzyskanie pisemnej zgody od poprzedniego opiekuna pracy.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3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1988902" y="664633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75639" y="593513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Terminy:</a:t>
            </a:r>
            <a:endParaRPr dirty="0"/>
          </a:p>
        </p:txBody>
      </p:sp>
      <p:pic>
        <p:nvPicPr>
          <p:cNvPr id="82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8640789"/>
            <a:ext cx="1303905" cy="4357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BDF240-72C3-4766-B305-E5703ECD501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5639" y="1714896"/>
            <a:ext cx="11480502" cy="6716410"/>
          </a:xfrm>
        </p:spPr>
        <p:txBody>
          <a:bodyPr>
            <a:normAutofit/>
          </a:bodyPr>
          <a:lstStyle/>
          <a:p>
            <a:r>
              <a:rPr lang="pl-PL" dirty="0"/>
              <a:t>Koniec zajęć semestru letniego: </a:t>
            </a:r>
            <a:r>
              <a:rPr lang="pl-PL" b="1" dirty="0">
                <a:solidFill>
                  <a:srgbClr val="FF0000"/>
                </a:solidFill>
              </a:rPr>
              <a:t>12.06.2025</a:t>
            </a:r>
          </a:p>
          <a:p>
            <a:r>
              <a:rPr lang="pl-PL" dirty="0"/>
              <a:t>Ostatni dzień letniej sesji egzaminacyjnej: </a:t>
            </a:r>
            <a:r>
              <a:rPr lang="pl-PL" b="1" dirty="0">
                <a:solidFill>
                  <a:srgbClr val="FF0000"/>
                </a:solidFill>
              </a:rPr>
              <a:t>30.06.2025</a:t>
            </a:r>
          </a:p>
          <a:p>
            <a:endParaRPr lang="pl-PL" dirty="0"/>
          </a:p>
          <a:p>
            <a:pPr marL="457200" indent="-457200">
              <a:buFontTx/>
              <a:buChar char="-"/>
            </a:pPr>
            <a:r>
              <a:rPr lang="pl-PL" dirty="0"/>
              <a:t>Do </a:t>
            </a:r>
            <a:r>
              <a:rPr lang="pl-PL" b="1" dirty="0">
                <a:solidFill>
                  <a:srgbClr val="FF0000"/>
                </a:solidFill>
              </a:rPr>
              <a:t>5.06</a:t>
            </a:r>
            <a:r>
              <a:rPr lang="pl-PL" dirty="0"/>
              <a:t> należy przesłać do prowadzących końcową wersję PP;</a:t>
            </a:r>
          </a:p>
          <a:p>
            <a:pPr marL="457200" indent="-457200">
              <a:buFontTx/>
              <a:buChar char="-"/>
            </a:pPr>
            <a:r>
              <a:rPr lang="pl-PL" dirty="0"/>
              <a:t>Do </a:t>
            </a:r>
            <a:r>
              <a:rPr lang="pl-PL" b="1" dirty="0">
                <a:solidFill>
                  <a:srgbClr val="FF0000"/>
                </a:solidFill>
              </a:rPr>
              <a:t>27.06</a:t>
            </a:r>
            <a:r>
              <a:rPr lang="pl-PL" dirty="0"/>
              <a:t> – prowadzący ma czas na sprawdzenie i wystawienie oceny;</a:t>
            </a:r>
          </a:p>
          <a:p>
            <a:pPr marL="457200" indent="-457200">
              <a:buFontTx/>
              <a:buChar char="-"/>
            </a:pPr>
            <a:r>
              <a:rPr lang="pl-PL" dirty="0"/>
              <a:t>Do </a:t>
            </a:r>
            <a:r>
              <a:rPr lang="pl-PL" b="1" dirty="0">
                <a:solidFill>
                  <a:srgbClr val="FF0000"/>
                </a:solidFill>
              </a:rPr>
              <a:t>30.06</a:t>
            </a:r>
            <a:r>
              <a:rPr lang="pl-PL" dirty="0"/>
              <a:t> – wpisywanie ocen do systemu USOS.</a:t>
            </a:r>
          </a:p>
        </p:txBody>
      </p:sp>
    </p:spTree>
    <p:extLst>
      <p:ext uri="{BB962C8B-B14F-4D97-AF65-F5344CB8AC3E}">
        <p14:creationId xmlns:p14="http://schemas.microsoft.com/office/powerpoint/2010/main" val="23566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1988902" y="664633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75639" y="593513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Karta pracy przejściowej:</a:t>
            </a:r>
            <a:endParaRPr dirty="0"/>
          </a:p>
        </p:txBody>
      </p:sp>
      <p:pic>
        <p:nvPicPr>
          <p:cNvPr id="82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8640789"/>
            <a:ext cx="1303905" cy="43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E7AD5BB-6E7D-4232-BC4F-E46A7DFC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57" y="1401234"/>
            <a:ext cx="4349161" cy="647440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4DE6D0E-2024-F2CF-939E-B2402B881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39" y="1753429"/>
            <a:ext cx="5719592" cy="530809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38B3CE-215C-9923-FDB9-2FCBFDB65DEE}"/>
              </a:ext>
            </a:extLst>
          </p:cNvPr>
          <p:cNvSpPr txBox="1"/>
          <p:nvPr/>
        </p:nvSpPr>
        <p:spPr>
          <a:xfrm>
            <a:off x="4577896" y="8245040"/>
            <a:ext cx="8967019" cy="3957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F0000"/>
                </a:solidFill>
              </a:rPr>
              <a:t>źródło: </a:t>
            </a:r>
            <a:r>
              <a:rPr lang="pl-PL" sz="1800" b="1" dirty="0">
                <a:solidFill>
                  <a:srgbClr val="FF0000"/>
                </a:solidFill>
              </a:rPr>
              <a:t>https://simr.pw.edu.pl/strona/studenci/923-praca-przejsciowa</a:t>
            </a:r>
          </a:p>
        </p:txBody>
      </p:sp>
    </p:spTree>
    <p:extLst>
      <p:ext uri="{BB962C8B-B14F-4D97-AF65-F5344CB8AC3E}">
        <p14:creationId xmlns:p14="http://schemas.microsoft.com/office/powerpoint/2010/main" val="7582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1988902" y="664633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75639" y="593513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Ważne:</a:t>
            </a:r>
            <a:endParaRPr dirty="0"/>
          </a:p>
        </p:txBody>
      </p:sp>
      <p:pic>
        <p:nvPicPr>
          <p:cNvPr id="82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8640789"/>
            <a:ext cx="1303905" cy="4357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2994D7-B4D4-407A-9026-97F5B262437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Praca Przejściowa i praca Dyplomowa to dwa różne projekty! Nie wolno ich łączyć!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Wpisywanie ocen z PP po wiosennej sesji egzaminacyjnej tylko w wyjątkowych sytuacjach.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Osoby, które nie zaliczą PP w terminie będą musiały zapisać się na pościg. (PŁATNY)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66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11988902" y="664633"/>
            <a:ext cx="365660" cy="736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75639" y="593513"/>
            <a:ext cx="9252376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Wymagania edytorskie:</a:t>
            </a:r>
            <a:endParaRPr dirty="0"/>
          </a:p>
        </p:txBody>
      </p:sp>
      <p:pic>
        <p:nvPicPr>
          <p:cNvPr id="82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8640789"/>
            <a:ext cx="1303905" cy="4357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2994D7-B4D4-407A-9026-97F5B262437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5639" y="1722965"/>
            <a:ext cx="3241041" cy="4627037"/>
          </a:xfrm>
        </p:spPr>
        <p:txBody>
          <a:bodyPr/>
          <a:lstStyle/>
          <a:p>
            <a:r>
              <a:rPr lang="pl-PL" dirty="0"/>
              <a:t>Praca powinna być wykonana wg wymogów edytorskich dla prac Dyplomowych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E13E010-177E-C967-F4F0-058A86F3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98" y="1401234"/>
            <a:ext cx="5915025" cy="7086600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888C9ACD-FC8B-455E-BD8B-4AEE9100131E}"/>
              </a:ext>
            </a:extLst>
          </p:cNvPr>
          <p:cNvSpPr/>
          <p:nvPr/>
        </p:nvSpPr>
        <p:spPr>
          <a:xfrm>
            <a:off x="4715049" y="5120640"/>
            <a:ext cx="3957003" cy="64303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044" tIns="59044" rIns="59044" bIns="59044" numCol="1" spcCol="38100" rtlCol="0" anchor="t">
            <a:spAutoFit/>
          </a:bodyPr>
          <a:lstStyle/>
          <a:p>
            <a:pPr marL="0" marR="0" indent="0" algn="l" defTabSz="773288" rtl="0" fontAlgn="auto" latinLnBrk="0" hangingPunc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6ABA9C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98B3CE-C7CD-70EE-6FA3-A9ECCA5CD229}"/>
              </a:ext>
            </a:extLst>
          </p:cNvPr>
          <p:cNvSpPr txBox="1"/>
          <p:nvPr/>
        </p:nvSpPr>
        <p:spPr>
          <a:xfrm>
            <a:off x="4946010" y="8660791"/>
            <a:ext cx="8866730" cy="3957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F0000"/>
                </a:solidFill>
              </a:rPr>
              <a:t>źródło: </a:t>
            </a:r>
            <a:r>
              <a:rPr lang="pl-PL" sz="1800" b="1" dirty="0">
                <a:solidFill>
                  <a:srgbClr val="FF0000"/>
                </a:solidFill>
              </a:rPr>
              <a:t>https://simr.pw.edu.pl/strona/studenci/993-prace-dyplomowe</a:t>
            </a:r>
          </a:p>
        </p:txBody>
      </p:sp>
    </p:spTree>
    <p:extLst>
      <p:ext uri="{BB962C8B-B14F-4D97-AF65-F5344CB8AC3E}">
        <p14:creationId xmlns:p14="http://schemas.microsoft.com/office/powerpoint/2010/main" val="24569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53" y="0"/>
            <a:ext cx="7798947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9" y="8640789"/>
            <a:ext cx="1303905" cy="4357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hape 81">
            <a:extLst>
              <a:ext uri="{FF2B5EF4-FFF2-40B4-BE49-F238E27FC236}">
                <a16:creationId xmlns:a16="http://schemas.microsoft.com/office/drawing/2014/main" id="{66B1E68E-B577-5B4A-6D8C-746F06595A51}"/>
              </a:ext>
            </a:extLst>
          </p:cNvPr>
          <p:cNvSpPr/>
          <p:nvPr/>
        </p:nvSpPr>
        <p:spPr>
          <a:xfrm>
            <a:off x="380675" y="564016"/>
            <a:ext cx="1990869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Pytania</a:t>
            </a:r>
            <a:endParaRPr dirty="0"/>
          </a:p>
        </p:txBody>
      </p:sp>
      <p:sp>
        <p:nvSpPr>
          <p:cNvPr id="3" name="Shape 81">
            <a:extLst>
              <a:ext uri="{FF2B5EF4-FFF2-40B4-BE49-F238E27FC236}">
                <a16:creationId xmlns:a16="http://schemas.microsoft.com/office/drawing/2014/main" id="{F162F22F-20ED-1FAD-B9DD-A1EAD546A8A9}"/>
              </a:ext>
            </a:extLst>
          </p:cNvPr>
          <p:cNvSpPr/>
          <p:nvPr/>
        </p:nvSpPr>
        <p:spPr>
          <a:xfrm>
            <a:off x="380675" y="6008138"/>
            <a:ext cx="4763567" cy="6869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48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b="1" dirty="0"/>
              <a:t>Dziękuję za uwagę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6ABA9C"/>
      </a:dk1>
      <a:lt1>
        <a:srgbClr val="6ABA9C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ABA9C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9044" tIns="59044" rIns="59044" bIns="59044" numCol="1" spcCol="38100" rtlCol="0" anchor="t">
        <a:spAutoFit/>
      </a:bodyPr>
      <a:lstStyle>
        <a:defPPr marL="0" marR="0" indent="0" algn="l" defTabSz="773288" rtl="0" fontAlgn="auto" latinLnBrk="0" hangingPunct="0">
          <a:lnSpc>
            <a:spcPct val="12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044" tIns="59044" rIns="59044" bIns="59044" numCol="1" spcCol="38100" rtlCol="0" anchor="t">
        <a:spAutoFit/>
      </a:bodyPr>
      <a:lstStyle>
        <a:defPPr marL="0" marR="0" indent="0" algn="l" defTabSz="773288" rtl="0" fontAlgn="auto" latinLnBrk="0" hangingPunct="0">
          <a:lnSpc>
            <a:spcPct val="12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ABA9C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9044" tIns="59044" rIns="59044" bIns="59044" numCol="1" spcCol="38100" rtlCol="0" anchor="t">
        <a:spAutoFit/>
      </a:bodyPr>
      <a:lstStyle>
        <a:defPPr marL="0" marR="0" indent="0" algn="l" defTabSz="773288" rtl="0" fontAlgn="auto" latinLnBrk="0" hangingPunct="0">
          <a:lnSpc>
            <a:spcPct val="12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044" tIns="59044" rIns="59044" bIns="59044" numCol="1" spcCol="38100" rtlCol="0" anchor="t">
        <a:spAutoFit/>
      </a:bodyPr>
      <a:lstStyle>
        <a:defPPr marL="0" marR="0" indent="0" algn="l" defTabSz="773288" rtl="0" fontAlgn="auto" latinLnBrk="0" hangingPunct="0">
          <a:lnSpc>
            <a:spcPct val="12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678</Words>
  <Application>Microsoft Office PowerPoint</Application>
  <PresentationFormat>Niestandardowy</PresentationFormat>
  <Paragraphs>69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Adagio_Slab</vt:lpstr>
      <vt:lpstr>Arial</vt:lpstr>
      <vt:lpstr>Calibri</vt:lpstr>
      <vt:lpstr>Helvetica</vt:lpstr>
      <vt:lpstr>Radikal WUT</vt:lpstr>
      <vt:lpstr>Times New Roman</vt:lpstr>
      <vt:lpstr>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Rumianek Przemysław</cp:lastModifiedBy>
  <cp:revision>26</cp:revision>
  <dcterms:modified xsi:type="dcterms:W3CDTF">2025-02-24T08:21:27Z</dcterms:modified>
</cp:coreProperties>
</file>